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1_C8EDA480.xml" ContentType="application/vnd.ms-powerpoint.comments+xml"/>
  <Override PartName="/ppt/comments/modernComment_144_3079909D.xml" ContentType="application/vnd.ms-powerpoint.comments+xml"/>
  <Override PartName="/ppt/comments/modernComment_143_D5150BA1.xml" ContentType="application/vnd.ms-powerpoint.comments+xml"/>
  <Override PartName="/ppt/comments/modernComment_175_3E59FA6F.xml" ContentType="application/vnd.ms-powerpoint.comments+xml"/>
  <Override PartName="/ppt/comments/modernComment_169_A65C97D9.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7D_BE0037BF.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67" r:id="rId2"/>
    <p:sldId id="270" r:id="rId3"/>
    <p:sldId id="271" r:id="rId4"/>
    <p:sldId id="273" r:id="rId5"/>
    <p:sldId id="274" r:id="rId6"/>
    <p:sldId id="277" r:id="rId7"/>
    <p:sldId id="309" r:id="rId8"/>
    <p:sldId id="310" r:id="rId9"/>
    <p:sldId id="311" r:id="rId10"/>
    <p:sldId id="313" r:id="rId11"/>
    <p:sldId id="314" r:id="rId12"/>
    <p:sldId id="315" r:id="rId13"/>
    <p:sldId id="316" r:id="rId14"/>
    <p:sldId id="280" r:id="rId15"/>
    <p:sldId id="318" r:id="rId16"/>
    <p:sldId id="319" r:id="rId17"/>
    <p:sldId id="320" r:id="rId18"/>
    <p:sldId id="321" r:id="rId19"/>
    <p:sldId id="272" r:id="rId20"/>
    <p:sldId id="285" r:id="rId21"/>
    <p:sldId id="283" r:id="rId22"/>
    <p:sldId id="282" r:id="rId23"/>
    <p:sldId id="308" r:id="rId24"/>
    <p:sldId id="298" r:id="rId25"/>
    <p:sldId id="301" r:id="rId26"/>
    <p:sldId id="299" r:id="rId27"/>
    <p:sldId id="302" r:id="rId28"/>
    <p:sldId id="290" r:id="rId29"/>
    <p:sldId id="293" r:id="rId30"/>
    <p:sldId id="292" r:id="rId31"/>
    <p:sldId id="291" r:id="rId32"/>
    <p:sldId id="294" r:id="rId33"/>
    <p:sldId id="303" r:id="rId34"/>
    <p:sldId id="269" r:id="rId35"/>
    <p:sldId id="322" r:id="rId36"/>
    <p:sldId id="257" r:id="rId37"/>
    <p:sldId id="325" r:id="rId38"/>
    <p:sldId id="324" r:id="rId39"/>
    <p:sldId id="323" r:id="rId40"/>
    <p:sldId id="328" r:id="rId41"/>
    <p:sldId id="371" r:id="rId42"/>
    <p:sldId id="370" r:id="rId43"/>
    <p:sldId id="372" r:id="rId44"/>
    <p:sldId id="373" r:id="rId45"/>
    <p:sldId id="361" r:id="rId46"/>
    <p:sldId id="268" r:id="rId47"/>
    <p:sldId id="374" r:id="rId48"/>
    <p:sldId id="375" r:id="rId49"/>
    <p:sldId id="330" r:id="rId50"/>
    <p:sldId id="376" r:id="rId51"/>
    <p:sldId id="331" r:id="rId52"/>
    <p:sldId id="377" r:id="rId53"/>
    <p:sldId id="332" r:id="rId54"/>
    <p:sldId id="350" r:id="rId55"/>
    <p:sldId id="378" r:id="rId56"/>
    <p:sldId id="379" r:id="rId57"/>
    <p:sldId id="380" r:id="rId58"/>
    <p:sldId id="339" r:id="rId59"/>
    <p:sldId id="342" r:id="rId60"/>
    <p:sldId id="344" r:id="rId61"/>
    <p:sldId id="345" r:id="rId62"/>
    <p:sldId id="381" r:id="rId63"/>
    <p:sldId id="362" r:id="rId64"/>
    <p:sldId id="363" r:id="rId65"/>
    <p:sldId id="365"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403" r:id="rId88"/>
    <p:sldId id="404" r:id="rId89"/>
    <p:sldId id="405" r:id="rId90"/>
    <p:sldId id="40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365801-79E4-06ED-8243-76D5D869D228}" name="Meibin Chen" initials="MC" userId="S::mchen148@jh.edu::0138996e-44ff-4de6-a178-240ed4ec44b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5"/>
    <p:restoredTop sz="91077"/>
  </p:normalViewPr>
  <p:slideViewPr>
    <p:cSldViewPr snapToGrid="0">
      <p:cViewPr>
        <p:scale>
          <a:sx n="184" d="100"/>
          <a:sy n="184" d="100"/>
        </p:scale>
        <p:origin x="-888"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omments/modernComment_101_C8EDA480.xml><?xml version="1.0" encoding="utf-8"?>
<p188:cmLst xmlns:a="http://schemas.openxmlformats.org/drawingml/2006/main" xmlns:r="http://schemas.openxmlformats.org/officeDocument/2006/relationships" xmlns:p188="http://schemas.microsoft.com/office/powerpoint/2018/8/main">
  <p188:cm id="{462CF0C1-2188-3444-B5EE-97F2309DB1A9}" authorId="{92365801-79E4-06ED-8243-76D5D869D228}" created="2023-06-28T01:19:21.170">
    <pc:sldMkLst xmlns:pc="http://schemas.microsoft.com/office/powerpoint/2013/main/command">
      <pc:docMk/>
      <pc:sldMk cId="3371017344" sldId="257"/>
    </pc:sldMkLst>
    <p188:replyLst>
      <p188:reply id="{5B146BE2-E92E-C840-A88B-09F4C12617A8}" authorId="{92365801-79E4-06ED-8243-76D5D869D228}" created="2023-06-28T01:20:00.999">
        <p188:txBody>
          <a:bodyPr/>
          <a:lstStyle/>
          <a:p>
            <a:r>
              <a:rPr lang="en-US"/>
              <a:t>Related - if we did that, there would only be low and high risk. </a:t>
            </a:r>
          </a:p>
        </p188:txBody>
      </p188:reply>
    </p188:replyLst>
    <p188:txBody>
      <a:bodyPr/>
      <a:lstStyle/>
      <a:p>
        <a:r>
          <a:rPr lang="en-US"/>
          <a:t>I think we can make this more specific to the sub counties or to the DHS clusters by getting the distribution of risk according to the geographical location based off of the DHS and assigning it to the mothers in the ANC facilities according to the sub county or the DHS cluster </a:t>
        </a:r>
      </a:p>
    </p188:txBody>
  </p188:cm>
</p188:cmLst>
</file>

<file path=ppt/comments/modernComment_143_D5150BA1.xml><?xml version="1.0" encoding="utf-8"?>
<p188:cmLst xmlns:a="http://schemas.openxmlformats.org/drawingml/2006/main" xmlns:r="http://schemas.openxmlformats.org/officeDocument/2006/relationships" xmlns:p188="http://schemas.microsoft.com/office/powerpoint/2018/8/main">
  <p188:cm id="{66C0D75C-37AD-CD4D-B823-27E207CF0D06}" authorId="{92365801-79E4-06ED-8243-76D5D869D228}" created="2023-06-28T01:26:41.547">
    <pc:sldMkLst xmlns:pc="http://schemas.microsoft.com/office/powerpoint/2013/main/command">
      <pc:docMk/>
      <pc:sldMk cId="3574926241" sldId="323"/>
    </pc:sldMkLst>
    <p188:txBody>
      <a:bodyPr/>
      <a:lstStyle/>
      <a:p>
        <a:r>
          <a:rPr lang="en-US"/>
          <a:t>Here is where I think the ANC fits in: 
Given the analysis I did using the DHS, the effect of quality ANC (we can assume this is any ANC at all) on reduction of complications would reduce 
0.02 —&gt; 0.018
0.07 —&gt; 0.045</a:t>
        </a:r>
      </a:p>
    </p188:txBody>
  </p188:cm>
</p188:cmLst>
</file>

<file path=ppt/comments/modernComment_144_3079909D.xml><?xml version="1.0" encoding="utf-8"?>
<p188:cmLst xmlns:a="http://schemas.openxmlformats.org/drawingml/2006/main" xmlns:r="http://schemas.openxmlformats.org/officeDocument/2006/relationships" xmlns:p188="http://schemas.microsoft.com/office/powerpoint/2018/8/main">
  <p188:cm id="{B60EC64B-D58C-6B49-99D1-5819EDFF79BD}" authorId="{92365801-79E4-06ED-8243-76D5D869D228}" created="2023-06-28T01:21:58.903">
    <pc:sldMkLst xmlns:pc="http://schemas.microsoft.com/office/powerpoint/2013/main/command">
      <pc:docMk/>
      <pc:sldMk cId="813273245" sldId="324"/>
    </pc:sldMkLst>
    <p188:replyLst>
      <p188:reply id="{7F39BF27-D122-8B4B-9D87-6E23DB14E3BE}" authorId="{92365801-79E4-06ED-8243-76D5D869D228}" created="2023-06-28T01:24:42.856">
        <p188:txBody>
          <a:bodyPr/>
          <a:lstStyle/>
          <a:p>
            <a:r>
              <a:rPr lang="en-US"/>
              <a:t>Another thought is to conduct sensitivity analysis in order to determine the optimal weights because the LP is pretty quick to run, so seeing what do the distributions of mothers look like when the coefficients get changed may reveal some interesting things - say looking at the percentage of women of risk at each L4 and L5 facility, looking at far each of the mothers travel to go to a delivery facility </a:t>
            </a:r>
          </a:p>
        </p188:txBody>
      </p188:reply>
      <p188:reply id="{EEA42BE5-D838-F74E-9C7F-EC55D067B33B}" authorId="{92365801-79E4-06ED-8243-76D5D869D228}" created="2023-06-28T01:30:45.271">
        <p188:txBody>
          <a:bodyPr/>
          <a:lstStyle/>
          <a:p>
            <a:r>
              <a:rPr lang="en-US"/>
              <a:t>Ways to look at mothers going to higher level facilities: 
1) increase the capacity at L4/L5 facilities and reduce the capacity at ANC facilities 
2) increase the coefficient for matching of risk and level to matter more </a:t>
            </a:r>
          </a:p>
        </p188:txBody>
      </p188:reply>
      <p188:reply id="{FCE0EFC2-48E7-B64E-A369-F27481443F5C}" authorId="{92365801-79E4-06ED-8243-76D5D869D228}" created="2023-06-28T01:32:05.326">
        <p188:txBody>
          <a:bodyPr/>
          <a:lstStyle/>
          <a:p>
            <a:r>
              <a:rPr lang="en-US"/>
              <a:t>If we did something different like a discrete choice model for this, to account for capacity constraints, we can make capacity reached probability, so if it happens that capacity is reached probabilistically, we can have the mother go to their next best choice instead of the top one. In this case, we can also weight coefficients differently so that mothers can prioritize L4/L5 facilities. </a:t>
            </a:r>
          </a:p>
        </p188:txBody>
      </p188:reply>
    </p188:replyLst>
    <p188:txBody>
      <a:bodyPr/>
      <a:lstStyle/>
      <a:p>
        <a:r>
          <a:rPr lang="en-US"/>
          <a:t>One worry I have for the LP is that as we consider the objective function, we will also have to more and more so take into consideration the mother’s choice of which facility she goes to, which may be more difficult to do just using an LP? One consideration is to use the DHS to do a regression in order to see if we can get some empirical (more or less) weights for the different variables and use those for the LP </a:t>
        </a:r>
      </a:p>
    </p188:txBody>
  </p188:cm>
</p188:cmLst>
</file>

<file path=ppt/comments/modernComment_169_A65C97D9.xml><?xml version="1.0" encoding="utf-8"?>
<p188:cmLst xmlns:a="http://schemas.openxmlformats.org/drawingml/2006/main" xmlns:r="http://schemas.openxmlformats.org/officeDocument/2006/relationships" xmlns:p188="http://schemas.microsoft.com/office/powerpoint/2018/8/main">
  <p188:cm id="{13439B87-C25E-004D-B34B-CE389D82D7C5}" authorId="{92365801-79E4-06ED-8243-76D5D869D228}" created="2023-06-28T01:38:09.412">
    <pc:sldMkLst xmlns:pc="http://schemas.microsoft.com/office/powerpoint/2013/main/command">
      <pc:docMk/>
      <pc:sldMk cId="2791086041" sldId="361"/>
    </pc:sldMkLst>
    <p188:txBody>
      <a:bodyPr/>
      <a:lstStyle/>
      <a:p>
        <a:r>
          <a:rPr lang="en-US"/>
          <a:t>I’m also unclear how this is happening. Several thoughts on how this relates to the intervention of increasing quality of care: 
1) reduction in mortality straight because of increased quality of care … even in the DHS, there isn’t really an effect of quality care, so not sure how realistically this could be based on data. 
2) Better referral process means that cases are being recognized and transferred better, thus there is a reduction in mortality - not sure exactly how to model this, one thought is adding a ‘delay’ in the referral process which would be based off of literature data or something that would represent the general average percentage of referrals that are delayed (compared to regular referrals) and the delayed referrals are the ones that are negatively affecting mortality. </a:t>
        </a:r>
      </a:p>
    </p188:txBody>
  </p188:cm>
</p188:cmLst>
</file>

<file path=ppt/comments/modernComment_175_3E59FA6F.xml><?xml version="1.0" encoding="utf-8"?>
<p188:cmLst xmlns:a="http://schemas.openxmlformats.org/drawingml/2006/main" xmlns:r="http://schemas.openxmlformats.org/officeDocument/2006/relationships" xmlns:p188="http://schemas.microsoft.com/office/powerpoint/2018/8/main">
  <p188:cm id="{6854A341-1F02-2647-94FC-7162E451DE9D}" authorId="{92365801-79E4-06ED-8243-76D5D869D228}" created="2023-06-28T01:34:49.816">
    <pc:sldMkLst xmlns:pc="http://schemas.microsoft.com/office/powerpoint/2013/main/command">
      <pc:docMk/>
      <pc:sldMk cId="1046084207" sldId="373"/>
    </pc:sldMkLst>
    <p188:txBody>
      <a:bodyPr/>
      <a:lstStyle/>
      <a:p>
        <a:r>
          <a:rPr lang="en-US"/>
          <a:t>Sorry, this slide isn’t fully updated, but I know that the LP has changed a lot…</a:t>
        </a:r>
      </a:p>
    </p188:txBody>
  </p188:cm>
  <p188:cm id="{19FE9970-FBED-E743-8748-35A02C1CD578}" authorId="{92365801-79E4-06ED-8243-76D5D869D228}" created="2023-06-28T04:28:19.707">
    <pc:sldMkLst xmlns:pc="http://schemas.microsoft.com/office/powerpoint/2013/main/command">
      <pc:docMk/>
      <pc:sldMk cId="1046084207" sldId="373"/>
    </pc:sldMkLst>
    <p188:txBody>
      <a:bodyPr/>
      <a:lstStyle/>
      <a:p>
        <a:r>
          <a:rPr lang="en-US"/>
          <a:t>Complications…please see attached file. Essentially, I think it may be better to try and figure this out for each facility type (L3 w/ c-section, L4 w/ c-section, etc.) rather than set it because we are unable to figure this out from the data (or nothing from the data would vigorously confirm this for us)</a:t>
        </a:r>
      </a:p>
    </p188:txBody>
  </p188:cm>
</p188:cmLst>
</file>

<file path=ppt/comments/modernComment_17D_BE0037BF.xml><?xml version="1.0" encoding="utf-8"?>
<p188:cmLst xmlns:a="http://schemas.openxmlformats.org/drawingml/2006/main" xmlns:r="http://schemas.openxmlformats.org/officeDocument/2006/relationships" xmlns:p188="http://schemas.microsoft.com/office/powerpoint/2018/8/main">
  <p188:cm id="{415118EC-EF6B-E547-A4E9-C8FB56B37315}" authorId="{92365801-79E4-06ED-8243-76D5D869D228}" created="2023-06-28T16:21:48.833">
    <pc:sldMkLst xmlns:pc="http://schemas.microsoft.com/office/powerpoint/2013/main/command">
      <pc:docMk/>
      <pc:sldMk cId="3187685311" sldId="381"/>
    </pc:sldMkLst>
    <p188:txBody>
      <a:bodyPr/>
      <a:lstStyle/>
      <a:p>
        <a:r>
          <a:rPr lang="en-US"/>
          <a:t>There’s something wrong with my code that I haven’t had the time to fix yet, so there would be two additional plots on complications comparing pre and post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466CA-9BCC-4943-8B28-C4C3410250F4}"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7AB41-6215-374F-A37E-5C0DB9234DA5}" type="slidenum">
              <a:rPr lang="en-US" smtClean="0"/>
              <a:t>‹#›</a:t>
            </a:fld>
            <a:endParaRPr lang="en-US"/>
          </a:p>
        </p:txBody>
      </p:sp>
    </p:spTree>
    <p:extLst>
      <p:ext uri="{BB962C8B-B14F-4D97-AF65-F5344CB8AC3E}">
        <p14:creationId xmlns:p14="http://schemas.microsoft.com/office/powerpoint/2010/main" val="225933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9</a:t>
            </a:fld>
            <a:endParaRPr lang="en-US"/>
          </a:p>
        </p:txBody>
      </p:sp>
    </p:spTree>
    <p:extLst>
      <p:ext uri="{BB962C8B-B14F-4D97-AF65-F5344CB8AC3E}">
        <p14:creationId xmlns:p14="http://schemas.microsoft.com/office/powerpoint/2010/main" val="1690547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it out (4) </a:t>
            </a:r>
          </a:p>
          <a:p>
            <a:r>
              <a:rPr lang="en-US" dirty="0"/>
              <a:t>Write out more clearly logic of (5) </a:t>
            </a:r>
          </a:p>
        </p:txBody>
      </p:sp>
      <p:sp>
        <p:nvSpPr>
          <p:cNvPr id="4" name="Slide Number Placeholder 3"/>
          <p:cNvSpPr>
            <a:spLocks noGrp="1"/>
          </p:cNvSpPr>
          <p:nvPr>
            <p:ph type="sldNum" sz="quarter" idx="5"/>
          </p:nvPr>
        </p:nvSpPr>
        <p:spPr/>
        <p:txBody>
          <a:bodyPr/>
          <a:lstStyle/>
          <a:p>
            <a:fld id="{F7A25271-4BB9-144D-9F59-76ACEF4ED53D}" type="slidenum">
              <a:rPr lang="en-US" smtClean="0"/>
              <a:t>61</a:t>
            </a:fld>
            <a:endParaRPr lang="en-US"/>
          </a:p>
        </p:txBody>
      </p:sp>
    </p:spTree>
    <p:extLst>
      <p:ext uri="{BB962C8B-B14F-4D97-AF65-F5344CB8AC3E}">
        <p14:creationId xmlns:p14="http://schemas.microsoft.com/office/powerpoint/2010/main" val="212485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62</a:t>
            </a:fld>
            <a:endParaRPr lang="en-US"/>
          </a:p>
        </p:txBody>
      </p:sp>
    </p:spTree>
    <p:extLst>
      <p:ext uri="{BB962C8B-B14F-4D97-AF65-F5344CB8AC3E}">
        <p14:creationId xmlns:p14="http://schemas.microsoft.com/office/powerpoint/2010/main" val="10584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73</a:t>
            </a:fld>
            <a:endParaRPr lang="en-US"/>
          </a:p>
        </p:txBody>
      </p:sp>
    </p:spTree>
    <p:extLst>
      <p:ext uri="{BB962C8B-B14F-4D97-AF65-F5344CB8AC3E}">
        <p14:creationId xmlns:p14="http://schemas.microsoft.com/office/powerpoint/2010/main" val="169054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74</a:t>
            </a:fld>
            <a:endParaRPr lang="en-US"/>
          </a:p>
        </p:txBody>
      </p:sp>
    </p:spTree>
    <p:extLst>
      <p:ext uri="{BB962C8B-B14F-4D97-AF65-F5344CB8AC3E}">
        <p14:creationId xmlns:p14="http://schemas.microsoft.com/office/powerpoint/2010/main" val="1978747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75</a:t>
            </a:fld>
            <a:endParaRPr lang="en-US"/>
          </a:p>
        </p:txBody>
      </p:sp>
    </p:spTree>
    <p:extLst>
      <p:ext uri="{BB962C8B-B14F-4D97-AF65-F5344CB8AC3E}">
        <p14:creationId xmlns:p14="http://schemas.microsoft.com/office/powerpoint/2010/main" val="2264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76</a:t>
            </a:fld>
            <a:endParaRPr lang="en-US"/>
          </a:p>
        </p:txBody>
      </p:sp>
    </p:spTree>
    <p:extLst>
      <p:ext uri="{BB962C8B-B14F-4D97-AF65-F5344CB8AC3E}">
        <p14:creationId xmlns:p14="http://schemas.microsoft.com/office/powerpoint/2010/main" val="269003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77</a:t>
            </a:fld>
            <a:endParaRPr lang="en-US"/>
          </a:p>
        </p:txBody>
      </p:sp>
    </p:spTree>
    <p:extLst>
      <p:ext uri="{BB962C8B-B14F-4D97-AF65-F5344CB8AC3E}">
        <p14:creationId xmlns:p14="http://schemas.microsoft.com/office/powerpoint/2010/main" val="418568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78</a:t>
            </a:fld>
            <a:endParaRPr lang="en-US"/>
          </a:p>
        </p:txBody>
      </p:sp>
    </p:spTree>
    <p:extLst>
      <p:ext uri="{BB962C8B-B14F-4D97-AF65-F5344CB8AC3E}">
        <p14:creationId xmlns:p14="http://schemas.microsoft.com/office/powerpoint/2010/main" val="134476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10</a:t>
            </a:fld>
            <a:endParaRPr lang="en-US"/>
          </a:p>
        </p:txBody>
      </p:sp>
    </p:spTree>
    <p:extLst>
      <p:ext uri="{BB962C8B-B14F-4D97-AF65-F5344CB8AC3E}">
        <p14:creationId xmlns:p14="http://schemas.microsoft.com/office/powerpoint/2010/main" val="197874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11</a:t>
            </a:fld>
            <a:endParaRPr lang="en-US"/>
          </a:p>
        </p:txBody>
      </p:sp>
    </p:spTree>
    <p:extLst>
      <p:ext uri="{BB962C8B-B14F-4D97-AF65-F5344CB8AC3E}">
        <p14:creationId xmlns:p14="http://schemas.microsoft.com/office/powerpoint/2010/main" val="2264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12</a:t>
            </a:fld>
            <a:endParaRPr lang="en-US"/>
          </a:p>
        </p:txBody>
      </p:sp>
    </p:spTree>
    <p:extLst>
      <p:ext uri="{BB962C8B-B14F-4D97-AF65-F5344CB8AC3E}">
        <p14:creationId xmlns:p14="http://schemas.microsoft.com/office/powerpoint/2010/main" val="2690038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13</a:t>
            </a:fld>
            <a:endParaRPr lang="en-US"/>
          </a:p>
        </p:txBody>
      </p:sp>
    </p:spTree>
    <p:extLst>
      <p:ext uri="{BB962C8B-B14F-4D97-AF65-F5344CB8AC3E}">
        <p14:creationId xmlns:p14="http://schemas.microsoft.com/office/powerpoint/2010/main" val="418568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A25271-4BB9-144D-9F59-76ACEF4ED53D}" type="slidenum">
              <a:rPr lang="en-US" smtClean="0"/>
              <a:t>20</a:t>
            </a:fld>
            <a:endParaRPr lang="en-US"/>
          </a:p>
        </p:txBody>
      </p:sp>
    </p:spTree>
    <p:extLst>
      <p:ext uri="{BB962C8B-B14F-4D97-AF65-F5344CB8AC3E}">
        <p14:creationId xmlns:p14="http://schemas.microsoft.com/office/powerpoint/2010/main" val="134476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it out (4) </a:t>
            </a:r>
          </a:p>
          <a:p>
            <a:r>
              <a:rPr lang="en-US" dirty="0"/>
              <a:t>Write out more clearly logic of (5) </a:t>
            </a:r>
          </a:p>
        </p:txBody>
      </p:sp>
      <p:sp>
        <p:nvSpPr>
          <p:cNvPr id="4" name="Slide Number Placeholder 3"/>
          <p:cNvSpPr>
            <a:spLocks noGrp="1"/>
          </p:cNvSpPr>
          <p:nvPr>
            <p:ph type="sldNum" sz="quarter" idx="5"/>
          </p:nvPr>
        </p:nvSpPr>
        <p:spPr/>
        <p:txBody>
          <a:bodyPr/>
          <a:lstStyle/>
          <a:p>
            <a:fld id="{F7A25271-4BB9-144D-9F59-76ACEF4ED53D}" type="slidenum">
              <a:rPr lang="en-US" smtClean="0"/>
              <a:t>58</a:t>
            </a:fld>
            <a:endParaRPr lang="en-US"/>
          </a:p>
        </p:txBody>
      </p:sp>
    </p:spTree>
    <p:extLst>
      <p:ext uri="{BB962C8B-B14F-4D97-AF65-F5344CB8AC3E}">
        <p14:creationId xmlns:p14="http://schemas.microsoft.com/office/powerpoint/2010/main" val="19175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it out (4) </a:t>
            </a:r>
          </a:p>
          <a:p>
            <a:r>
              <a:rPr lang="en-US" dirty="0"/>
              <a:t>Write out more clearly logic of (5) </a:t>
            </a:r>
          </a:p>
        </p:txBody>
      </p:sp>
      <p:sp>
        <p:nvSpPr>
          <p:cNvPr id="4" name="Slide Number Placeholder 3"/>
          <p:cNvSpPr>
            <a:spLocks noGrp="1"/>
          </p:cNvSpPr>
          <p:nvPr>
            <p:ph type="sldNum" sz="quarter" idx="5"/>
          </p:nvPr>
        </p:nvSpPr>
        <p:spPr/>
        <p:txBody>
          <a:bodyPr/>
          <a:lstStyle/>
          <a:p>
            <a:fld id="{F7A25271-4BB9-144D-9F59-76ACEF4ED53D}" type="slidenum">
              <a:rPr lang="en-US" smtClean="0"/>
              <a:t>59</a:t>
            </a:fld>
            <a:endParaRPr lang="en-US"/>
          </a:p>
        </p:txBody>
      </p:sp>
    </p:spTree>
    <p:extLst>
      <p:ext uri="{BB962C8B-B14F-4D97-AF65-F5344CB8AC3E}">
        <p14:creationId xmlns:p14="http://schemas.microsoft.com/office/powerpoint/2010/main" val="193372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it out (4) </a:t>
            </a:r>
          </a:p>
          <a:p>
            <a:r>
              <a:rPr lang="en-US" dirty="0"/>
              <a:t>Write out more clearly logic of (5) </a:t>
            </a:r>
          </a:p>
        </p:txBody>
      </p:sp>
      <p:sp>
        <p:nvSpPr>
          <p:cNvPr id="4" name="Slide Number Placeholder 3"/>
          <p:cNvSpPr>
            <a:spLocks noGrp="1"/>
          </p:cNvSpPr>
          <p:nvPr>
            <p:ph type="sldNum" sz="quarter" idx="5"/>
          </p:nvPr>
        </p:nvSpPr>
        <p:spPr/>
        <p:txBody>
          <a:bodyPr/>
          <a:lstStyle/>
          <a:p>
            <a:fld id="{F7A25271-4BB9-144D-9F59-76ACEF4ED53D}" type="slidenum">
              <a:rPr lang="en-US" smtClean="0"/>
              <a:t>60</a:t>
            </a:fld>
            <a:endParaRPr lang="en-US"/>
          </a:p>
        </p:txBody>
      </p:sp>
    </p:spTree>
    <p:extLst>
      <p:ext uri="{BB962C8B-B14F-4D97-AF65-F5344CB8AC3E}">
        <p14:creationId xmlns:p14="http://schemas.microsoft.com/office/powerpoint/2010/main" val="361636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4D53-E3F0-29BF-A7DE-8947F5772D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232DCB-A82F-A3F4-C6AE-6C6691E840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7AD989-EE92-CF83-6823-90B10832DB72}"/>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68617954-B1F9-49CC-E187-4F4BDCE24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E75D6-BE39-42EA-874A-A879A900722C}"/>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343894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4308-C73D-4BF9-0E24-B2096283B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AB52A5-EBBA-17EA-853E-71DBDFD8BD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57E2D-3F44-5CEE-FF43-C528F341F28D}"/>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4E02EE1A-CCCC-3538-B8F4-7102D5823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57364-831C-4D3B-7F22-210C72692825}"/>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1400062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34AD79-1D2B-890E-D7F4-3F088877D2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16DD8-3810-1216-07A4-0421273F05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0CF9D-26A8-AC1A-1AB5-E4481D742C5D}"/>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B18D3F17-5A4E-78AD-2BEA-67F2F8E81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1EB28-AE51-C047-29F9-40334AD4D307}"/>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201670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BA2E-2BE4-5357-AB4F-CA14B7382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7F2A9-DE5C-A040-8F74-D4362983F0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EFCD7-DE91-12F3-9CFD-4FE12365B5DE}"/>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F38C3529-7CC9-8EBA-DC72-465A04254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48381-15B2-0EC9-0C10-410D1428AA7A}"/>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337568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333A-98DE-970C-FE02-138B0BA904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8B6C43-F023-A55F-3A9B-74AA5BC11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82CA3-6553-0FE6-6D08-827716C142D6}"/>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E737B2B7-66C0-DCB5-261D-25DE68263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D3A95-0B8F-9856-8995-E47A23306D9C}"/>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414977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7851-78D4-C4AA-01D9-CB1BA492F9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CB841-B77D-2E69-CA6E-F62097B44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2902A-F956-68C6-127B-83D19B9E9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84C156-45C5-75E0-6BF4-5F60D4C14B47}"/>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6" name="Footer Placeholder 5">
            <a:extLst>
              <a:ext uri="{FF2B5EF4-FFF2-40B4-BE49-F238E27FC236}">
                <a16:creationId xmlns:a16="http://schemas.microsoft.com/office/drawing/2014/main" id="{4C79F6FD-9378-0FC0-D4FC-C732E12FE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562F1-65B8-36AE-8F4D-2F9966C0631C}"/>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145612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A12A-A300-D708-9D86-7D1D91EF47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F927B2-FA60-60BA-0630-97BCE9E9AA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B79546-7CBF-A9E1-D303-531B302A48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5ADF1E-9987-FBF2-9099-CCD0D0A23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E9831-CD4F-12B6-B802-93F854344B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F2C243-F89B-1A30-8100-DDAE2598BD4C}"/>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8" name="Footer Placeholder 7">
            <a:extLst>
              <a:ext uri="{FF2B5EF4-FFF2-40B4-BE49-F238E27FC236}">
                <a16:creationId xmlns:a16="http://schemas.microsoft.com/office/drawing/2014/main" id="{325ECCB1-20CE-9024-3647-4D732FBF26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A152B2-AD78-61A0-179E-C302F320689C}"/>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6385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DC2-2DCE-7877-0F82-E98E169FB1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5332A-7CB0-E145-D1F8-8EB668B17BD8}"/>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4" name="Footer Placeholder 3">
            <a:extLst>
              <a:ext uri="{FF2B5EF4-FFF2-40B4-BE49-F238E27FC236}">
                <a16:creationId xmlns:a16="http://schemas.microsoft.com/office/drawing/2014/main" id="{06CCA16C-F916-1283-C084-11F411B040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1C516-A772-2603-8E9D-792E5D1B8248}"/>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410628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9B293-E1A7-61AE-A462-530869BA0344}"/>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3" name="Footer Placeholder 2">
            <a:extLst>
              <a:ext uri="{FF2B5EF4-FFF2-40B4-BE49-F238E27FC236}">
                <a16:creationId xmlns:a16="http://schemas.microsoft.com/office/drawing/2014/main" id="{73DA71C5-4CDF-9494-EE18-2E92C6521A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E5BD04-302D-B9D0-0302-BF690E34031D}"/>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61684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5D21E-C0AE-7F3E-4048-6BCA4CBF7D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19272B-E5A1-0A59-7367-DFB3F99B0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9A43F-342F-7918-4C80-FB5783248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9042B5-7055-B607-3B32-E99DE60CF901}"/>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6" name="Footer Placeholder 5">
            <a:extLst>
              <a:ext uri="{FF2B5EF4-FFF2-40B4-BE49-F238E27FC236}">
                <a16:creationId xmlns:a16="http://schemas.microsoft.com/office/drawing/2014/main" id="{3C8577E1-425C-4FBE-FC63-1F1A0396C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CB031-F865-DA2F-6738-DA5AFCC9376C}"/>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1331764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ECC5-79D0-012D-C338-34AE20C54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302CE1-D7B0-D975-7499-753DE5FF44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2E5F9-951B-54B5-06AA-56323C0E7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E3E42-2F42-F232-0337-A6C99C8CA5B2}"/>
              </a:ext>
            </a:extLst>
          </p:cNvPr>
          <p:cNvSpPr>
            <a:spLocks noGrp="1"/>
          </p:cNvSpPr>
          <p:nvPr>
            <p:ph type="dt" sz="half" idx="10"/>
          </p:nvPr>
        </p:nvSpPr>
        <p:spPr/>
        <p:txBody>
          <a:bodyPr/>
          <a:lstStyle/>
          <a:p>
            <a:fld id="{DE956D2F-1A13-4044-8550-7DEC9ECCAE20}" type="datetimeFigureOut">
              <a:rPr lang="en-US" smtClean="0"/>
              <a:t>9/6/23</a:t>
            </a:fld>
            <a:endParaRPr lang="en-US"/>
          </a:p>
        </p:txBody>
      </p:sp>
      <p:sp>
        <p:nvSpPr>
          <p:cNvPr id="6" name="Footer Placeholder 5">
            <a:extLst>
              <a:ext uri="{FF2B5EF4-FFF2-40B4-BE49-F238E27FC236}">
                <a16:creationId xmlns:a16="http://schemas.microsoft.com/office/drawing/2014/main" id="{CF821172-4BDE-0BBF-48E3-572D8C49D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0CFBA5-A303-7EF1-41E2-A3BC55A89B80}"/>
              </a:ext>
            </a:extLst>
          </p:cNvPr>
          <p:cNvSpPr>
            <a:spLocks noGrp="1"/>
          </p:cNvSpPr>
          <p:nvPr>
            <p:ph type="sldNum" sz="quarter" idx="12"/>
          </p:nvPr>
        </p:nvSpPr>
        <p:spPr/>
        <p:txBody>
          <a:bodyPr/>
          <a:lstStyle/>
          <a:p>
            <a:fld id="{5D8011CB-6381-6C43-8EC1-20CCB6E5140E}" type="slidenum">
              <a:rPr lang="en-US" smtClean="0"/>
              <a:t>‹#›</a:t>
            </a:fld>
            <a:endParaRPr lang="en-US"/>
          </a:p>
        </p:txBody>
      </p:sp>
    </p:spTree>
    <p:extLst>
      <p:ext uri="{BB962C8B-B14F-4D97-AF65-F5344CB8AC3E}">
        <p14:creationId xmlns:p14="http://schemas.microsoft.com/office/powerpoint/2010/main" val="114653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1D5E5-7E32-C57D-5975-8BAC153566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3182C-665E-DE5A-9782-FA2A1E8418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BBEC-87EF-4425-AABE-0691E404A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56D2F-1A13-4044-8550-7DEC9ECCAE20}" type="datetimeFigureOut">
              <a:rPr lang="en-US" smtClean="0"/>
              <a:t>9/6/23</a:t>
            </a:fld>
            <a:endParaRPr lang="en-US"/>
          </a:p>
        </p:txBody>
      </p:sp>
      <p:sp>
        <p:nvSpPr>
          <p:cNvPr id="5" name="Footer Placeholder 4">
            <a:extLst>
              <a:ext uri="{FF2B5EF4-FFF2-40B4-BE49-F238E27FC236}">
                <a16:creationId xmlns:a16="http://schemas.microsoft.com/office/drawing/2014/main" id="{598A8D58-631F-E8A5-5693-A836F5AD3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295622-CFC7-5998-B202-BA66EE3537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011CB-6381-6C43-8EC1-20CCB6E5140E}" type="slidenum">
              <a:rPr lang="en-US" smtClean="0"/>
              <a:t>‹#›</a:t>
            </a:fld>
            <a:endParaRPr lang="en-US"/>
          </a:p>
        </p:txBody>
      </p:sp>
    </p:spTree>
    <p:extLst>
      <p:ext uri="{BB962C8B-B14F-4D97-AF65-F5344CB8AC3E}">
        <p14:creationId xmlns:p14="http://schemas.microsoft.com/office/powerpoint/2010/main" val="120514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6.xml.rels><?xml version="1.0" encoding="UTF-8" standalone="yes"?>
<Relationships xmlns="http://schemas.openxmlformats.org/package/2006/relationships"><Relationship Id="rId3" Type="http://schemas.openxmlformats.org/officeDocument/2006/relationships/hyperlink" Target="https://bmjopen.bmj.com/content/12/1/e050670" TargetMode="External"/><Relationship Id="rId2" Type="http://schemas.microsoft.com/office/2018/10/relationships/comments" Target="../comments/modernComment_101_C8EDA480.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mjopen.bmj.com/content/12/1/e050670"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44_3079909D.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4728153/" TargetMode="External"/><Relationship Id="rId2" Type="http://schemas.microsoft.com/office/2018/10/relationships/comments" Target="../comments/modernComment_143_D5150BA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75_3E59FA6F.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microsoft.com/office/2018/10/relationships/comments" Target="../comments/modernComment_169_A65C97D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mjopen.bmj.com/content/12/1/e050670" TargetMode="Externa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mjopen.bmj.com/content/12/1/e050670"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s://www.ncbi.nlm.nih.gov/pmc/articles/PMC4728153/"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ncbi.nlm.nih.gov/pmc/articles/PMC4728153/"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ncbi.nlm.nih.gov/pmc/articles/PMC4728153/"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17D_BE0037BF.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61B5-D363-450E-2876-B0D6D71EF1E0}"/>
              </a:ext>
            </a:extLst>
          </p:cNvPr>
          <p:cNvSpPr>
            <a:spLocks noGrp="1"/>
          </p:cNvSpPr>
          <p:nvPr>
            <p:ph type="title"/>
          </p:nvPr>
        </p:nvSpPr>
        <p:spPr/>
        <p:txBody>
          <a:bodyPr/>
          <a:lstStyle/>
          <a:p>
            <a:r>
              <a:rPr lang="en-US" dirty="0"/>
              <a:t>ABM Version 1</a:t>
            </a:r>
          </a:p>
        </p:txBody>
      </p:sp>
    </p:spTree>
    <p:extLst>
      <p:ext uri="{BB962C8B-B14F-4D97-AF65-F5344CB8AC3E}">
        <p14:creationId xmlns:p14="http://schemas.microsoft.com/office/powerpoint/2010/main" val="1650453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416007"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Tree>
    <p:extLst>
      <p:ext uri="{BB962C8B-B14F-4D97-AF65-F5344CB8AC3E}">
        <p14:creationId xmlns:p14="http://schemas.microsoft.com/office/powerpoint/2010/main" val="70298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2246769"/>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endParaRPr lang="en-US" sz="1400" dirty="0"/>
          </a:p>
        </p:txBody>
      </p:sp>
    </p:spTree>
    <p:extLst>
      <p:ext uri="{BB962C8B-B14F-4D97-AF65-F5344CB8AC3E}">
        <p14:creationId xmlns:p14="http://schemas.microsoft.com/office/powerpoint/2010/main" val="253085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4185761"/>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r>
              <a:rPr lang="en-US" sz="1400" dirty="0"/>
              <a:t>31% of high-severity complications are transferred away </a:t>
            </a:r>
          </a:p>
          <a:p>
            <a:r>
              <a:rPr lang="en-US" sz="1400" dirty="0"/>
              <a:t>16% of low-severity complications are transferred away </a:t>
            </a:r>
          </a:p>
          <a:p>
            <a:endParaRPr lang="en-US" sz="1400" dirty="0"/>
          </a:p>
          <a:p>
            <a:r>
              <a:rPr lang="en-US" sz="1400" dirty="0"/>
              <a:t>This leaves</a:t>
            </a:r>
          </a:p>
          <a:p>
            <a:r>
              <a:rPr lang="en-US" sz="1400" dirty="0"/>
              <a:t>0.9%*(1-0.31) = 0.6%</a:t>
            </a:r>
          </a:p>
          <a:p>
            <a:r>
              <a:rPr lang="en-US" sz="1400" dirty="0"/>
              <a:t>2.6%*(1-0.16) = 2.2%</a:t>
            </a:r>
          </a:p>
          <a:p>
            <a:endParaRPr lang="en-US" sz="1400" dirty="0"/>
          </a:p>
          <a:p>
            <a:endParaRPr lang="en-US" sz="1400" dirty="0"/>
          </a:p>
        </p:txBody>
      </p:sp>
    </p:spTree>
    <p:extLst>
      <p:ext uri="{BB962C8B-B14F-4D97-AF65-F5344CB8AC3E}">
        <p14:creationId xmlns:p14="http://schemas.microsoft.com/office/powerpoint/2010/main" val="2813122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4185761"/>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r>
              <a:rPr lang="en-US" sz="1400" dirty="0"/>
              <a:t>31% of high-severity complications are transferred away </a:t>
            </a:r>
          </a:p>
          <a:p>
            <a:r>
              <a:rPr lang="en-US" sz="1400" dirty="0"/>
              <a:t>16% of low-severity complications are transferred away </a:t>
            </a:r>
          </a:p>
          <a:p>
            <a:endParaRPr lang="en-US" sz="1400" dirty="0"/>
          </a:p>
          <a:p>
            <a:r>
              <a:rPr lang="en-US" sz="1400" dirty="0"/>
              <a:t>This leaves</a:t>
            </a:r>
          </a:p>
          <a:p>
            <a:r>
              <a:rPr lang="en-US" sz="1400" dirty="0"/>
              <a:t>0.9%*(1-0.31) = 0.6%</a:t>
            </a:r>
          </a:p>
          <a:p>
            <a:r>
              <a:rPr lang="en-US" sz="1400" dirty="0"/>
              <a:t>2.6%*(1-0.16) = 2.2%</a:t>
            </a:r>
          </a:p>
          <a:p>
            <a:endParaRPr lang="en-US" sz="1400" dirty="0"/>
          </a:p>
          <a:p>
            <a:endParaRPr lang="en-US" sz="1400" dirty="0"/>
          </a:p>
        </p:txBody>
      </p:sp>
      <p:sp>
        <p:nvSpPr>
          <p:cNvPr id="12" name="Rectangle 11">
            <a:extLst>
              <a:ext uri="{FF2B5EF4-FFF2-40B4-BE49-F238E27FC236}">
                <a16:creationId xmlns:a16="http://schemas.microsoft.com/office/drawing/2014/main" id="{3EA222FB-7494-173B-B38A-833F6BA56F85}"/>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21" name="Rectangle 20">
            <a:extLst>
              <a:ext uri="{FF2B5EF4-FFF2-40B4-BE49-F238E27FC236}">
                <a16:creationId xmlns:a16="http://schemas.microsoft.com/office/drawing/2014/main" id="{5DF0739C-3D58-2A2B-5F00-F5C4CC51CF7A}"/>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23" name="Rectangle 22">
            <a:extLst>
              <a:ext uri="{FF2B5EF4-FFF2-40B4-BE49-F238E27FC236}">
                <a16:creationId xmlns:a16="http://schemas.microsoft.com/office/drawing/2014/main" id="{0405A4E2-FF43-7928-A47D-4CFE3C67CE80}"/>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6" name="Rectangle 25">
            <a:extLst>
              <a:ext uri="{FF2B5EF4-FFF2-40B4-BE49-F238E27FC236}">
                <a16:creationId xmlns:a16="http://schemas.microsoft.com/office/drawing/2014/main" id="{CCBD0E49-C4E7-A356-445C-2B225979512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7" name="Freeform 26">
            <a:extLst>
              <a:ext uri="{FF2B5EF4-FFF2-40B4-BE49-F238E27FC236}">
                <a16:creationId xmlns:a16="http://schemas.microsoft.com/office/drawing/2014/main" id="{892FD1B2-C621-98C6-BBB7-60F777D05CEA}"/>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AB81F189-3169-DB9C-FEBB-A316455B82E8}"/>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210CDEA-6798-B8C1-541B-8F0349B1E3DE}"/>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AC0DB8F-4D3C-E602-80A0-DFB7982A3414}"/>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5BFABE6-7B21-95EC-C712-020884FDE72D}"/>
              </a:ext>
            </a:extLst>
          </p:cNvPr>
          <p:cNvGrpSpPr/>
          <p:nvPr/>
        </p:nvGrpSpPr>
        <p:grpSpPr>
          <a:xfrm>
            <a:off x="244111" y="753866"/>
            <a:ext cx="2740488" cy="1175034"/>
            <a:chOff x="259893" y="899692"/>
            <a:chExt cx="2271903" cy="2016020"/>
          </a:xfrm>
        </p:grpSpPr>
        <p:sp>
          <p:nvSpPr>
            <p:cNvPr id="32" name="Rectangle 31">
              <a:extLst>
                <a:ext uri="{FF2B5EF4-FFF2-40B4-BE49-F238E27FC236}">
                  <a16:creationId xmlns:a16="http://schemas.microsoft.com/office/drawing/2014/main" id="{CD64B862-7B8E-3A2D-3BA1-DE02099D997D}"/>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33" name="Rectangle 32">
              <a:extLst>
                <a:ext uri="{FF2B5EF4-FFF2-40B4-BE49-F238E27FC236}">
                  <a16:creationId xmlns:a16="http://schemas.microsoft.com/office/drawing/2014/main" id="{357FE064-5DCC-0643-FFA7-8D77A0C38BC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34" name="Rectangle 33">
              <a:extLst>
                <a:ext uri="{FF2B5EF4-FFF2-40B4-BE49-F238E27FC236}">
                  <a16:creationId xmlns:a16="http://schemas.microsoft.com/office/drawing/2014/main" id="{397A0C00-7EC5-9C1A-96D9-AAC1D5312DF4}"/>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a:t>
              </a:r>
            </a:p>
          </p:txBody>
        </p:sp>
        <p:sp>
          <p:nvSpPr>
            <p:cNvPr id="35" name="Rectangle 34">
              <a:extLst>
                <a:ext uri="{FF2B5EF4-FFF2-40B4-BE49-F238E27FC236}">
                  <a16:creationId xmlns:a16="http://schemas.microsoft.com/office/drawing/2014/main" id="{95CC2C7F-4399-497F-D096-7CCDADF00909}"/>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grpSp>
      <p:sp>
        <p:nvSpPr>
          <p:cNvPr id="36" name="Rectangle 35">
            <a:extLst>
              <a:ext uri="{FF2B5EF4-FFF2-40B4-BE49-F238E27FC236}">
                <a16:creationId xmlns:a16="http://schemas.microsoft.com/office/drawing/2014/main" id="{152912A2-36D1-7963-DE10-807B71433242}"/>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37" name="Rectangle 36">
            <a:extLst>
              <a:ext uri="{FF2B5EF4-FFF2-40B4-BE49-F238E27FC236}">
                <a16:creationId xmlns:a16="http://schemas.microsoft.com/office/drawing/2014/main" id="{0F17DFF3-005F-1EF5-45C1-95F437C41510}"/>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38" name="Rectangle 37">
            <a:extLst>
              <a:ext uri="{FF2B5EF4-FFF2-40B4-BE49-F238E27FC236}">
                <a16:creationId xmlns:a16="http://schemas.microsoft.com/office/drawing/2014/main" id="{73A26297-C395-6591-F62F-68A398A7424F}"/>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39" name="Rectangle 38">
            <a:extLst>
              <a:ext uri="{FF2B5EF4-FFF2-40B4-BE49-F238E27FC236}">
                <a16:creationId xmlns:a16="http://schemas.microsoft.com/office/drawing/2014/main" id="{655F7F18-004B-4E90-ABE8-C1CE3745E115}"/>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40" name="TextBox 39">
            <a:extLst>
              <a:ext uri="{FF2B5EF4-FFF2-40B4-BE49-F238E27FC236}">
                <a16:creationId xmlns:a16="http://schemas.microsoft.com/office/drawing/2014/main" id="{98D54A56-4128-8175-8D46-001ED5A0BF6D}"/>
              </a:ext>
            </a:extLst>
          </p:cNvPr>
          <p:cNvSpPr txBox="1"/>
          <p:nvPr/>
        </p:nvSpPr>
        <p:spPr>
          <a:xfrm>
            <a:off x="1427878" y="4671144"/>
            <a:ext cx="540533" cy="338554"/>
          </a:xfrm>
          <a:prstGeom prst="rect">
            <a:avLst/>
          </a:prstGeom>
          <a:solidFill>
            <a:schemeClr val="bg1"/>
          </a:solidFill>
        </p:spPr>
        <p:txBody>
          <a:bodyPr wrap="none" rtlCol="0">
            <a:spAutoFit/>
          </a:bodyPr>
          <a:lstStyle/>
          <a:p>
            <a:r>
              <a:rPr lang="en-US" sz="1600" dirty="0"/>
              <a:t>10%</a:t>
            </a:r>
          </a:p>
        </p:txBody>
      </p:sp>
      <p:sp>
        <p:nvSpPr>
          <p:cNvPr id="41" name="TextBox 40">
            <a:extLst>
              <a:ext uri="{FF2B5EF4-FFF2-40B4-BE49-F238E27FC236}">
                <a16:creationId xmlns:a16="http://schemas.microsoft.com/office/drawing/2014/main" id="{C471F874-5EE9-DCB2-1BAB-393592B58718}"/>
              </a:ext>
            </a:extLst>
          </p:cNvPr>
          <p:cNvSpPr txBox="1"/>
          <p:nvPr/>
        </p:nvSpPr>
        <p:spPr>
          <a:xfrm>
            <a:off x="1519766" y="3388530"/>
            <a:ext cx="436338" cy="338554"/>
          </a:xfrm>
          <a:prstGeom prst="rect">
            <a:avLst/>
          </a:prstGeom>
          <a:solidFill>
            <a:schemeClr val="bg1"/>
          </a:solidFill>
        </p:spPr>
        <p:txBody>
          <a:bodyPr wrap="none" rtlCol="0">
            <a:spAutoFit/>
          </a:bodyPr>
          <a:lstStyle/>
          <a:p>
            <a:r>
              <a:rPr lang="en-US" sz="1600" dirty="0"/>
              <a:t>6%</a:t>
            </a:r>
          </a:p>
        </p:txBody>
      </p:sp>
      <p:sp>
        <p:nvSpPr>
          <p:cNvPr id="42" name="TextBox 41">
            <a:extLst>
              <a:ext uri="{FF2B5EF4-FFF2-40B4-BE49-F238E27FC236}">
                <a16:creationId xmlns:a16="http://schemas.microsoft.com/office/drawing/2014/main" id="{2BE14489-43AD-3926-95FA-8DE030FFEC76}"/>
              </a:ext>
            </a:extLst>
          </p:cNvPr>
          <p:cNvSpPr txBox="1"/>
          <p:nvPr/>
        </p:nvSpPr>
        <p:spPr>
          <a:xfrm>
            <a:off x="1484436" y="2505348"/>
            <a:ext cx="540533" cy="338554"/>
          </a:xfrm>
          <a:prstGeom prst="rect">
            <a:avLst/>
          </a:prstGeom>
          <a:solidFill>
            <a:schemeClr val="bg1"/>
          </a:solidFill>
        </p:spPr>
        <p:txBody>
          <a:bodyPr wrap="none" rtlCol="0">
            <a:spAutoFit/>
          </a:bodyPr>
          <a:lstStyle/>
          <a:p>
            <a:r>
              <a:rPr lang="en-US" sz="1600" dirty="0"/>
              <a:t>10%</a:t>
            </a:r>
          </a:p>
        </p:txBody>
      </p:sp>
      <p:sp>
        <p:nvSpPr>
          <p:cNvPr id="43" name="TextBox 42">
            <a:extLst>
              <a:ext uri="{FF2B5EF4-FFF2-40B4-BE49-F238E27FC236}">
                <a16:creationId xmlns:a16="http://schemas.microsoft.com/office/drawing/2014/main" id="{70B12318-D9E2-27FD-3C7D-79A3F9C48A74}"/>
              </a:ext>
            </a:extLst>
          </p:cNvPr>
          <p:cNvSpPr txBox="1"/>
          <p:nvPr/>
        </p:nvSpPr>
        <p:spPr>
          <a:xfrm>
            <a:off x="1568145" y="4030834"/>
            <a:ext cx="540533" cy="338554"/>
          </a:xfrm>
          <a:prstGeom prst="rect">
            <a:avLst/>
          </a:prstGeom>
          <a:solidFill>
            <a:schemeClr val="bg1"/>
          </a:solidFill>
        </p:spPr>
        <p:txBody>
          <a:bodyPr wrap="none" rtlCol="0">
            <a:spAutoFit/>
          </a:bodyPr>
          <a:lstStyle/>
          <a:p>
            <a:r>
              <a:rPr lang="en-US" sz="1600" dirty="0"/>
              <a:t>21%</a:t>
            </a:r>
          </a:p>
        </p:txBody>
      </p:sp>
      <p:grpSp>
        <p:nvGrpSpPr>
          <p:cNvPr id="44" name="Group 43">
            <a:extLst>
              <a:ext uri="{FF2B5EF4-FFF2-40B4-BE49-F238E27FC236}">
                <a16:creationId xmlns:a16="http://schemas.microsoft.com/office/drawing/2014/main" id="{9AE57D21-E446-2A29-AC51-17950DC8575E}"/>
              </a:ext>
            </a:extLst>
          </p:cNvPr>
          <p:cNvGrpSpPr/>
          <p:nvPr/>
        </p:nvGrpSpPr>
        <p:grpSpPr>
          <a:xfrm>
            <a:off x="8050656" y="4936571"/>
            <a:ext cx="1569763" cy="1421909"/>
            <a:chOff x="-984127" y="767023"/>
            <a:chExt cx="1301355" cy="2439585"/>
          </a:xfrm>
          <a:solidFill>
            <a:schemeClr val="accent2">
              <a:lumMod val="60000"/>
              <a:lumOff val="40000"/>
            </a:schemeClr>
          </a:solidFill>
        </p:grpSpPr>
        <p:sp>
          <p:nvSpPr>
            <p:cNvPr id="45" name="Rectangle 44">
              <a:extLst>
                <a:ext uri="{FF2B5EF4-FFF2-40B4-BE49-F238E27FC236}">
                  <a16:creationId xmlns:a16="http://schemas.microsoft.com/office/drawing/2014/main" id="{4871466D-5A8B-B438-391B-2DD0F7F8B025}"/>
                </a:ext>
              </a:extLst>
            </p:cNvPr>
            <p:cNvSpPr/>
            <p:nvPr/>
          </p:nvSpPr>
          <p:spPr>
            <a:xfrm>
              <a:off x="-984127" y="767025"/>
              <a:ext cx="846421" cy="2439583"/>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47" name="Rectangle 46">
              <a:extLst>
                <a:ext uri="{FF2B5EF4-FFF2-40B4-BE49-F238E27FC236}">
                  <a16:creationId xmlns:a16="http://schemas.microsoft.com/office/drawing/2014/main" id="{89AF1B24-9B6D-C9B0-0F61-A116EFB74C65}"/>
                </a:ext>
              </a:extLst>
            </p:cNvPr>
            <p:cNvSpPr/>
            <p:nvPr/>
          </p:nvSpPr>
          <p:spPr>
            <a:xfrm>
              <a:off x="-90917" y="767023"/>
              <a:ext cx="408145" cy="156604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a:t>
              </a:r>
            </a:p>
          </p:txBody>
        </p:sp>
        <p:sp>
          <p:nvSpPr>
            <p:cNvPr id="48" name="Rectangle 47">
              <a:extLst>
                <a:ext uri="{FF2B5EF4-FFF2-40B4-BE49-F238E27FC236}">
                  <a16:creationId xmlns:a16="http://schemas.microsoft.com/office/drawing/2014/main" id="{758C3CCF-2200-7ED8-50FD-1CCC6FC262BF}"/>
                </a:ext>
              </a:extLst>
            </p:cNvPr>
            <p:cNvSpPr/>
            <p:nvPr/>
          </p:nvSpPr>
          <p:spPr>
            <a:xfrm>
              <a:off x="-90919" y="2466179"/>
              <a:ext cx="408147" cy="740427"/>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0.3</a:t>
              </a:r>
            </a:p>
          </p:txBody>
        </p:sp>
      </p:grpSp>
      <p:sp>
        <p:nvSpPr>
          <p:cNvPr id="49" name="Rectangle 48">
            <a:extLst>
              <a:ext uri="{FF2B5EF4-FFF2-40B4-BE49-F238E27FC236}">
                <a16:creationId xmlns:a16="http://schemas.microsoft.com/office/drawing/2014/main" id="{546E12D9-273D-20F9-971D-4EF42428A53C}"/>
              </a:ext>
            </a:extLst>
          </p:cNvPr>
          <p:cNvSpPr/>
          <p:nvPr/>
        </p:nvSpPr>
        <p:spPr>
          <a:xfrm>
            <a:off x="9676856" y="4933140"/>
            <a:ext cx="792422" cy="91276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50" name="Rectangle 49">
            <a:extLst>
              <a:ext uri="{FF2B5EF4-FFF2-40B4-BE49-F238E27FC236}">
                <a16:creationId xmlns:a16="http://schemas.microsoft.com/office/drawing/2014/main" id="{13596343-7153-6B98-13E2-47F61F194BAA}"/>
              </a:ext>
            </a:extLst>
          </p:cNvPr>
          <p:cNvSpPr/>
          <p:nvPr/>
        </p:nvSpPr>
        <p:spPr>
          <a:xfrm>
            <a:off x="9676857" y="5926922"/>
            <a:ext cx="792422" cy="43155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0.4</a:t>
            </a:r>
          </a:p>
        </p:txBody>
      </p:sp>
      <p:sp>
        <p:nvSpPr>
          <p:cNvPr id="51" name="TextBox 50">
            <a:extLst>
              <a:ext uri="{FF2B5EF4-FFF2-40B4-BE49-F238E27FC236}">
                <a16:creationId xmlns:a16="http://schemas.microsoft.com/office/drawing/2014/main" id="{34176C4B-4EAA-19B7-7A4E-343E7B1678FB}"/>
              </a:ext>
            </a:extLst>
          </p:cNvPr>
          <p:cNvSpPr txBox="1"/>
          <p:nvPr/>
        </p:nvSpPr>
        <p:spPr>
          <a:xfrm>
            <a:off x="10535494" y="5198714"/>
            <a:ext cx="1389804" cy="323165"/>
          </a:xfrm>
          <a:prstGeom prst="rect">
            <a:avLst/>
          </a:prstGeom>
          <a:noFill/>
        </p:spPr>
        <p:txBody>
          <a:bodyPr wrap="none" rtlCol="0">
            <a:spAutoFit/>
          </a:bodyPr>
          <a:lstStyle/>
          <a:p>
            <a:r>
              <a:rPr lang="en-US" sz="1500" dirty="0"/>
              <a:t>Not transferred</a:t>
            </a:r>
          </a:p>
        </p:txBody>
      </p:sp>
      <p:sp>
        <p:nvSpPr>
          <p:cNvPr id="52" name="TextBox 51">
            <a:extLst>
              <a:ext uri="{FF2B5EF4-FFF2-40B4-BE49-F238E27FC236}">
                <a16:creationId xmlns:a16="http://schemas.microsoft.com/office/drawing/2014/main" id="{58A99679-D197-22A2-E89E-4105B9A0B58A}"/>
              </a:ext>
            </a:extLst>
          </p:cNvPr>
          <p:cNvSpPr txBox="1"/>
          <p:nvPr/>
        </p:nvSpPr>
        <p:spPr>
          <a:xfrm>
            <a:off x="10525717" y="5981117"/>
            <a:ext cx="1384290" cy="323165"/>
          </a:xfrm>
          <a:prstGeom prst="rect">
            <a:avLst/>
          </a:prstGeom>
          <a:noFill/>
        </p:spPr>
        <p:txBody>
          <a:bodyPr wrap="none" rtlCol="0">
            <a:spAutoFit/>
          </a:bodyPr>
          <a:lstStyle/>
          <a:p>
            <a:r>
              <a:rPr lang="en-US" sz="1500" dirty="0"/>
              <a:t>Transferred out</a:t>
            </a:r>
          </a:p>
        </p:txBody>
      </p:sp>
      <p:sp>
        <p:nvSpPr>
          <p:cNvPr id="54" name="TextBox 53">
            <a:extLst>
              <a:ext uri="{FF2B5EF4-FFF2-40B4-BE49-F238E27FC236}">
                <a16:creationId xmlns:a16="http://schemas.microsoft.com/office/drawing/2014/main" id="{2FAC4D66-901B-F3EA-B5AC-12B8BA3F352E}"/>
              </a:ext>
            </a:extLst>
          </p:cNvPr>
          <p:cNvSpPr txBox="1"/>
          <p:nvPr/>
        </p:nvSpPr>
        <p:spPr>
          <a:xfrm>
            <a:off x="9140190" y="6394188"/>
            <a:ext cx="616458" cy="323165"/>
          </a:xfrm>
          <a:prstGeom prst="rect">
            <a:avLst/>
          </a:prstGeom>
          <a:noFill/>
        </p:spPr>
        <p:txBody>
          <a:bodyPr wrap="square">
            <a:spAutoFit/>
          </a:bodyPr>
          <a:lstStyle/>
          <a:p>
            <a:r>
              <a:rPr lang="en-US" sz="1500" dirty="0">
                <a:solidFill>
                  <a:srgbClr val="C00000"/>
                </a:solidFill>
              </a:rPr>
              <a:t>high</a:t>
            </a:r>
            <a:endParaRPr lang="en-US" sz="1500" dirty="0"/>
          </a:p>
        </p:txBody>
      </p:sp>
      <p:sp>
        <p:nvSpPr>
          <p:cNvPr id="55" name="TextBox 54">
            <a:extLst>
              <a:ext uri="{FF2B5EF4-FFF2-40B4-BE49-F238E27FC236}">
                <a16:creationId xmlns:a16="http://schemas.microsoft.com/office/drawing/2014/main" id="{7A26F614-4B67-1F1B-BE9B-6D85083C1A68}"/>
              </a:ext>
            </a:extLst>
          </p:cNvPr>
          <p:cNvSpPr txBox="1"/>
          <p:nvPr/>
        </p:nvSpPr>
        <p:spPr>
          <a:xfrm>
            <a:off x="9810469" y="6394188"/>
            <a:ext cx="616458" cy="323165"/>
          </a:xfrm>
          <a:prstGeom prst="rect">
            <a:avLst/>
          </a:prstGeom>
          <a:noFill/>
        </p:spPr>
        <p:txBody>
          <a:bodyPr wrap="square">
            <a:spAutoFit/>
          </a:bodyPr>
          <a:lstStyle/>
          <a:p>
            <a:r>
              <a:rPr lang="en-US" sz="1500" dirty="0">
                <a:solidFill>
                  <a:schemeClr val="accent4"/>
                </a:solidFill>
              </a:rPr>
              <a:t>low</a:t>
            </a:r>
          </a:p>
        </p:txBody>
      </p:sp>
    </p:spTree>
    <p:extLst>
      <p:ext uri="{BB962C8B-B14F-4D97-AF65-F5344CB8AC3E}">
        <p14:creationId xmlns:p14="http://schemas.microsoft.com/office/powerpoint/2010/main" val="194730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30167"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L5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584775"/>
          </a:xfrm>
          <a:prstGeom prst="rect">
            <a:avLst/>
          </a:prstGeom>
          <a:noFill/>
        </p:spPr>
        <p:txBody>
          <a:bodyPr wrap="square" rtlCol="0">
            <a:spAutoFit/>
          </a:bodyPr>
          <a:lstStyle/>
          <a:p>
            <a:pPr algn="ctr"/>
            <a:r>
              <a:rPr lang="en-US" sz="1600" dirty="0">
                <a:solidFill>
                  <a:srgbClr val="C00000"/>
                </a:solidFill>
              </a:rPr>
              <a:t>high-severity</a:t>
            </a:r>
            <a:r>
              <a:rPr lang="en-US" sz="1600" dirty="0"/>
              <a:t> </a:t>
            </a:r>
          </a:p>
          <a:p>
            <a:pPr algn="ctr"/>
            <a:r>
              <a:rPr lang="en-US" sz="1600" dirty="0"/>
              <a:t>complication transfers</a:t>
            </a:r>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0" y="741130"/>
            <a:ext cx="2833230" cy="1179959"/>
            <a:chOff x="259893" y="911970"/>
            <a:chExt cx="2348788" cy="2024469"/>
          </a:xfrm>
        </p:grpSpPr>
        <p:sp>
          <p:nvSpPr>
            <p:cNvPr id="94" name="Rectangle 93">
              <a:extLst>
                <a:ext uri="{FF2B5EF4-FFF2-40B4-BE49-F238E27FC236}">
                  <a16:creationId xmlns:a16="http://schemas.microsoft.com/office/drawing/2014/main" id="{8CBE400C-BD28-65B5-BACD-D4863235C07E}"/>
                </a:ext>
              </a:extLst>
            </p:cNvPr>
            <p:cNvSpPr/>
            <p:nvPr/>
          </p:nvSpPr>
          <p:spPr>
            <a:xfrm>
              <a:off x="1047103" y="916680"/>
              <a:ext cx="1561578" cy="1079217"/>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70"/>
              <a:ext cx="698919" cy="2003742"/>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96" name="Rectangle 95">
              <a:extLst>
                <a:ext uri="{FF2B5EF4-FFF2-40B4-BE49-F238E27FC236}">
                  <a16:creationId xmlns:a16="http://schemas.microsoft.com/office/drawing/2014/main" id="{C932CDC9-5C62-9C3F-6247-931E89761875}"/>
                </a:ext>
              </a:extLst>
            </p:cNvPr>
            <p:cNvSpPr/>
            <p:nvPr/>
          </p:nvSpPr>
          <p:spPr>
            <a:xfrm>
              <a:off x="1057292" y="2097650"/>
              <a:ext cx="346688" cy="838787"/>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455608" y="2097650"/>
              <a:ext cx="343756" cy="83878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12" name="Rectangle 11">
            <a:extLst>
              <a:ext uri="{FF2B5EF4-FFF2-40B4-BE49-F238E27FC236}">
                <a16:creationId xmlns:a16="http://schemas.microsoft.com/office/drawing/2014/main" id="{DB3D1D58-D3BA-8EF9-4A6A-C06A79A162DA}"/>
              </a:ext>
            </a:extLst>
          </p:cNvPr>
          <p:cNvSpPr/>
          <p:nvPr/>
        </p:nvSpPr>
        <p:spPr>
          <a:xfrm>
            <a:off x="2162226" y="1430671"/>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20" name="Rectangle 19">
            <a:extLst>
              <a:ext uri="{FF2B5EF4-FFF2-40B4-BE49-F238E27FC236}">
                <a16:creationId xmlns:a16="http://schemas.microsoft.com/office/drawing/2014/main" id="{FE69E6AB-E533-D7CE-A5B5-6B25AAC0082B}"/>
              </a:ext>
            </a:extLst>
          </p:cNvPr>
          <p:cNvSpPr/>
          <p:nvPr/>
        </p:nvSpPr>
        <p:spPr>
          <a:xfrm>
            <a:off x="2659147" y="1432202"/>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41" name="Rectangle 40">
            <a:extLst>
              <a:ext uri="{FF2B5EF4-FFF2-40B4-BE49-F238E27FC236}">
                <a16:creationId xmlns:a16="http://schemas.microsoft.com/office/drawing/2014/main" id="{3205589A-84FB-2431-0B1C-FA035BB0B48E}"/>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42" name="Rectangle 41">
            <a:extLst>
              <a:ext uri="{FF2B5EF4-FFF2-40B4-BE49-F238E27FC236}">
                <a16:creationId xmlns:a16="http://schemas.microsoft.com/office/drawing/2014/main" id="{EC72F7F3-3765-CEEE-960F-36480B18640D}"/>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43" name="Rectangle 42">
            <a:extLst>
              <a:ext uri="{FF2B5EF4-FFF2-40B4-BE49-F238E27FC236}">
                <a16:creationId xmlns:a16="http://schemas.microsoft.com/office/drawing/2014/main" id="{F9597167-6911-06CE-15F5-A80865555F08}"/>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44" name="Rectangle 43">
            <a:extLst>
              <a:ext uri="{FF2B5EF4-FFF2-40B4-BE49-F238E27FC236}">
                <a16:creationId xmlns:a16="http://schemas.microsoft.com/office/drawing/2014/main" id="{BF5C71F0-02CC-1EC7-CDA1-254E987DC41E}"/>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45" name="Freeform 44">
            <a:extLst>
              <a:ext uri="{FF2B5EF4-FFF2-40B4-BE49-F238E27FC236}">
                <a16:creationId xmlns:a16="http://schemas.microsoft.com/office/drawing/2014/main" id="{C7AB8BE8-BACF-B101-CBB5-AAEE2CDA62E8}"/>
              </a:ext>
            </a:extLst>
          </p:cNvPr>
          <p:cNvSpPr/>
          <p:nvPr/>
        </p:nvSpPr>
        <p:spPr>
          <a:xfrm>
            <a:off x="1044082" y="2279146"/>
            <a:ext cx="1186543" cy="1425034"/>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4060736-7F8E-9B4B-624A-2B06C2EB71E6}"/>
              </a:ext>
            </a:extLst>
          </p:cNvPr>
          <p:cNvSpPr/>
          <p:nvPr/>
        </p:nvSpPr>
        <p:spPr>
          <a:xfrm>
            <a:off x="1037705" y="2895469"/>
            <a:ext cx="1161220" cy="2627216"/>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5BCB2903-A8AC-15A5-F98A-3CF7C44B1820}"/>
              </a:ext>
            </a:extLst>
          </p:cNvPr>
          <p:cNvSpPr/>
          <p:nvPr/>
        </p:nvSpPr>
        <p:spPr>
          <a:xfrm>
            <a:off x="1070346" y="2416825"/>
            <a:ext cx="1128579" cy="2115222"/>
          </a:xfrm>
          <a:custGeom>
            <a:avLst/>
            <a:gdLst>
              <a:gd name="connsiteX0" fmla="*/ 0 w 1077685"/>
              <a:gd name="connsiteY0" fmla="*/ 1752600 h 1752600"/>
              <a:gd name="connsiteX1" fmla="*/ 696685 w 1077685"/>
              <a:gd name="connsiteY1" fmla="*/ 359228 h 1752600"/>
              <a:gd name="connsiteX2" fmla="*/ 1077685 w 1077685"/>
              <a:gd name="connsiteY2" fmla="*/ 0 h 1752600"/>
              <a:gd name="connsiteX0" fmla="*/ 0 w 1077685"/>
              <a:gd name="connsiteY0" fmla="*/ 1752600 h 1752600"/>
              <a:gd name="connsiteX1" fmla="*/ 421448 w 1077685"/>
              <a:gd name="connsiteY1" fmla="*/ 589814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241834" y="881914"/>
                  <a:pt x="421448" y="589814"/>
                </a:cubicBezTo>
                <a:cubicBezTo>
                  <a:pt x="601062" y="297714"/>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E1A7173-3FE7-43AA-A2DA-20F0F2612180}"/>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49" name="Rectangle 48">
            <a:extLst>
              <a:ext uri="{FF2B5EF4-FFF2-40B4-BE49-F238E27FC236}">
                <a16:creationId xmlns:a16="http://schemas.microsoft.com/office/drawing/2014/main" id="{B93D7553-2352-0118-EAFD-0F8DF11DC36F}"/>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50" name="Rectangle 49">
            <a:extLst>
              <a:ext uri="{FF2B5EF4-FFF2-40B4-BE49-F238E27FC236}">
                <a16:creationId xmlns:a16="http://schemas.microsoft.com/office/drawing/2014/main" id="{718526F0-FA04-B0E8-0A9A-EDF12FD8211C}"/>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51" name="Rectangle 50">
            <a:extLst>
              <a:ext uri="{FF2B5EF4-FFF2-40B4-BE49-F238E27FC236}">
                <a16:creationId xmlns:a16="http://schemas.microsoft.com/office/drawing/2014/main" id="{04AC940B-9320-7CE6-FCB5-E780F64A5EB8}"/>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Tree>
    <p:extLst>
      <p:ext uri="{BB962C8B-B14F-4D97-AF65-F5344CB8AC3E}">
        <p14:creationId xmlns:p14="http://schemas.microsoft.com/office/powerpoint/2010/main" val="223317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30167"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L5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584775"/>
          </a:xfrm>
          <a:prstGeom prst="rect">
            <a:avLst/>
          </a:prstGeom>
          <a:noFill/>
        </p:spPr>
        <p:txBody>
          <a:bodyPr wrap="square" rtlCol="0">
            <a:spAutoFit/>
          </a:bodyPr>
          <a:lstStyle/>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44082" y="2279146"/>
            <a:ext cx="1186543" cy="1425034"/>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895469"/>
            <a:ext cx="1161220" cy="2627216"/>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0346" y="2416825"/>
            <a:ext cx="1128579" cy="2115222"/>
          </a:xfrm>
          <a:custGeom>
            <a:avLst/>
            <a:gdLst>
              <a:gd name="connsiteX0" fmla="*/ 0 w 1077685"/>
              <a:gd name="connsiteY0" fmla="*/ 1752600 h 1752600"/>
              <a:gd name="connsiteX1" fmla="*/ 696685 w 1077685"/>
              <a:gd name="connsiteY1" fmla="*/ 359228 h 1752600"/>
              <a:gd name="connsiteX2" fmla="*/ 1077685 w 1077685"/>
              <a:gd name="connsiteY2" fmla="*/ 0 h 1752600"/>
              <a:gd name="connsiteX0" fmla="*/ 0 w 1077685"/>
              <a:gd name="connsiteY0" fmla="*/ 1752600 h 1752600"/>
              <a:gd name="connsiteX1" fmla="*/ 421448 w 1077685"/>
              <a:gd name="connsiteY1" fmla="*/ 589814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241834" y="881914"/>
                  <a:pt x="421448" y="589814"/>
                </a:cubicBezTo>
                <a:cubicBezTo>
                  <a:pt x="601062" y="297714"/>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0" y="741130"/>
            <a:ext cx="2833230" cy="1179959"/>
            <a:chOff x="259893" y="911970"/>
            <a:chExt cx="2348788" cy="2024469"/>
          </a:xfrm>
        </p:grpSpPr>
        <p:sp>
          <p:nvSpPr>
            <p:cNvPr id="94" name="Rectangle 93">
              <a:extLst>
                <a:ext uri="{FF2B5EF4-FFF2-40B4-BE49-F238E27FC236}">
                  <a16:creationId xmlns:a16="http://schemas.microsoft.com/office/drawing/2014/main" id="{8CBE400C-BD28-65B5-BACD-D4863235C07E}"/>
                </a:ext>
              </a:extLst>
            </p:cNvPr>
            <p:cNvSpPr/>
            <p:nvPr/>
          </p:nvSpPr>
          <p:spPr>
            <a:xfrm>
              <a:off x="1047103" y="916680"/>
              <a:ext cx="1561578" cy="1079217"/>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70"/>
              <a:ext cx="698919" cy="2003742"/>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96" name="Rectangle 95">
              <a:extLst>
                <a:ext uri="{FF2B5EF4-FFF2-40B4-BE49-F238E27FC236}">
                  <a16:creationId xmlns:a16="http://schemas.microsoft.com/office/drawing/2014/main" id="{C932CDC9-5C62-9C3F-6247-931E89761875}"/>
                </a:ext>
              </a:extLst>
            </p:cNvPr>
            <p:cNvSpPr/>
            <p:nvPr/>
          </p:nvSpPr>
          <p:spPr>
            <a:xfrm>
              <a:off x="1057292" y="2097650"/>
              <a:ext cx="346688" cy="838787"/>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97" name="Rectangle 96">
              <a:extLst>
                <a:ext uri="{FF2B5EF4-FFF2-40B4-BE49-F238E27FC236}">
                  <a16:creationId xmlns:a16="http://schemas.microsoft.com/office/drawing/2014/main" id="{F627158D-BEB9-E7F5-9F80-AD71EF8610EF}"/>
                </a:ext>
              </a:extLst>
            </p:cNvPr>
            <p:cNvSpPr/>
            <p:nvPr/>
          </p:nvSpPr>
          <p:spPr>
            <a:xfrm>
              <a:off x="1455608" y="2097650"/>
              <a:ext cx="343756" cy="83878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7" name="Rectangle 16">
            <a:extLst>
              <a:ext uri="{FF2B5EF4-FFF2-40B4-BE49-F238E27FC236}">
                <a16:creationId xmlns:a16="http://schemas.microsoft.com/office/drawing/2014/main" id="{65391BBC-E3B8-EE06-DB3D-97C688B5C059}"/>
              </a:ext>
            </a:extLst>
          </p:cNvPr>
          <p:cNvSpPr/>
          <p:nvPr/>
        </p:nvSpPr>
        <p:spPr>
          <a:xfrm>
            <a:off x="4986171" y="820751"/>
            <a:ext cx="552934"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19" name="Rectangle 18">
            <a:extLst>
              <a:ext uri="{FF2B5EF4-FFF2-40B4-BE49-F238E27FC236}">
                <a16:creationId xmlns:a16="http://schemas.microsoft.com/office/drawing/2014/main" id="{B34854D8-D4BC-3789-58FE-F690C9AC7BA8}"/>
              </a:ext>
            </a:extLst>
          </p:cNvPr>
          <p:cNvSpPr/>
          <p:nvPr/>
        </p:nvSpPr>
        <p:spPr>
          <a:xfrm>
            <a:off x="5593003" y="820751"/>
            <a:ext cx="942620"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sp>
        <p:nvSpPr>
          <p:cNvPr id="23" name="TextBox 22">
            <a:extLst>
              <a:ext uri="{FF2B5EF4-FFF2-40B4-BE49-F238E27FC236}">
                <a16:creationId xmlns:a16="http://schemas.microsoft.com/office/drawing/2014/main" id="{E6F87D88-D556-DF1D-8BFE-FF53BD960BC9}"/>
              </a:ext>
            </a:extLst>
          </p:cNvPr>
          <p:cNvSpPr txBox="1"/>
          <p:nvPr/>
        </p:nvSpPr>
        <p:spPr>
          <a:xfrm>
            <a:off x="3318342" y="873750"/>
            <a:ext cx="1667829" cy="369332"/>
          </a:xfrm>
          <a:prstGeom prst="rect">
            <a:avLst/>
          </a:prstGeom>
          <a:noFill/>
        </p:spPr>
        <p:txBody>
          <a:bodyPr wrap="none" rtlCol="0">
            <a:spAutoFit/>
          </a:bodyPr>
          <a:lstStyle/>
          <a:p>
            <a:r>
              <a:rPr lang="en-US" dirty="0"/>
              <a:t>not transferred:</a:t>
            </a:r>
          </a:p>
        </p:txBody>
      </p:sp>
      <p:sp>
        <p:nvSpPr>
          <p:cNvPr id="26" name="TextBox 25">
            <a:extLst>
              <a:ext uri="{FF2B5EF4-FFF2-40B4-BE49-F238E27FC236}">
                <a16:creationId xmlns:a16="http://schemas.microsoft.com/office/drawing/2014/main" id="{887F3F34-8982-8AC2-6BFE-B5B9373C6CD5}"/>
              </a:ext>
            </a:extLst>
          </p:cNvPr>
          <p:cNvSpPr txBox="1"/>
          <p:nvPr/>
        </p:nvSpPr>
        <p:spPr>
          <a:xfrm>
            <a:off x="6748630" y="789839"/>
            <a:ext cx="5199260" cy="784830"/>
          </a:xfrm>
          <a:prstGeom prst="rect">
            <a:avLst/>
          </a:prstGeom>
          <a:noFill/>
        </p:spPr>
        <p:txBody>
          <a:bodyPr wrap="square" rtlCol="0">
            <a:spAutoFit/>
          </a:bodyPr>
          <a:lstStyle/>
          <a:p>
            <a:r>
              <a:rPr lang="en-US" sz="1500" dirty="0">
                <a:sym typeface="Wingdings" pitchFamily="2" charset="2"/>
              </a:rPr>
              <a:t> </a:t>
            </a:r>
            <a:r>
              <a:rPr lang="en-US" sz="1500" dirty="0"/>
              <a:t>No mothers are transferred from L5 facilities, so the original percentage of complications at L5 facilities remains the same</a:t>
            </a:r>
          </a:p>
          <a:p>
            <a:endParaRPr lang="en-US" sz="1500" dirty="0"/>
          </a:p>
        </p:txBody>
      </p:sp>
      <p:sp>
        <p:nvSpPr>
          <p:cNvPr id="12" name="Rectangle 11">
            <a:extLst>
              <a:ext uri="{FF2B5EF4-FFF2-40B4-BE49-F238E27FC236}">
                <a16:creationId xmlns:a16="http://schemas.microsoft.com/office/drawing/2014/main" id="{DB3D1D58-D3BA-8EF9-4A6A-C06A79A162DA}"/>
              </a:ext>
            </a:extLst>
          </p:cNvPr>
          <p:cNvSpPr/>
          <p:nvPr/>
        </p:nvSpPr>
        <p:spPr>
          <a:xfrm>
            <a:off x="2162226" y="1430671"/>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20" name="Rectangle 19">
            <a:extLst>
              <a:ext uri="{FF2B5EF4-FFF2-40B4-BE49-F238E27FC236}">
                <a16:creationId xmlns:a16="http://schemas.microsoft.com/office/drawing/2014/main" id="{FE69E6AB-E533-D7CE-A5B5-6B25AAC0082B}"/>
              </a:ext>
            </a:extLst>
          </p:cNvPr>
          <p:cNvSpPr/>
          <p:nvPr/>
        </p:nvSpPr>
        <p:spPr>
          <a:xfrm>
            <a:off x="2659147" y="1432202"/>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32" name="TextBox 31">
            <a:extLst>
              <a:ext uri="{FF2B5EF4-FFF2-40B4-BE49-F238E27FC236}">
                <a16:creationId xmlns:a16="http://schemas.microsoft.com/office/drawing/2014/main" id="{2E3656C2-0FC7-B602-C6B7-D3626B30ECC9}"/>
              </a:ext>
            </a:extLst>
          </p:cNvPr>
          <p:cNvSpPr txBox="1"/>
          <p:nvPr/>
        </p:nvSpPr>
        <p:spPr>
          <a:xfrm>
            <a:off x="5747797" y="1338767"/>
            <a:ext cx="699848" cy="338554"/>
          </a:xfrm>
          <a:prstGeom prst="rect">
            <a:avLst/>
          </a:prstGeom>
          <a:noFill/>
        </p:spPr>
        <p:txBody>
          <a:bodyPr wrap="square">
            <a:spAutoFit/>
          </a:bodyPr>
          <a:lstStyle/>
          <a:p>
            <a:pPr algn="ctr"/>
            <a:r>
              <a:rPr lang="en-US" sz="1600" dirty="0">
                <a:solidFill>
                  <a:srgbClr val="FFC000"/>
                </a:solidFill>
              </a:rPr>
              <a:t>low </a:t>
            </a:r>
          </a:p>
        </p:txBody>
      </p:sp>
      <p:sp>
        <p:nvSpPr>
          <p:cNvPr id="33" name="TextBox 32">
            <a:extLst>
              <a:ext uri="{FF2B5EF4-FFF2-40B4-BE49-F238E27FC236}">
                <a16:creationId xmlns:a16="http://schemas.microsoft.com/office/drawing/2014/main" id="{9ECA7BE5-E649-AF10-3866-548A3D05DDEB}"/>
              </a:ext>
            </a:extLst>
          </p:cNvPr>
          <p:cNvSpPr txBox="1"/>
          <p:nvPr/>
        </p:nvSpPr>
        <p:spPr>
          <a:xfrm>
            <a:off x="4942094" y="1327602"/>
            <a:ext cx="699848" cy="338554"/>
          </a:xfrm>
          <a:prstGeom prst="rect">
            <a:avLst/>
          </a:prstGeom>
          <a:noFill/>
        </p:spPr>
        <p:txBody>
          <a:bodyPr wrap="square">
            <a:spAutoFit/>
          </a:bodyPr>
          <a:lstStyle/>
          <a:p>
            <a:pPr algn="ctr"/>
            <a:r>
              <a:rPr lang="en-US" sz="1600" dirty="0">
                <a:solidFill>
                  <a:srgbClr val="C00000"/>
                </a:solidFill>
              </a:rPr>
              <a:t>high</a:t>
            </a:r>
          </a:p>
        </p:txBody>
      </p:sp>
    </p:spTree>
    <p:extLst>
      <p:ext uri="{BB962C8B-B14F-4D97-AF65-F5344CB8AC3E}">
        <p14:creationId xmlns:p14="http://schemas.microsoft.com/office/powerpoint/2010/main" val="3758557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30167"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L5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584775"/>
          </a:xfrm>
          <a:prstGeom prst="rect">
            <a:avLst/>
          </a:prstGeom>
          <a:noFill/>
        </p:spPr>
        <p:txBody>
          <a:bodyPr wrap="square" rtlCol="0">
            <a:spAutoFit/>
          </a:bodyPr>
          <a:lstStyle/>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44082" y="2279146"/>
            <a:ext cx="1186543" cy="1425034"/>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895469"/>
            <a:ext cx="1161220" cy="2627216"/>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0346" y="2416825"/>
            <a:ext cx="1128579" cy="2115222"/>
          </a:xfrm>
          <a:custGeom>
            <a:avLst/>
            <a:gdLst>
              <a:gd name="connsiteX0" fmla="*/ 0 w 1077685"/>
              <a:gd name="connsiteY0" fmla="*/ 1752600 h 1752600"/>
              <a:gd name="connsiteX1" fmla="*/ 696685 w 1077685"/>
              <a:gd name="connsiteY1" fmla="*/ 359228 h 1752600"/>
              <a:gd name="connsiteX2" fmla="*/ 1077685 w 1077685"/>
              <a:gd name="connsiteY2" fmla="*/ 0 h 1752600"/>
              <a:gd name="connsiteX0" fmla="*/ 0 w 1077685"/>
              <a:gd name="connsiteY0" fmla="*/ 1752600 h 1752600"/>
              <a:gd name="connsiteX1" fmla="*/ 421448 w 1077685"/>
              <a:gd name="connsiteY1" fmla="*/ 589814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241834" y="881914"/>
                  <a:pt x="421448" y="589814"/>
                </a:cubicBezTo>
                <a:cubicBezTo>
                  <a:pt x="601062" y="297714"/>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0" y="741130"/>
            <a:ext cx="2833230" cy="1179959"/>
            <a:chOff x="259893" y="911970"/>
            <a:chExt cx="2348788" cy="2024469"/>
          </a:xfrm>
        </p:grpSpPr>
        <p:sp>
          <p:nvSpPr>
            <p:cNvPr id="94" name="Rectangle 93">
              <a:extLst>
                <a:ext uri="{FF2B5EF4-FFF2-40B4-BE49-F238E27FC236}">
                  <a16:creationId xmlns:a16="http://schemas.microsoft.com/office/drawing/2014/main" id="{8CBE400C-BD28-65B5-BACD-D4863235C07E}"/>
                </a:ext>
              </a:extLst>
            </p:cNvPr>
            <p:cNvSpPr/>
            <p:nvPr/>
          </p:nvSpPr>
          <p:spPr>
            <a:xfrm>
              <a:off x="1047103" y="916680"/>
              <a:ext cx="1561578" cy="1079217"/>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70"/>
              <a:ext cx="698919" cy="2003742"/>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96" name="Rectangle 95">
              <a:extLst>
                <a:ext uri="{FF2B5EF4-FFF2-40B4-BE49-F238E27FC236}">
                  <a16:creationId xmlns:a16="http://schemas.microsoft.com/office/drawing/2014/main" id="{C932CDC9-5C62-9C3F-6247-931E89761875}"/>
                </a:ext>
              </a:extLst>
            </p:cNvPr>
            <p:cNvSpPr/>
            <p:nvPr/>
          </p:nvSpPr>
          <p:spPr>
            <a:xfrm>
              <a:off x="1057292" y="2097650"/>
              <a:ext cx="346688" cy="838787"/>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97" name="Rectangle 96">
              <a:extLst>
                <a:ext uri="{FF2B5EF4-FFF2-40B4-BE49-F238E27FC236}">
                  <a16:creationId xmlns:a16="http://schemas.microsoft.com/office/drawing/2014/main" id="{F627158D-BEB9-E7F5-9F80-AD71EF8610EF}"/>
                </a:ext>
              </a:extLst>
            </p:cNvPr>
            <p:cNvSpPr/>
            <p:nvPr/>
          </p:nvSpPr>
          <p:spPr>
            <a:xfrm>
              <a:off x="1455608" y="2097650"/>
              <a:ext cx="343756" cy="83878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7" name="Rectangle 16">
            <a:extLst>
              <a:ext uri="{FF2B5EF4-FFF2-40B4-BE49-F238E27FC236}">
                <a16:creationId xmlns:a16="http://schemas.microsoft.com/office/drawing/2014/main" id="{65391BBC-E3B8-EE06-DB3D-97C688B5C059}"/>
              </a:ext>
            </a:extLst>
          </p:cNvPr>
          <p:cNvSpPr/>
          <p:nvPr/>
        </p:nvSpPr>
        <p:spPr>
          <a:xfrm>
            <a:off x="4986171" y="820751"/>
            <a:ext cx="552934"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19" name="Rectangle 18">
            <a:extLst>
              <a:ext uri="{FF2B5EF4-FFF2-40B4-BE49-F238E27FC236}">
                <a16:creationId xmlns:a16="http://schemas.microsoft.com/office/drawing/2014/main" id="{B34854D8-D4BC-3789-58FE-F690C9AC7BA8}"/>
              </a:ext>
            </a:extLst>
          </p:cNvPr>
          <p:cNvSpPr/>
          <p:nvPr/>
        </p:nvSpPr>
        <p:spPr>
          <a:xfrm>
            <a:off x="5593003" y="820751"/>
            <a:ext cx="942620"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sp>
        <p:nvSpPr>
          <p:cNvPr id="23" name="TextBox 22">
            <a:extLst>
              <a:ext uri="{FF2B5EF4-FFF2-40B4-BE49-F238E27FC236}">
                <a16:creationId xmlns:a16="http://schemas.microsoft.com/office/drawing/2014/main" id="{E6F87D88-D556-DF1D-8BFE-FF53BD960BC9}"/>
              </a:ext>
            </a:extLst>
          </p:cNvPr>
          <p:cNvSpPr txBox="1"/>
          <p:nvPr/>
        </p:nvSpPr>
        <p:spPr>
          <a:xfrm>
            <a:off x="3630754" y="1859780"/>
            <a:ext cx="1294329" cy="369332"/>
          </a:xfrm>
          <a:prstGeom prst="rect">
            <a:avLst/>
          </a:prstGeom>
          <a:noFill/>
        </p:spPr>
        <p:txBody>
          <a:bodyPr wrap="none" rtlCol="0">
            <a:spAutoFit/>
          </a:bodyPr>
          <a:lstStyle/>
          <a:p>
            <a:r>
              <a:rPr lang="en-US" dirty="0"/>
              <a:t>transferred:</a:t>
            </a:r>
          </a:p>
        </p:txBody>
      </p:sp>
      <p:sp>
        <p:nvSpPr>
          <p:cNvPr id="26" name="TextBox 25">
            <a:extLst>
              <a:ext uri="{FF2B5EF4-FFF2-40B4-BE49-F238E27FC236}">
                <a16:creationId xmlns:a16="http://schemas.microsoft.com/office/drawing/2014/main" id="{887F3F34-8982-8AC2-6BFE-B5B9373C6CD5}"/>
              </a:ext>
            </a:extLst>
          </p:cNvPr>
          <p:cNvSpPr txBox="1"/>
          <p:nvPr/>
        </p:nvSpPr>
        <p:spPr>
          <a:xfrm>
            <a:off x="6748630" y="789839"/>
            <a:ext cx="5199260" cy="784830"/>
          </a:xfrm>
          <a:prstGeom prst="rect">
            <a:avLst/>
          </a:prstGeom>
          <a:noFill/>
        </p:spPr>
        <p:txBody>
          <a:bodyPr wrap="square" rtlCol="0">
            <a:spAutoFit/>
          </a:bodyPr>
          <a:lstStyle/>
          <a:p>
            <a:r>
              <a:rPr lang="en-US" sz="1500" dirty="0">
                <a:sym typeface="Wingdings" pitchFamily="2" charset="2"/>
              </a:rPr>
              <a:t> </a:t>
            </a:r>
            <a:r>
              <a:rPr lang="en-US" sz="1500" dirty="0"/>
              <a:t>No mothers are transferred from L5 facilities, so the original percentage of complications at L5 facilities remains the same</a:t>
            </a:r>
          </a:p>
          <a:p>
            <a:endParaRPr lang="en-US" sz="1500" dirty="0"/>
          </a:p>
        </p:txBody>
      </p:sp>
      <p:sp>
        <p:nvSpPr>
          <p:cNvPr id="12" name="Rectangle 11">
            <a:extLst>
              <a:ext uri="{FF2B5EF4-FFF2-40B4-BE49-F238E27FC236}">
                <a16:creationId xmlns:a16="http://schemas.microsoft.com/office/drawing/2014/main" id="{DB3D1D58-D3BA-8EF9-4A6A-C06A79A162DA}"/>
              </a:ext>
            </a:extLst>
          </p:cNvPr>
          <p:cNvSpPr/>
          <p:nvPr/>
        </p:nvSpPr>
        <p:spPr>
          <a:xfrm>
            <a:off x="2162226" y="1430671"/>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20" name="Rectangle 19">
            <a:extLst>
              <a:ext uri="{FF2B5EF4-FFF2-40B4-BE49-F238E27FC236}">
                <a16:creationId xmlns:a16="http://schemas.microsoft.com/office/drawing/2014/main" id="{FE69E6AB-E533-D7CE-A5B5-6B25AAC0082B}"/>
              </a:ext>
            </a:extLst>
          </p:cNvPr>
          <p:cNvSpPr/>
          <p:nvPr/>
        </p:nvSpPr>
        <p:spPr>
          <a:xfrm>
            <a:off x="2659147" y="1432202"/>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32" name="TextBox 31">
            <a:extLst>
              <a:ext uri="{FF2B5EF4-FFF2-40B4-BE49-F238E27FC236}">
                <a16:creationId xmlns:a16="http://schemas.microsoft.com/office/drawing/2014/main" id="{2E3656C2-0FC7-B602-C6B7-D3626B30ECC9}"/>
              </a:ext>
            </a:extLst>
          </p:cNvPr>
          <p:cNvSpPr txBox="1"/>
          <p:nvPr/>
        </p:nvSpPr>
        <p:spPr>
          <a:xfrm>
            <a:off x="5747797" y="1338767"/>
            <a:ext cx="699848" cy="338554"/>
          </a:xfrm>
          <a:prstGeom prst="rect">
            <a:avLst/>
          </a:prstGeom>
          <a:noFill/>
        </p:spPr>
        <p:txBody>
          <a:bodyPr wrap="square">
            <a:spAutoFit/>
          </a:bodyPr>
          <a:lstStyle/>
          <a:p>
            <a:pPr algn="ctr"/>
            <a:r>
              <a:rPr lang="en-US" sz="1600" dirty="0">
                <a:solidFill>
                  <a:srgbClr val="FFC000"/>
                </a:solidFill>
              </a:rPr>
              <a:t>low </a:t>
            </a:r>
          </a:p>
        </p:txBody>
      </p:sp>
      <p:sp>
        <p:nvSpPr>
          <p:cNvPr id="33" name="TextBox 32">
            <a:extLst>
              <a:ext uri="{FF2B5EF4-FFF2-40B4-BE49-F238E27FC236}">
                <a16:creationId xmlns:a16="http://schemas.microsoft.com/office/drawing/2014/main" id="{9ECA7BE5-E649-AF10-3866-548A3D05DDEB}"/>
              </a:ext>
            </a:extLst>
          </p:cNvPr>
          <p:cNvSpPr txBox="1"/>
          <p:nvPr/>
        </p:nvSpPr>
        <p:spPr>
          <a:xfrm>
            <a:off x="4942094" y="1327602"/>
            <a:ext cx="699848" cy="338554"/>
          </a:xfrm>
          <a:prstGeom prst="rect">
            <a:avLst/>
          </a:prstGeom>
          <a:noFill/>
        </p:spPr>
        <p:txBody>
          <a:bodyPr wrap="square">
            <a:spAutoFit/>
          </a:bodyPr>
          <a:lstStyle/>
          <a:p>
            <a:pPr algn="ctr"/>
            <a:r>
              <a:rPr lang="en-US" sz="1600" dirty="0">
                <a:solidFill>
                  <a:srgbClr val="C00000"/>
                </a:solidFill>
              </a:rPr>
              <a:t>high</a:t>
            </a:r>
          </a:p>
        </p:txBody>
      </p:sp>
      <p:sp>
        <p:nvSpPr>
          <p:cNvPr id="2" name="Rectangle 1">
            <a:extLst>
              <a:ext uri="{FF2B5EF4-FFF2-40B4-BE49-F238E27FC236}">
                <a16:creationId xmlns:a16="http://schemas.microsoft.com/office/drawing/2014/main" id="{991322D1-65E9-1EA6-92B1-1B9CCC580093}"/>
              </a:ext>
            </a:extLst>
          </p:cNvPr>
          <p:cNvSpPr/>
          <p:nvPr/>
        </p:nvSpPr>
        <p:spPr>
          <a:xfrm>
            <a:off x="5006300" y="1800003"/>
            <a:ext cx="552934"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3" name="Rectangle 2">
            <a:extLst>
              <a:ext uri="{FF2B5EF4-FFF2-40B4-BE49-F238E27FC236}">
                <a16:creationId xmlns:a16="http://schemas.microsoft.com/office/drawing/2014/main" id="{8F93A6D1-DCCE-8C4C-6E9E-5134FFB827BC}"/>
              </a:ext>
            </a:extLst>
          </p:cNvPr>
          <p:cNvSpPr/>
          <p:nvPr/>
        </p:nvSpPr>
        <p:spPr>
          <a:xfrm>
            <a:off x="5613132" y="1800003"/>
            <a:ext cx="942620"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10" name="TextBox 9">
            <a:extLst>
              <a:ext uri="{FF2B5EF4-FFF2-40B4-BE49-F238E27FC236}">
                <a16:creationId xmlns:a16="http://schemas.microsoft.com/office/drawing/2014/main" id="{208CAE0F-405E-8343-5993-62CE14555A2C}"/>
              </a:ext>
            </a:extLst>
          </p:cNvPr>
          <p:cNvSpPr txBox="1"/>
          <p:nvPr/>
        </p:nvSpPr>
        <p:spPr>
          <a:xfrm>
            <a:off x="3294394" y="873719"/>
            <a:ext cx="1667829" cy="369332"/>
          </a:xfrm>
          <a:prstGeom prst="rect">
            <a:avLst/>
          </a:prstGeom>
          <a:noFill/>
        </p:spPr>
        <p:txBody>
          <a:bodyPr wrap="none" rtlCol="0">
            <a:spAutoFit/>
          </a:bodyPr>
          <a:lstStyle/>
          <a:p>
            <a:r>
              <a:rPr lang="en-US" dirty="0"/>
              <a:t>not transferred:</a:t>
            </a:r>
          </a:p>
        </p:txBody>
      </p:sp>
      <p:sp>
        <p:nvSpPr>
          <p:cNvPr id="11" name="TextBox 10">
            <a:extLst>
              <a:ext uri="{FF2B5EF4-FFF2-40B4-BE49-F238E27FC236}">
                <a16:creationId xmlns:a16="http://schemas.microsoft.com/office/drawing/2014/main" id="{ED8F5FC2-C26D-CA57-1533-705BF9DECD33}"/>
              </a:ext>
            </a:extLst>
          </p:cNvPr>
          <p:cNvSpPr txBox="1"/>
          <p:nvPr/>
        </p:nvSpPr>
        <p:spPr>
          <a:xfrm>
            <a:off x="5767926" y="2318019"/>
            <a:ext cx="699848" cy="338554"/>
          </a:xfrm>
          <a:prstGeom prst="rect">
            <a:avLst/>
          </a:prstGeom>
          <a:noFill/>
        </p:spPr>
        <p:txBody>
          <a:bodyPr wrap="square">
            <a:spAutoFit/>
          </a:bodyPr>
          <a:lstStyle/>
          <a:p>
            <a:pPr algn="ctr"/>
            <a:r>
              <a:rPr lang="en-US" sz="1600" dirty="0">
                <a:solidFill>
                  <a:srgbClr val="FFC000"/>
                </a:solidFill>
              </a:rPr>
              <a:t>low </a:t>
            </a:r>
          </a:p>
        </p:txBody>
      </p:sp>
      <p:sp>
        <p:nvSpPr>
          <p:cNvPr id="15" name="TextBox 14">
            <a:extLst>
              <a:ext uri="{FF2B5EF4-FFF2-40B4-BE49-F238E27FC236}">
                <a16:creationId xmlns:a16="http://schemas.microsoft.com/office/drawing/2014/main" id="{B5BB35F5-113A-99BA-9F3E-0A64B5EB72F5}"/>
              </a:ext>
            </a:extLst>
          </p:cNvPr>
          <p:cNvSpPr txBox="1"/>
          <p:nvPr/>
        </p:nvSpPr>
        <p:spPr>
          <a:xfrm>
            <a:off x="4962223" y="2306854"/>
            <a:ext cx="699848" cy="338554"/>
          </a:xfrm>
          <a:prstGeom prst="rect">
            <a:avLst/>
          </a:prstGeom>
          <a:noFill/>
        </p:spPr>
        <p:txBody>
          <a:bodyPr wrap="square">
            <a:spAutoFit/>
          </a:bodyPr>
          <a:lstStyle/>
          <a:p>
            <a:pPr algn="ctr"/>
            <a:r>
              <a:rPr lang="en-US" sz="1600" dirty="0">
                <a:solidFill>
                  <a:srgbClr val="C00000"/>
                </a:solidFill>
              </a:rPr>
              <a:t>high</a:t>
            </a:r>
          </a:p>
        </p:txBody>
      </p:sp>
      <p:sp>
        <p:nvSpPr>
          <p:cNvPr id="16" name="TextBox 15">
            <a:extLst>
              <a:ext uri="{FF2B5EF4-FFF2-40B4-BE49-F238E27FC236}">
                <a16:creationId xmlns:a16="http://schemas.microsoft.com/office/drawing/2014/main" id="{1C60061E-1B61-19F6-2E46-4D047201363F}"/>
              </a:ext>
            </a:extLst>
          </p:cNvPr>
          <p:cNvSpPr txBox="1"/>
          <p:nvPr/>
        </p:nvSpPr>
        <p:spPr>
          <a:xfrm>
            <a:off x="6756886" y="1771346"/>
            <a:ext cx="4705158" cy="1015663"/>
          </a:xfrm>
          <a:prstGeom prst="rect">
            <a:avLst/>
          </a:prstGeom>
          <a:noFill/>
        </p:spPr>
        <p:txBody>
          <a:bodyPr wrap="square" rtlCol="0">
            <a:spAutoFit/>
          </a:bodyPr>
          <a:lstStyle/>
          <a:p>
            <a:r>
              <a:rPr lang="en-US" sz="1500" dirty="0">
                <a:sym typeface="Wingdings" pitchFamily="2" charset="2"/>
              </a:rPr>
              <a:t> </a:t>
            </a:r>
            <a:r>
              <a:rPr lang="en-US" sz="1500" dirty="0"/>
              <a:t>Transferred high complications = </a:t>
            </a:r>
          </a:p>
          <a:p>
            <a:pPr lvl="1"/>
            <a:r>
              <a:rPr lang="en-US" sz="1500" dirty="0"/>
              <a:t>high transferred from home to L5  + </a:t>
            </a:r>
          </a:p>
          <a:p>
            <a:pPr lvl="1"/>
            <a:r>
              <a:rPr lang="en-US" sz="1500" dirty="0"/>
              <a:t>high transferred from L2/3 to L5    + </a:t>
            </a:r>
          </a:p>
          <a:p>
            <a:pPr lvl="1"/>
            <a:r>
              <a:rPr lang="en-US" sz="1500" dirty="0"/>
              <a:t>high transferred from L4 to L5  </a:t>
            </a:r>
          </a:p>
        </p:txBody>
      </p:sp>
      <p:sp>
        <p:nvSpPr>
          <p:cNvPr id="21" name="TextBox 20">
            <a:extLst>
              <a:ext uri="{FF2B5EF4-FFF2-40B4-BE49-F238E27FC236}">
                <a16:creationId xmlns:a16="http://schemas.microsoft.com/office/drawing/2014/main" id="{0E9D6C47-9E2E-249B-698E-182F06B4F862}"/>
              </a:ext>
            </a:extLst>
          </p:cNvPr>
          <p:cNvSpPr txBox="1"/>
          <p:nvPr/>
        </p:nvSpPr>
        <p:spPr>
          <a:xfrm>
            <a:off x="7020605" y="2959548"/>
            <a:ext cx="4460993" cy="1015663"/>
          </a:xfrm>
          <a:prstGeom prst="rect">
            <a:avLst/>
          </a:prstGeom>
          <a:noFill/>
        </p:spPr>
        <p:txBody>
          <a:bodyPr wrap="square" rtlCol="0">
            <a:spAutoFit/>
          </a:bodyPr>
          <a:lstStyle/>
          <a:p>
            <a:r>
              <a:rPr lang="en-US" sz="1500" dirty="0"/>
              <a:t>Transferred low complications = </a:t>
            </a:r>
          </a:p>
          <a:p>
            <a:pPr lvl="1"/>
            <a:r>
              <a:rPr lang="en-US" sz="1500" dirty="0"/>
              <a:t>low transferred from home to L5  + </a:t>
            </a:r>
          </a:p>
          <a:p>
            <a:pPr lvl="1"/>
            <a:r>
              <a:rPr lang="en-US" sz="1500" dirty="0"/>
              <a:t>low transferred from L2/3 to L5    + </a:t>
            </a:r>
          </a:p>
          <a:p>
            <a:pPr lvl="1"/>
            <a:r>
              <a:rPr lang="en-US" sz="1500" dirty="0"/>
              <a:t>low transferred from L4 to L5  </a:t>
            </a:r>
          </a:p>
        </p:txBody>
      </p:sp>
    </p:spTree>
    <p:extLst>
      <p:ext uri="{BB962C8B-B14F-4D97-AF65-F5344CB8AC3E}">
        <p14:creationId xmlns:p14="http://schemas.microsoft.com/office/powerpoint/2010/main" val="1312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30167"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L5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584775"/>
          </a:xfrm>
          <a:prstGeom prst="rect">
            <a:avLst/>
          </a:prstGeom>
          <a:noFill/>
        </p:spPr>
        <p:txBody>
          <a:bodyPr wrap="square" rtlCol="0">
            <a:spAutoFit/>
          </a:bodyPr>
          <a:lstStyle/>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44082" y="2279146"/>
            <a:ext cx="1186543" cy="1425034"/>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895469"/>
            <a:ext cx="1161220" cy="2627216"/>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0346" y="2416825"/>
            <a:ext cx="1128579" cy="2115222"/>
          </a:xfrm>
          <a:custGeom>
            <a:avLst/>
            <a:gdLst>
              <a:gd name="connsiteX0" fmla="*/ 0 w 1077685"/>
              <a:gd name="connsiteY0" fmla="*/ 1752600 h 1752600"/>
              <a:gd name="connsiteX1" fmla="*/ 696685 w 1077685"/>
              <a:gd name="connsiteY1" fmla="*/ 359228 h 1752600"/>
              <a:gd name="connsiteX2" fmla="*/ 1077685 w 1077685"/>
              <a:gd name="connsiteY2" fmla="*/ 0 h 1752600"/>
              <a:gd name="connsiteX0" fmla="*/ 0 w 1077685"/>
              <a:gd name="connsiteY0" fmla="*/ 1752600 h 1752600"/>
              <a:gd name="connsiteX1" fmla="*/ 421448 w 1077685"/>
              <a:gd name="connsiteY1" fmla="*/ 589814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241834" y="881914"/>
                  <a:pt x="421448" y="589814"/>
                </a:cubicBezTo>
                <a:cubicBezTo>
                  <a:pt x="601062" y="297714"/>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0" y="741130"/>
            <a:ext cx="2833230" cy="1179959"/>
            <a:chOff x="259893" y="911970"/>
            <a:chExt cx="2348788" cy="2024469"/>
          </a:xfrm>
        </p:grpSpPr>
        <p:sp>
          <p:nvSpPr>
            <p:cNvPr id="94" name="Rectangle 93">
              <a:extLst>
                <a:ext uri="{FF2B5EF4-FFF2-40B4-BE49-F238E27FC236}">
                  <a16:creationId xmlns:a16="http://schemas.microsoft.com/office/drawing/2014/main" id="{8CBE400C-BD28-65B5-BACD-D4863235C07E}"/>
                </a:ext>
              </a:extLst>
            </p:cNvPr>
            <p:cNvSpPr/>
            <p:nvPr/>
          </p:nvSpPr>
          <p:spPr>
            <a:xfrm>
              <a:off x="1047103" y="916680"/>
              <a:ext cx="1561578" cy="1079217"/>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70"/>
              <a:ext cx="698919" cy="2003742"/>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96" name="Rectangle 95">
              <a:extLst>
                <a:ext uri="{FF2B5EF4-FFF2-40B4-BE49-F238E27FC236}">
                  <a16:creationId xmlns:a16="http://schemas.microsoft.com/office/drawing/2014/main" id="{C932CDC9-5C62-9C3F-6247-931E89761875}"/>
                </a:ext>
              </a:extLst>
            </p:cNvPr>
            <p:cNvSpPr/>
            <p:nvPr/>
          </p:nvSpPr>
          <p:spPr>
            <a:xfrm>
              <a:off x="1057292" y="2097650"/>
              <a:ext cx="346688" cy="838787"/>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97" name="Rectangle 96">
              <a:extLst>
                <a:ext uri="{FF2B5EF4-FFF2-40B4-BE49-F238E27FC236}">
                  <a16:creationId xmlns:a16="http://schemas.microsoft.com/office/drawing/2014/main" id="{F627158D-BEB9-E7F5-9F80-AD71EF8610EF}"/>
                </a:ext>
              </a:extLst>
            </p:cNvPr>
            <p:cNvSpPr/>
            <p:nvPr/>
          </p:nvSpPr>
          <p:spPr>
            <a:xfrm>
              <a:off x="1455608" y="2097650"/>
              <a:ext cx="343756" cy="83878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7" name="Rectangle 16">
            <a:extLst>
              <a:ext uri="{FF2B5EF4-FFF2-40B4-BE49-F238E27FC236}">
                <a16:creationId xmlns:a16="http://schemas.microsoft.com/office/drawing/2014/main" id="{65391BBC-E3B8-EE06-DB3D-97C688B5C059}"/>
              </a:ext>
            </a:extLst>
          </p:cNvPr>
          <p:cNvSpPr/>
          <p:nvPr/>
        </p:nvSpPr>
        <p:spPr>
          <a:xfrm>
            <a:off x="4986171" y="820751"/>
            <a:ext cx="552934"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19" name="Rectangle 18">
            <a:extLst>
              <a:ext uri="{FF2B5EF4-FFF2-40B4-BE49-F238E27FC236}">
                <a16:creationId xmlns:a16="http://schemas.microsoft.com/office/drawing/2014/main" id="{B34854D8-D4BC-3789-58FE-F690C9AC7BA8}"/>
              </a:ext>
            </a:extLst>
          </p:cNvPr>
          <p:cNvSpPr/>
          <p:nvPr/>
        </p:nvSpPr>
        <p:spPr>
          <a:xfrm>
            <a:off x="5593003" y="820751"/>
            <a:ext cx="942620"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sp>
        <p:nvSpPr>
          <p:cNvPr id="23" name="TextBox 22">
            <a:extLst>
              <a:ext uri="{FF2B5EF4-FFF2-40B4-BE49-F238E27FC236}">
                <a16:creationId xmlns:a16="http://schemas.microsoft.com/office/drawing/2014/main" id="{E6F87D88-D556-DF1D-8BFE-FF53BD960BC9}"/>
              </a:ext>
            </a:extLst>
          </p:cNvPr>
          <p:cNvSpPr txBox="1"/>
          <p:nvPr/>
        </p:nvSpPr>
        <p:spPr>
          <a:xfrm>
            <a:off x="3630754" y="1859780"/>
            <a:ext cx="1294329" cy="369332"/>
          </a:xfrm>
          <a:prstGeom prst="rect">
            <a:avLst/>
          </a:prstGeom>
          <a:noFill/>
        </p:spPr>
        <p:txBody>
          <a:bodyPr wrap="none" rtlCol="0">
            <a:spAutoFit/>
          </a:bodyPr>
          <a:lstStyle/>
          <a:p>
            <a:r>
              <a:rPr lang="en-US" dirty="0"/>
              <a:t>transferred:</a:t>
            </a:r>
          </a:p>
        </p:txBody>
      </p:sp>
      <p:sp>
        <p:nvSpPr>
          <p:cNvPr id="26" name="TextBox 25">
            <a:extLst>
              <a:ext uri="{FF2B5EF4-FFF2-40B4-BE49-F238E27FC236}">
                <a16:creationId xmlns:a16="http://schemas.microsoft.com/office/drawing/2014/main" id="{887F3F34-8982-8AC2-6BFE-B5B9373C6CD5}"/>
              </a:ext>
            </a:extLst>
          </p:cNvPr>
          <p:cNvSpPr txBox="1"/>
          <p:nvPr/>
        </p:nvSpPr>
        <p:spPr>
          <a:xfrm>
            <a:off x="6748630" y="789839"/>
            <a:ext cx="5199260" cy="784830"/>
          </a:xfrm>
          <a:prstGeom prst="rect">
            <a:avLst/>
          </a:prstGeom>
          <a:noFill/>
        </p:spPr>
        <p:txBody>
          <a:bodyPr wrap="square" rtlCol="0">
            <a:spAutoFit/>
          </a:bodyPr>
          <a:lstStyle/>
          <a:p>
            <a:r>
              <a:rPr lang="en-US" sz="1500" dirty="0">
                <a:sym typeface="Wingdings" pitchFamily="2" charset="2"/>
              </a:rPr>
              <a:t> </a:t>
            </a:r>
            <a:r>
              <a:rPr lang="en-US" sz="1500" dirty="0"/>
              <a:t>No mothers are transferred from L5 facilities, so the original percentage of complications at L5 facilities remains the same</a:t>
            </a:r>
          </a:p>
          <a:p>
            <a:endParaRPr lang="en-US" sz="1500" dirty="0"/>
          </a:p>
        </p:txBody>
      </p:sp>
      <p:sp>
        <p:nvSpPr>
          <p:cNvPr id="12" name="Rectangle 11">
            <a:extLst>
              <a:ext uri="{FF2B5EF4-FFF2-40B4-BE49-F238E27FC236}">
                <a16:creationId xmlns:a16="http://schemas.microsoft.com/office/drawing/2014/main" id="{DB3D1D58-D3BA-8EF9-4A6A-C06A79A162DA}"/>
              </a:ext>
            </a:extLst>
          </p:cNvPr>
          <p:cNvSpPr/>
          <p:nvPr/>
        </p:nvSpPr>
        <p:spPr>
          <a:xfrm>
            <a:off x="2162226" y="1430671"/>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20" name="Rectangle 19">
            <a:extLst>
              <a:ext uri="{FF2B5EF4-FFF2-40B4-BE49-F238E27FC236}">
                <a16:creationId xmlns:a16="http://schemas.microsoft.com/office/drawing/2014/main" id="{FE69E6AB-E533-D7CE-A5B5-6B25AAC0082B}"/>
              </a:ext>
            </a:extLst>
          </p:cNvPr>
          <p:cNvSpPr/>
          <p:nvPr/>
        </p:nvSpPr>
        <p:spPr>
          <a:xfrm>
            <a:off x="2659147" y="1432202"/>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32" name="TextBox 31">
            <a:extLst>
              <a:ext uri="{FF2B5EF4-FFF2-40B4-BE49-F238E27FC236}">
                <a16:creationId xmlns:a16="http://schemas.microsoft.com/office/drawing/2014/main" id="{2E3656C2-0FC7-B602-C6B7-D3626B30ECC9}"/>
              </a:ext>
            </a:extLst>
          </p:cNvPr>
          <p:cNvSpPr txBox="1"/>
          <p:nvPr/>
        </p:nvSpPr>
        <p:spPr>
          <a:xfrm>
            <a:off x="5747797" y="1338767"/>
            <a:ext cx="699848" cy="338554"/>
          </a:xfrm>
          <a:prstGeom prst="rect">
            <a:avLst/>
          </a:prstGeom>
          <a:noFill/>
        </p:spPr>
        <p:txBody>
          <a:bodyPr wrap="square">
            <a:spAutoFit/>
          </a:bodyPr>
          <a:lstStyle/>
          <a:p>
            <a:pPr algn="ctr"/>
            <a:r>
              <a:rPr lang="en-US" sz="1600" dirty="0">
                <a:solidFill>
                  <a:srgbClr val="FFC000"/>
                </a:solidFill>
              </a:rPr>
              <a:t>low </a:t>
            </a:r>
          </a:p>
        </p:txBody>
      </p:sp>
      <p:sp>
        <p:nvSpPr>
          <p:cNvPr id="33" name="TextBox 32">
            <a:extLst>
              <a:ext uri="{FF2B5EF4-FFF2-40B4-BE49-F238E27FC236}">
                <a16:creationId xmlns:a16="http://schemas.microsoft.com/office/drawing/2014/main" id="{9ECA7BE5-E649-AF10-3866-548A3D05DDEB}"/>
              </a:ext>
            </a:extLst>
          </p:cNvPr>
          <p:cNvSpPr txBox="1"/>
          <p:nvPr/>
        </p:nvSpPr>
        <p:spPr>
          <a:xfrm>
            <a:off x="4942094" y="1327602"/>
            <a:ext cx="699848" cy="338554"/>
          </a:xfrm>
          <a:prstGeom prst="rect">
            <a:avLst/>
          </a:prstGeom>
          <a:noFill/>
        </p:spPr>
        <p:txBody>
          <a:bodyPr wrap="square">
            <a:spAutoFit/>
          </a:bodyPr>
          <a:lstStyle/>
          <a:p>
            <a:pPr algn="ctr"/>
            <a:r>
              <a:rPr lang="en-US" sz="1600" dirty="0">
                <a:solidFill>
                  <a:srgbClr val="C00000"/>
                </a:solidFill>
              </a:rPr>
              <a:t>high</a:t>
            </a:r>
          </a:p>
        </p:txBody>
      </p:sp>
      <p:sp>
        <p:nvSpPr>
          <p:cNvPr id="2" name="Rectangle 1">
            <a:extLst>
              <a:ext uri="{FF2B5EF4-FFF2-40B4-BE49-F238E27FC236}">
                <a16:creationId xmlns:a16="http://schemas.microsoft.com/office/drawing/2014/main" id="{991322D1-65E9-1EA6-92B1-1B9CCC580093}"/>
              </a:ext>
            </a:extLst>
          </p:cNvPr>
          <p:cNvSpPr/>
          <p:nvPr/>
        </p:nvSpPr>
        <p:spPr>
          <a:xfrm>
            <a:off x="5006300" y="1800003"/>
            <a:ext cx="552934"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3" name="Rectangle 2">
            <a:extLst>
              <a:ext uri="{FF2B5EF4-FFF2-40B4-BE49-F238E27FC236}">
                <a16:creationId xmlns:a16="http://schemas.microsoft.com/office/drawing/2014/main" id="{8F93A6D1-DCCE-8C4C-6E9E-5134FFB827BC}"/>
              </a:ext>
            </a:extLst>
          </p:cNvPr>
          <p:cNvSpPr/>
          <p:nvPr/>
        </p:nvSpPr>
        <p:spPr>
          <a:xfrm>
            <a:off x="5613132" y="1800003"/>
            <a:ext cx="942620"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10" name="TextBox 9">
            <a:extLst>
              <a:ext uri="{FF2B5EF4-FFF2-40B4-BE49-F238E27FC236}">
                <a16:creationId xmlns:a16="http://schemas.microsoft.com/office/drawing/2014/main" id="{208CAE0F-405E-8343-5993-62CE14555A2C}"/>
              </a:ext>
            </a:extLst>
          </p:cNvPr>
          <p:cNvSpPr txBox="1"/>
          <p:nvPr/>
        </p:nvSpPr>
        <p:spPr>
          <a:xfrm>
            <a:off x="3294394" y="873719"/>
            <a:ext cx="1667829" cy="369332"/>
          </a:xfrm>
          <a:prstGeom prst="rect">
            <a:avLst/>
          </a:prstGeom>
          <a:noFill/>
        </p:spPr>
        <p:txBody>
          <a:bodyPr wrap="none" rtlCol="0">
            <a:spAutoFit/>
          </a:bodyPr>
          <a:lstStyle/>
          <a:p>
            <a:r>
              <a:rPr lang="en-US" dirty="0"/>
              <a:t>not transferred:</a:t>
            </a:r>
          </a:p>
        </p:txBody>
      </p:sp>
      <p:sp>
        <p:nvSpPr>
          <p:cNvPr id="11" name="TextBox 10">
            <a:extLst>
              <a:ext uri="{FF2B5EF4-FFF2-40B4-BE49-F238E27FC236}">
                <a16:creationId xmlns:a16="http://schemas.microsoft.com/office/drawing/2014/main" id="{ED8F5FC2-C26D-CA57-1533-705BF9DECD33}"/>
              </a:ext>
            </a:extLst>
          </p:cNvPr>
          <p:cNvSpPr txBox="1"/>
          <p:nvPr/>
        </p:nvSpPr>
        <p:spPr>
          <a:xfrm>
            <a:off x="5767926" y="2318019"/>
            <a:ext cx="699848" cy="338554"/>
          </a:xfrm>
          <a:prstGeom prst="rect">
            <a:avLst/>
          </a:prstGeom>
          <a:noFill/>
        </p:spPr>
        <p:txBody>
          <a:bodyPr wrap="square">
            <a:spAutoFit/>
          </a:bodyPr>
          <a:lstStyle/>
          <a:p>
            <a:pPr algn="ctr"/>
            <a:r>
              <a:rPr lang="en-US" sz="1600" dirty="0">
                <a:solidFill>
                  <a:srgbClr val="FFC000"/>
                </a:solidFill>
              </a:rPr>
              <a:t>low </a:t>
            </a:r>
          </a:p>
        </p:txBody>
      </p:sp>
      <p:sp>
        <p:nvSpPr>
          <p:cNvPr id="15" name="TextBox 14">
            <a:extLst>
              <a:ext uri="{FF2B5EF4-FFF2-40B4-BE49-F238E27FC236}">
                <a16:creationId xmlns:a16="http://schemas.microsoft.com/office/drawing/2014/main" id="{B5BB35F5-113A-99BA-9F3E-0A64B5EB72F5}"/>
              </a:ext>
            </a:extLst>
          </p:cNvPr>
          <p:cNvSpPr txBox="1"/>
          <p:nvPr/>
        </p:nvSpPr>
        <p:spPr>
          <a:xfrm>
            <a:off x="4962223" y="2306854"/>
            <a:ext cx="699848" cy="338554"/>
          </a:xfrm>
          <a:prstGeom prst="rect">
            <a:avLst/>
          </a:prstGeom>
          <a:noFill/>
        </p:spPr>
        <p:txBody>
          <a:bodyPr wrap="square">
            <a:spAutoFit/>
          </a:bodyPr>
          <a:lstStyle/>
          <a:p>
            <a:pPr algn="ctr"/>
            <a:r>
              <a:rPr lang="en-US" sz="1600" dirty="0">
                <a:solidFill>
                  <a:srgbClr val="C00000"/>
                </a:solidFill>
              </a:rPr>
              <a:t>high</a:t>
            </a:r>
          </a:p>
        </p:txBody>
      </p:sp>
      <p:sp>
        <p:nvSpPr>
          <p:cNvPr id="16" name="TextBox 15">
            <a:extLst>
              <a:ext uri="{FF2B5EF4-FFF2-40B4-BE49-F238E27FC236}">
                <a16:creationId xmlns:a16="http://schemas.microsoft.com/office/drawing/2014/main" id="{1C60061E-1B61-19F6-2E46-4D047201363F}"/>
              </a:ext>
            </a:extLst>
          </p:cNvPr>
          <p:cNvSpPr txBox="1"/>
          <p:nvPr/>
        </p:nvSpPr>
        <p:spPr>
          <a:xfrm>
            <a:off x="6756886" y="1771346"/>
            <a:ext cx="4705158" cy="1015663"/>
          </a:xfrm>
          <a:prstGeom prst="rect">
            <a:avLst/>
          </a:prstGeom>
          <a:noFill/>
        </p:spPr>
        <p:txBody>
          <a:bodyPr wrap="square" rtlCol="0">
            <a:spAutoFit/>
          </a:bodyPr>
          <a:lstStyle/>
          <a:p>
            <a:r>
              <a:rPr lang="en-US" sz="1500" dirty="0">
                <a:sym typeface="Wingdings" pitchFamily="2" charset="2"/>
              </a:rPr>
              <a:t> </a:t>
            </a:r>
            <a:r>
              <a:rPr lang="en-US" sz="1500" dirty="0"/>
              <a:t>Transferred high complications = </a:t>
            </a:r>
          </a:p>
          <a:p>
            <a:pPr lvl="1"/>
            <a:r>
              <a:rPr lang="en-US" sz="1500" dirty="0"/>
              <a:t>high transferred from home to L5  + </a:t>
            </a:r>
          </a:p>
          <a:p>
            <a:pPr lvl="1"/>
            <a:r>
              <a:rPr lang="en-US" sz="1500" dirty="0"/>
              <a:t>high transferred from L2/3 to L5    + </a:t>
            </a:r>
          </a:p>
          <a:p>
            <a:pPr lvl="1"/>
            <a:r>
              <a:rPr lang="en-US" sz="1500" dirty="0"/>
              <a:t>high transferred from L4 to L5  </a:t>
            </a:r>
          </a:p>
        </p:txBody>
      </p:sp>
      <p:sp>
        <p:nvSpPr>
          <p:cNvPr id="21" name="TextBox 20">
            <a:extLst>
              <a:ext uri="{FF2B5EF4-FFF2-40B4-BE49-F238E27FC236}">
                <a16:creationId xmlns:a16="http://schemas.microsoft.com/office/drawing/2014/main" id="{0E9D6C47-9E2E-249B-698E-182F06B4F862}"/>
              </a:ext>
            </a:extLst>
          </p:cNvPr>
          <p:cNvSpPr txBox="1"/>
          <p:nvPr/>
        </p:nvSpPr>
        <p:spPr>
          <a:xfrm>
            <a:off x="7020605" y="2959548"/>
            <a:ext cx="4460993" cy="1015663"/>
          </a:xfrm>
          <a:prstGeom prst="rect">
            <a:avLst/>
          </a:prstGeom>
          <a:noFill/>
        </p:spPr>
        <p:txBody>
          <a:bodyPr wrap="square" rtlCol="0">
            <a:spAutoFit/>
          </a:bodyPr>
          <a:lstStyle/>
          <a:p>
            <a:r>
              <a:rPr lang="en-US" sz="1500" dirty="0"/>
              <a:t>Transferred low complications = </a:t>
            </a:r>
          </a:p>
          <a:p>
            <a:pPr lvl="1"/>
            <a:r>
              <a:rPr lang="en-US" sz="1500" dirty="0"/>
              <a:t>low transferred from home to L5  + </a:t>
            </a:r>
          </a:p>
          <a:p>
            <a:pPr lvl="1"/>
            <a:r>
              <a:rPr lang="en-US" sz="1500" dirty="0"/>
              <a:t>low transferred from L2/3 to L5    + </a:t>
            </a:r>
          </a:p>
          <a:p>
            <a:pPr lvl="1"/>
            <a:r>
              <a:rPr lang="en-US" sz="1500" dirty="0"/>
              <a:t>low transferred from L4 to L5  </a:t>
            </a:r>
          </a:p>
        </p:txBody>
      </p:sp>
      <p:sp>
        <p:nvSpPr>
          <p:cNvPr id="24" name="TextBox 23">
            <a:extLst>
              <a:ext uri="{FF2B5EF4-FFF2-40B4-BE49-F238E27FC236}">
                <a16:creationId xmlns:a16="http://schemas.microsoft.com/office/drawing/2014/main" id="{5F25DE4D-267D-A7D8-A8E9-A1FDCE87FE38}"/>
              </a:ext>
            </a:extLst>
          </p:cNvPr>
          <p:cNvSpPr txBox="1"/>
          <p:nvPr/>
        </p:nvSpPr>
        <p:spPr>
          <a:xfrm>
            <a:off x="3432962" y="2779255"/>
            <a:ext cx="3457995" cy="3093154"/>
          </a:xfrm>
          <a:prstGeom prst="rect">
            <a:avLst/>
          </a:prstGeom>
          <a:noFill/>
          <a:ln>
            <a:solidFill>
              <a:schemeClr val="tx1"/>
            </a:solidFill>
          </a:ln>
        </p:spPr>
        <p:txBody>
          <a:bodyPr wrap="square" rtlCol="0">
            <a:spAutoFit/>
          </a:bodyPr>
          <a:lstStyle/>
          <a:p>
            <a:r>
              <a:rPr lang="en-US" sz="1500" dirty="0"/>
              <a:t>Ex: High complication transfer calculation: </a:t>
            </a:r>
          </a:p>
          <a:p>
            <a:endParaRPr lang="en-US" sz="1500" dirty="0"/>
          </a:p>
          <a:p>
            <a:r>
              <a:rPr lang="en-US" sz="1500" dirty="0"/>
              <a:t>% high complications * </a:t>
            </a:r>
          </a:p>
          <a:p>
            <a:r>
              <a:rPr lang="en-US" sz="1500" dirty="0"/>
              <a:t>% high transferred from home to L5 * </a:t>
            </a:r>
          </a:p>
          <a:p>
            <a:r>
              <a:rPr lang="en-US" sz="1500" dirty="0"/>
              <a:t>Proportion of births at home versus L5 + </a:t>
            </a:r>
          </a:p>
          <a:p>
            <a:endParaRPr lang="en-US" sz="1500" dirty="0"/>
          </a:p>
          <a:p>
            <a:r>
              <a:rPr lang="en-US" sz="1500" dirty="0"/>
              <a:t>% high complications *</a:t>
            </a:r>
          </a:p>
          <a:p>
            <a:r>
              <a:rPr lang="en-US" sz="1500" dirty="0"/>
              <a:t>% high transferred from L2/3 to L5 * </a:t>
            </a:r>
          </a:p>
          <a:p>
            <a:r>
              <a:rPr lang="en-US" sz="1500" dirty="0"/>
              <a:t>Proportion of births at L2/3 versus L5 + </a:t>
            </a:r>
          </a:p>
          <a:p>
            <a:endParaRPr lang="en-US" sz="1500" dirty="0"/>
          </a:p>
          <a:p>
            <a:r>
              <a:rPr lang="en-US" sz="1500" dirty="0"/>
              <a:t>% high complications * </a:t>
            </a:r>
          </a:p>
          <a:p>
            <a:r>
              <a:rPr lang="en-US" sz="1500" dirty="0"/>
              <a:t>% high transferred from L4 to L5 * </a:t>
            </a:r>
          </a:p>
          <a:p>
            <a:r>
              <a:rPr lang="en-US" sz="1500" dirty="0"/>
              <a:t>Proportion of births at L4 versus L5 </a:t>
            </a:r>
          </a:p>
        </p:txBody>
      </p:sp>
    </p:spTree>
    <p:extLst>
      <p:ext uri="{BB962C8B-B14F-4D97-AF65-F5344CB8AC3E}">
        <p14:creationId xmlns:p14="http://schemas.microsoft.com/office/powerpoint/2010/main" val="398339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30167"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L5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584775"/>
          </a:xfrm>
          <a:prstGeom prst="rect">
            <a:avLst/>
          </a:prstGeom>
          <a:noFill/>
        </p:spPr>
        <p:txBody>
          <a:bodyPr wrap="square" rtlCol="0">
            <a:spAutoFit/>
          </a:bodyPr>
          <a:lstStyle/>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44082" y="2279146"/>
            <a:ext cx="1186543" cy="1425034"/>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895469"/>
            <a:ext cx="1161220" cy="2627216"/>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0346" y="2416825"/>
            <a:ext cx="1128579" cy="2115222"/>
          </a:xfrm>
          <a:custGeom>
            <a:avLst/>
            <a:gdLst>
              <a:gd name="connsiteX0" fmla="*/ 0 w 1077685"/>
              <a:gd name="connsiteY0" fmla="*/ 1752600 h 1752600"/>
              <a:gd name="connsiteX1" fmla="*/ 696685 w 1077685"/>
              <a:gd name="connsiteY1" fmla="*/ 359228 h 1752600"/>
              <a:gd name="connsiteX2" fmla="*/ 1077685 w 1077685"/>
              <a:gd name="connsiteY2" fmla="*/ 0 h 1752600"/>
              <a:gd name="connsiteX0" fmla="*/ 0 w 1077685"/>
              <a:gd name="connsiteY0" fmla="*/ 1752600 h 1752600"/>
              <a:gd name="connsiteX1" fmla="*/ 421448 w 1077685"/>
              <a:gd name="connsiteY1" fmla="*/ 589814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241834" y="881914"/>
                  <a:pt x="421448" y="589814"/>
                </a:cubicBezTo>
                <a:cubicBezTo>
                  <a:pt x="601062" y="297714"/>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0" y="741130"/>
            <a:ext cx="2833230" cy="1179959"/>
            <a:chOff x="259893" y="911970"/>
            <a:chExt cx="2348788" cy="2024469"/>
          </a:xfrm>
        </p:grpSpPr>
        <p:sp>
          <p:nvSpPr>
            <p:cNvPr id="94" name="Rectangle 93">
              <a:extLst>
                <a:ext uri="{FF2B5EF4-FFF2-40B4-BE49-F238E27FC236}">
                  <a16:creationId xmlns:a16="http://schemas.microsoft.com/office/drawing/2014/main" id="{8CBE400C-BD28-65B5-BACD-D4863235C07E}"/>
                </a:ext>
              </a:extLst>
            </p:cNvPr>
            <p:cNvSpPr/>
            <p:nvPr/>
          </p:nvSpPr>
          <p:spPr>
            <a:xfrm>
              <a:off x="1047103" y="916680"/>
              <a:ext cx="1561578" cy="1079217"/>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70"/>
              <a:ext cx="698919" cy="2003742"/>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96" name="Rectangle 95">
              <a:extLst>
                <a:ext uri="{FF2B5EF4-FFF2-40B4-BE49-F238E27FC236}">
                  <a16:creationId xmlns:a16="http://schemas.microsoft.com/office/drawing/2014/main" id="{C932CDC9-5C62-9C3F-6247-931E89761875}"/>
                </a:ext>
              </a:extLst>
            </p:cNvPr>
            <p:cNvSpPr/>
            <p:nvPr/>
          </p:nvSpPr>
          <p:spPr>
            <a:xfrm>
              <a:off x="1057292" y="2097650"/>
              <a:ext cx="346688" cy="838787"/>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97" name="Rectangle 96">
              <a:extLst>
                <a:ext uri="{FF2B5EF4-FFF2-40B4-BE49-F238E27FC236}">
                  <a16:creationId xmlns:a16="http://schemas.microsoft.com/office/drawing/2014/main" id="{F627158D-BEB9-E7F5-9F80-AD71EF8610EF}"/>
                </a:ext>
              </a:extLst>
            </p:cNvPr>
            <p:cNvSpPr/>
            <p:nvPr/>
          </p:nvSpPr>
          <p:spPr>
            <a:xfrm>
              <a:off x="1455608" y="2097650"/>
              <a:ext cx="343756" cy="83878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7" name="Rectangle 16">
            <a:extLst>
              <a:ext uri="{FF2B5EF4-FFF2-40B4-BE49-F238E27FC236}">
                <a16:creationId xmlns:a16="http://schemas.microsoft.com/office/drawing/2014/main" id="{65391BBC-E3B8-EE06-DB3D-97C688B5C059}"/>
              </a:ext>
            </a:extLst>
          </p:cNvPr>
          <p:cNvSpPr/>
          <p:nvPr/>
        </p:nvSpPr>
        <p:spPr>
          <a:xfrm>
            <a:off x="4986171" y="820751"/>
            <a:ext cx="552934"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19" name="Rectangle 18">
            <a:extLst>
              <a:ext uri="{FF2B5EF4-FFF2-40B4-BE49-F238E27FC236}">
                <a16:creationId xmlns:a16="http://schemas.microsoft.com/office/drawing/2014/main" id="{B34854D8-D4BC-3789-58FE-F690C9AC7BA8}"/>
              </a:ext>
            </a:extLst>
          </p:cNvPr>
          <p:cNvSpPr/>
          <p:nvPr/>
        </p:nvSpPr>
        <p:spPr>
          <a:xfrm>
            <a:off x="5593003" y="820751"/>
            <a:ext cx="942620" cy="488886"/>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sp>
        <p:nvSpPr>
          <p:cNvPr id="23" name="TextBox 22">
            <a:extLst>
              <a:ext uri="{FF2B5EF4-FFF2-40B4-BE49-F238E27FC236}">
                <a16:creationId xmlns:a16="http://schemas.microsoft.com/office/drawing/2014/main" id="{E6F87D88-D556-DF1D-8BFE-FF53BD960BC9}"/>
              </a:ext>
            </a:extLst>
          </p:cNvPr>
          <p:cNvSpPr txBox="1"/>
          <p:nvPr/>
        </p:nvSpPr>
        <p:spPr>
          <a:xfrm>
            <a:off x="3630754" y="1859780"/>
            <a:ext cx="1294329" cy="369332"/>
          </a:xfrm>
          <a:prstGeom prst="rect">
            <a:avLst/>
          </a:prstGeom>
          <a:noFill/>
        </p:spPr>
        <p:txBody>
          <a:bodyPr wrap="none" rtlCol="0">
            <a:spAutoFit/>
          </a:bodyPr>
          <a:lstStyle/>
          <a:p>
            <a:r>
              <a:rPr lang="en-US" dirty="0"/>
              <a:t>transferred:</a:t>
            </a:r>
          </a:p>
        </p:txBody>
      </p:sp>
      <p:sp>
        <p:nvSpPr>
          <p:cNvPr id="26" name="TextBox 25">
            <a:extLst>
              <a:ext uri="{FF2B5EF4-FFF2-40B4-BE49-F238E27FC236}">
                <a16:creationId xmlns:a16="http://schemas.microsoft.com/office/drawing/2014/main" id="{887F3F34-8982-8AC2-6BFE-B5B9373C6CD5}"/>
              </a:ext>
            </a:extLst>
          </p:cNvPr>
          <p:cNvSpPr txBox="1"/>
          <p:nvPr/>
        </p:nvSpPr>
        <p:spPr>
          <a:xfrm>
            <a:off x="6748630" y="789839"/>
            <a:ext cx="5199260" cy="784830"/>
          </a:xfrm>
          <a:prstGeom prst="rect">
            <a:avLst/>
          </a:prstGeom>
          <a:noFill/>
        </p:spPr>
        <p:txBody>
          <a:bodyPr wrap="square" rtlCol="0">
            <a:spAutoFit/>
          </a:bodyPr>
          <a:lstStyle/>
          <a:p>
            <a:r>
              <a:rPr lang="en-US" sz="1500" dirty="0">
                <a:sym typeface="Wingdings" pitchFamily="2" charset="2"/>
              </a:rPr>
              <a:t> </a:t>
            </a:r>
            <a:r>
              <a:rPr lang="en-US" sz="1500" dirty="0"/>
              <a:t>No mothers are transferred from L5 facilities, so the original percentage of complications at L5 facilities remains the same</a:t>
            </a:r>
          </a:p>
          <a:p>
            <a:endParaRPr lang="en-US" sz="1500" dirty="0"/>
          </a:p>
        </p:txBody>
      </p:sp>
      <p:sp>
        <p:nvSpPr>
          <p:cNvPr id="12" name="Rectangle 11">
            <a:extLst>
              <a:ext uri="{FF2B5EF4-FFF2-40B4-BE49-F238E27FC236}">
                <a16:creationId xmlns:a16="http://schemas.microsoft.com/office/drawing/2014/main" id="{DB3D1D58-D3BA-8EF9-4A6A-C06A79A162DA}"/>
              </a:ext>
            </a:extLst>
          </p:cNvPr>
          <p:cNvSpPr/>
          <p:nvPr/>
        </p:nvSpPr>
        <p:spPr>
          <a:xfrm>
            <a:off x="2162226" y="1430671"/>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20" name="Rectangle 19">
            <a:extLst>
              <a:ext uri="{FF2B5EF4-FFF2-40B4-BE49-F238E27FC236}">
                <a16:creationId xmlns:a16="http://schemas.microsoft.com/office/drawing/2014/main" id="{FE69E6AB-E533-D7CE-A5B5-6B25AAC0082B}"/>
              </a:ext>
            </a:extLst>
          </p:cNvPr>
          <p:cNvSpPr/>
          <p:nvPr/>
        </p:nvSpPr>
        <p:spPr>
          <a:xfrm>
            <a:off x="2659147" y="1432202"/>
            <a:ext cx="418193"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32" name="TextBox 31">
            <a:extLst>
              <a:ext uri="{FF2B5EF4-FFF2-40B4-BE49-F238E27FC236}">
                <a16:creationId xmlns:a16="http://schemas.microsoft.com/office/drawing/2014/main" id="{2E3656C2-0FC7-B602-C6B7-D3626B30ECC9}"/>
              </a:ext>
            </a:extLst>
          </p:cNvPr>
          <p:cNvSpPr txBox="1"/>
          <p:nvPr/>
        </p:nvSpPr>
        <p:spPr>
          <a:xfrm>
            <a:off x="5747797" y="1338767"/>
            <a:ext cx="699848" cy="338554"/>
          </a:xfrm>
          <a:prstGeom prst="rect">
            <a:avLst/>
          </a:prstGeom>
          <a:noFill/>
        </p:spPr>
        <p:txBody>
          <a:bodyPr wrap="square">
            <a:spAutoFit/>
          </a:bodyPr>
          <a:lstStyle/>
          <a:p>
            <a:pPr algn="ctr"/>
            <a:r>
              <a:rPr lang="en-US" sz="1600" dirty="0">
                <a:solidFill>
                  <a:srgbClr val="FFC000"/>
                </a:solidFill>
              </a:rPr>
              <a:t>low </a:t>
            </a:r>
          </a:p>
        </p:txBody>
      </p:sp>
      <p:sp>
        <p:nvSpPr>
          <p:cNvPr id="33" name="TextBox 32">
            <a:extLst>
              <a:ext uri="{FF2B5EF4-FFF2-40B4-BE49-F238E27FC236}">
                <a16:creationId xmlns:a16="http://schemas.microsoft.com/office/drawing/2014/main" id="{9ECA7BE5-E649-AF10-3866-548A3D05DDEB}"/>
              </a:ext>
            </a:extLst>
          </p:cNvPr>
          <p:cNvSpPr txBox="1"/>
          <p:nvPr/>
        </p:nvSpPr>
        <p:spPr>
          <a:xfrm>
            <a:off x="4942094" y="1327602"/>
            <a:ext cx="699848" cy="338554"/>
          </a:xfrm>
          <a:prstGeom prst="rect">
            <a:avLst/>
          </a:prstGeom>
          <a:noFill/>
        </p:spPr>
        <p:txBody>
          <a:bodyPr wrap="square">
            <a:spAutoFit/>
          </a:bodyPr>
          <a:lstStyle/>
          <a:p>
            <a:pPr algn="ctr"/>
            <a:r>
              <a:rPr lang="en-US" sz="1600" dirty="0">
                <a:solidFill>
                  <a:srgbClr val="C00000"/>
                </a:solidFill>
              </a:rPr>
              <a:t>high</a:t>
            </a:r>
          </a:p>
        </p:txBody>
      </p:sp>
      <p:sp>
        <p:nvSpPr>
          <p:cNvPr id="2" name="Rectangle 1">
            <a:extLst>
              <a:ext uri="{FF2B5EF4-FFF2-40B4-BE49-F238E27FC236}">
                <a16:creationId xmlns:a16="http://schemas.microsoft.com/office/drawing/2014/main" id="{991322D1-65E9-1EA6-92B1-1B9CCC580093}"/>
              </a:ext>
            </a:extLst>
          </p:cNvPr>
          <p:cNvSpPr/>
          <p:nvPr/>
        </p:nvSpPr>
        <p:spPr>
          <a:xfrm>
            <a:off x="5006300" y="1800003"/>
            <a:ext cx="552934"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3" name="Rectangle 2">
            <a:extLst>
              <a:ext uri="{FF2B5EF4-FFF2-40B4-BE49-F238E27FC236}">
                <a16:creationId xmlns:a16="http://schemas.microsoft.com/office/drawing/2014/main" id="{8F93A6D1-DCCE-8C4C-6E9E-5134FFB827BC}"/>
              </a:ext>
            </a:extLst>
          </p:cNvPr>
          <p:cNvSpPr/>
          <p:nvPr/>
        </p:nvSpPr>
        <p:spPr>
          <a:xfrm>
            <a:off x="5613132" y="1800003"/>
            <a:ext cx="942620" cy="48888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10" name="TextBox 9">
            <a:extLst>
              <a:ext uri="{FF2B5EF4-FFF2-40B4-BE49-F238E27FC236}">
                <a16:creationId xmlns:a16="http://schemas.microsoft.com/office/drawing/2014/main" id="{208CAE0F-405E-8343-5993-62CE14555A2C}"/>
              </a:ext>
            </a:extLst>
          </p:cNvPr>
          <p:cNvSpPr txBox="1"/>
          <p:nvPr/>
        </p:nvSpPr>
        <p:spPr>
          <a:xfrm>
            <a:off x="3294394" y="873719"/>
            <a:ext cx="1667829" cy="369332"/>
          </a:xfrm>
          <a:prstGeom prst="rect">
            <a:avLst/>
          </a:prstGeom>
          <a:noFill/>
        </p:spPr>
        <p:txBody>
          <a:bodyPr wrap="none" rtlCol="0">
            <a:spAutoFit/>
          </a:bodyPr>
          <a:lstStyle/>
          <a:p>
            <a:r>
              <a:rPr lang="en-US" dirty="0"/>
              <a:t>not transferred:</a:t>
            </a:r>
          </a:p>
        </p:txBody>
      </p:sp>
      <p:sp>
        <p:nvSpPr>
          <p:cNvPr id="11" name="TextBox 10">
            <a:extLst>
              <a:ext uri="{FF2B5EF4-FFF2-40B4-BE49-F238E27FC236}">
                <a16:creationId xmlns:a16="http://schemas.microsoft.com/office/drawing/2014/main" id="{ED8F5FC2-C26D-CA57-1533-705BF9DECD33}"/>
              </a:ext>
            </a:extLst>
          </p:cNvPr>
          <p:cNvSpPr txBox="1"/>
          <p:nvPr/>
        </p:nvSpPr>
        <p:spPr>
          <a:xfrm>
            <a:off x="5767926" y="2318019"/>
            <a:ext cx="699848" cy="338554"/>
          </a:xfrm>
          <a:prstGeom prst="rect">
            <a:avLst/>
          </a:prstGeom>
          <a:noFill/>
        </p:spPr>
        <p:txBody>
          <a:bodyPr wrap="square">
            <a:spAutoFit/>
          </a:bodyPr>
          <a:lstStyle/>
          <a:p>
            <a:pPr algn="ctr"/>
            <a:r>
              <a:rPr lang="en-US" sz="1600" dirty="0">
                <a:solidFill>
                  <a:srgbClr val="FFC000"/>
                </a:solidFill>
              </a:rPr>
              <a:t>low </a:t>
            </a:r>
          </a:p>
        </p:txBody>
      </p:sp>
      <p:sp>
        <p:nvSpPr>
          <p:cNvPr id="15" name="TextBox 14">
            <a:extLst>
              <a:ext uri="{FF2B5EF4-FFF2-40B4-BE49-F238E27FC236}">
                <a16:creationId xmlns:a16="http://schemas.microsoft.com/office/drawing/2014/main" id="{B5BB35F5-113A-99BA-9F3E-0A64B5EB72F5}"/>
              </a:ext>
            </a:extLst>
          </p:cNvPr>
          <p:cNvSpPr txBox="1"/>
          <p:nvPr/>
        </p:nvSpPr>
        <p:spPr>
          <a:xfrm>
            <a:off x="4962223" y="2306854"/>
            <a:ext cx="699848" cy="338554"/>
          </a:xfrm>
          <a:prstGeom prst="rect">
            <a:avLst/>
          </a:prstGeom>
          <a:noFill/>
        </p:spPr>
        <p:txBody>
          <a:bodyPr wrap="square">
            <a:spAutoFit/>
          </a:bodyPr>
          <a:lstStyle/>
          <a:p>
            <a:pPr algn="ctr"/>
            <a:r>
              <a:rPr lang="en-US" sz="1600" dirty="0">
                <a:solidFill>
                  <a:srgbClr val="C00000"/>
                </a:solidFill>
              </a:rPr>
              <a:t>high</a:t>
            </a:r>
          </a:p>
        </p:txBody>
      </p:sp>
      <p:sp>
        <p:nvSpPr>
          <p:cNvPr id="16" name="TextBox 15">
            <a:extLst>
              <a:ext uri="{FF2B5EF4-FFF2-40B4-BE49-F238E27FC236}">
                <a16:creationId xmlns:a16="http://schemas.microsoft.com/office/drawing/2014/main" id="{1C60061E-1B61-19F6-2E46-4D047201363F}"/>
              </a:ext>
            </a:extLst>
          </p:cNvPr>
          <p:cNvSpPr txBox="1"/>
          <p:nvPr/>
        </p:nvSpPr>
        <p:spPr>
          <a:xfrm>
            <a:off x="6756886" y="1771346"/>
            <a:ext cx="4705158" cy="1015663"/>
          </a:xfrm>
          <a:prstGeom prst="rect">
            <a:avLst/>
          </a:prstGeom>
          <a:noFill/>
        </p:spPr>
        <p:txBody>
          <a:bodyPr wrap="square" rtlCol="0">
            <a:spAutoFit/>
          </a:bodyPr>
          <a:lstStyle/>
          <a:p>
            <a:r>
              <a:rPr lang="en-US" sz="1500" dirty="0">
                <a:sym typeface="Wingdings" pitchFamily="2" charset="2"/>
              </a:rPr>
              <a:t> </a:t>
            </a:r>
            <a:r>
              <a:rPr lang="en-US" sz="1500" dirty="0"/>
              <a:t>Transferred high complications = </a:t>
            </a:r>
          </a:p>
          <a:p>
            <a:pPr lvl="1"/>
            <a:r>
              <a:rPr lang="en-US" sz="1500" dirty="0"/>
              <a:t>high transferred from home to L5  + </a:t>
            </a:r>
          </a:p>
          <a:p>
            <a:pPr lvl="1"/>
            <a:r>
              <a:rPr lang="en-US" sz="1500" dirty="0"/>
              <a:t>high transferred from L2/3 to L5    + </a:t>
            </a:r>
          </a:p>
          <a:p>
            <a:pPr lvl="1"/>
            <a:r>
              <a:rPr lang="en-US" sz="1500" dirty="0"/>
              <a:t>high transferred from L4 to L5  </a:t>
            </a:r>
          </a:p>
        </p:txBody>
      </p:sp>
      <p:sp>
        <p:nvSpPr>
          <p:cNvPr id="21" name="TextBox 20">
            <a:extLst>
              <a:ext uri="{FF2B5EF4-FFF2-40B4-BE49-F238E27FC236}">
                <a16:creationId xmlns:a16="http://schemas.microsoft.com/office/drawing/2014/main" id="{0E9D6C47-9E2E-249B-698E-182F06B4F862}"/>
              </a:ext>
            </a:extLst>
          </p:cNvPr>
          <p:cNvSpPr txBox="1"/>
          <p:nvPr/>
        </p:nvSpPr>
        <p:spPr>
          <a:xfrm>
            <a:off x="7020605" y="2959548"/>
            <a:ext cx="4460993" cy="1015663"/>
          </a:xfrm>
          <a:prstGeom prst="rect">
            <a:avLst/>
          </a:prstGeom>
          <a:noFill/>
        </p:spPr>
        <p:txBody>
          <a:bodyPr wrap="square" rtlCol="0">
            <a:spAutoFit/>
          </a:bodyPr>
          <a:lstStyle/>
          <a:p>
            <a:r>
              <a:rPr lang="en-US" sz="1500" dirty="0"/>
              <a:t>Transferred low complications = </a:t>
            </a:r>
          </a:p>
          <a:p>
            <a:pPr lvl="1"/>
            <a:r>
              <a:rPr lang="en-US" sz="1500" dirty="0"/>
              <a:t>low transferred from home to L5  + </a:t>
            </a:r>
          </a:p>
          <a:p>
            <a:pPr lvl="1"/>
            <a:r>
              <a:rPr lang="en-US" sz="1500" dirty="0"/>
              <a:t>low transferred from L2/3 to L5    + </a:t>
            </a:r>
          </a:p>
          <a:p>
            <a:pPr lvl="1"/>
            <a:r>
              <a:rPr lang="en-US" sz="1500" dirty="0"/>
              <a:t>low transferred from L4 to L5  </a:t>
            </a:r>
          </a:p>
        </p:txBody>
      </p:sp>
      <p:sp>
        <p:nvSpPr>
          <p:cNvPr id="24" name="TextBox 23">
            <a:extLst>
              <a:ext uri="{FF2B5EF4-FFF2-40B4-BE49-F238E27FC236}">
                <a16:creationId xmlns:a16="http://schemas.microsoft.com/office/drawing/2014/main" id="{5F25DE4D-267D-A7D8-A8E9-A1FDCE87FE38}"/>
              </a:ext>
            </a:extLst>
          </p:cNvPr>
          <p:cNvSpPr txBox="1"/>
          <p:nvPr/>
        </p:nvSpPr>
        <p:spPr>
          <a:xfrm>
            <a:off x="3432962" y="2779255"/>
            <a:ext cx="3457995" cy="3093154"/>
          </a:xfrm>
          <a:prstGeom prst="rect">
            <a:avLst/>
          </a:prstGeom>
          <a:noFill/>
          <a:ln>
            <a:solidFill>
              <a:schemeClr val="tx1"/>
            </a:solidFill>
          </a:ln>
        </p:spPr>
        <p:txBody>
          <a:bodyPr wrap="square" rtlCol="0">
            <a:spAutoFit/>
          </a:bodyPr>
          <a:lstStyle/>
          <a:p>
            <a:r>
              <a:rPr lang="en-US" sz="1500" dirty="0"/>
              <a:t>Ex: High complication transfer calculation: </a:t>
            </a:r>
          </a:p>
          <a:p>
            <a:endParaRPr lang="en-US" sz="1500" dirty="0"/>
          </a:p>
          <a:p>
            <a:r>
              <a:rPr lang="en-US" sz="1500" dirty="0"/>
              <a:t>% high complications * </a:t>
            </a:r>
          </a:p>
          <a:p>
            <a:r>
              <a:rPr lang="en-US" sz="1500" dirty="0"/>
              <a:t>% high transferred from home to L5 * </a:t>
            </a:r>
          </a:p>
          <a:p>
            <a:r>
              <a:rPr lang="en-US" sz="1500" dirty="0"/>
              <a:t>Proportion of births at home versus L5 + </a:t>
            </a:r>
          </a:p>
          <a:p>
            <a:endParaRPr lang="en-US" sz="1500" dirty="0"/>
          </a:p>
          <a:p>
            <a:r>
              <a:rPr lang="en-US" sz="1500" dirty="0"/>
              <a:t>% high complications *</a:t>
            </a:r>
          </a:p>
          <a:p>
            <a:r>
              <a:rPr lang="en-US" sz="1500" dirty="0"/>
              <a:t>% high transferred from L2/3 to L5 * </a:t>
            </a:r>
          </a:p>
          <a:p>
            <a:r>
              <a:rPr lang="en-US" sz="1500" dirty="0"/>
              <a:t>Proportion of births at L2/3 versus L5 + </a:t>
            </a:r>
          </a:p>
          <a:p>
            <a:endParaRPr lang="en-US" sz="1500" dirty="0"/>
          </a:p>
          <a:p>
            <a:r>
              <a:rPr lang="en-US" sz="1500" dirty="0"/>
              <a:t>% high complications * </a:t>
            </a:r>
          </a:p>
          <a:p>
            <a:r>
              <a:rPr lang="en-US" sz="1500" dirty="0"/>
              <a:t>% high transferred from L4 to L5 * </a:t>
            </a:r>
          </a:p>
          <a:p>
            <a:r>
              <a:rPr lang="en-US" sz="1500" dirty="0"/>
              <a:t>Proportion of births at L4 versus L5 </a:t>
            </a:r>
          </a:p>
        </p:txBody>
      </p:sp>
      <p:grpSp>
        <p:nvGrpSpPr>
          <p:cNvPr id="35" name="Group 34">
            <a:extLst>
              <a:ext uri="{FF2B5EF4-FFF2-40B4-BE49-F238E27FC236}">
                <a16:creationId xmlns:a16="http://schemas.microsoft.com/office/drawing/2014/main" id="{7C18C083-417E-4CAB-B475-3ED1EA6BEFFD}"/>
              </a:ext>
            </a:extLst>
          </p:cNvPr>
          <p:cNvGrpSpPr/>
          <p:nvPr/>
        </p:nvGrpSpPr>
        <p:grpSpPr>
          <a:xfrm>
            <a:off x="7239179" y="4450501"/>
            <a:ext cx="1615384" cy="1425340"/>
            <a:chOff x="-984127" y="767025"/>
            <a:chExt cx="1339175" cy="2445472"/>
          </a:xfrm>
          <a:solidFill>
            <a:schemeClr val="accent2">
              <a:lumMod val="60000"/>
              <a:lumOff val="40000"/>
            </a:schemeClr>
          </a:solidFill>
        </p:grpSpPr>
        <p:sp>
          <p:nvSpPr>
            <p:cNvPr id="36" name="Rectangle 35">
              <a:extLst>
                <a:ext uri="{FF2B5EF4-FFF2-40B4-BE49-F238E27FC236}">
                  <a16:creationId xmlns:a16="http://schemas.microsoft.com/office/drawing/2014/main" id="{04D07B22-CA6F-F6D3-5AD8-5B47E74562D6}"/>
                </a:ext>
              </a:extLst>
            </p:cNvPr>
            <p:cNvSpPr/>
            <p:nvPr/>
          </p:nvSpPr>
          <p:spPr>
            <a:xfrm>
              <a:off x="-984127" y="767025"/>
              <a:ext cx="846421" cy="2439583"/>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37" name="Rectangle 36">
              <a:extLst>
                <a:ext uri="{FF2B5EF4-FFF2-40B4-BE49-F238E27FC236}">
                  <a16:creationId xmlns:a16="http://schemas.microsoft.com/office/drawing/2014/main" id="{BAD4F77A-DC81-2195-4E55-54EE39B09F9A}"/>
                </a:ext>
              </a:extLst>
            </p:cNvPr>
            <p:cNvSpPr/>
            <p:nvPr/>
          </p:nvSpPr>
          <p:spPr>
            <a:xfrm>
              <a:off x="-63472" y="767027"/>
              <a:ext cx="408145" cy="1196832"/>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0.9</a:t>
              </a:r>
            </a:p>
          </p:txBody>
        </p:sp>
        <p:sp>
          <p:nvSpPr>
            <p:cNvPr id="38" name="Rectangle 37">
              <a:extLst>
                <a:ext uri="{FF2B5EF4-FFF2-40B4-BE49-F238E27FC236}">
                  <a16:creationId xmlns:a16="http://schemas.microsoft.com/office/drawing/2014/main" id="{6F6B29B3-FD5A-B496-3348-9511F06DCBD7}"/>
                </a:ext>
              </a:extLst>
            </p:cNvPr>
            <p:cNvSpPr/>
            <p:nvPr/>
          </p:nvSpPr>
          <p:spPr>
            <a:xfrm>
              <a:off x="-53099" y="2126630"/>
              <a:ext cx="408147" cy="1085867"/>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grpSp>
      <p:sp>
        <p:nvSpPr>
          <p:cNvPr id="39" name="Rectangle 38">
            <a:extLst>
              <a:ext uri="{FF2B5EF4-FFF2-40B4-BE49-F238E27FC236}">
                <a16:creationId xmlns:a16="http://schemas.microsoft.com/office/drawing/2014/main" id="{E58BF276-E554-CAA7-CFF0-25DD90C7FC79}"/>
              </a:ext>
            </a:extLst>
          </p:cNvPr>
          <p:cNvSpPr/>
          <p:nvPr/>
        </p:nvSpPr>
        <p:spPr>
          <a:xfrm>
            <a:off x="8931594" y="4450502"/>
            <a:ext cx="792422" cy="697572"/>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2.6</a:t>
            </a:r>
          </a:p>
        </p:txBody>
      </p:sp>
      <p:sp>
        <p:nvSpPr>
          <p:cNvPr id="40" name="Rectangle 39">
            <a:extLst>
              <a:ext uri="{FF2B5EF4-FFF2-40B4-BE49-F238E27FC236}">
                <a16:creationId xmlns:a16="http://schemas.microsoft.com/office/drawing/2014/main" id="{8207CCEF-464C-92DB-459E-1C19CF087AA9}"/>
              </a:ext>
            </a:extLst>
          </p:cNvPr>
          <p:cNvSpPr/>
          <p:nvPr/>
        </p:nvSpPr>
        <p:spPr>
          <a:xfrm>
            <a:off x="8931595" y="5242945"/>
            <a:ext cx="792422" cy="63289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3.9</a:t>
            </a:r>
          </a:p>
        </p:txBody>
      </p:sp>
      <p:sp>
        <p:nvSpPr>
          <p:cNvPr id="41" name="TextBox 40">
            <a:extLst>
              <a:ext uri="{FF2B5EF4-FFF2-40B4-BE49-F238E27FC236}">
                <a16:creationId xmlns:a16="http://schemas.microsoft.com/office/drawing/2014/main" id="{112C1A4C-475E-1A3C-8B4A-E1467032640E}"/>
              </a:ext>
            </a:extLst>
          </p:cNvPr>
          <p:cNvSpPr txBox="1"/>
          <p:nvPr/>
        </p:nvSpPr>
        <p:spPr>
          <a:xfrm>
            <a:off x="9813562" y="4719853"/>
            <a:ext cx="1389804" cy="323165"/>
          </a:xfrm>
          <a:prstGeom prst="rect">
            <a:avLst/>
          </a:prstGeom>
          <a:noFill/>
        </p:spPr>
        <p:txBody>
          <a:bodyPr wrap="none" rtlCol="0">
            <a:spAutoFit/>
          </a:bodyPr>
          <a:lstStyle/>
          <a:p>
            <a:r>
              <a:rPr lang="en-US" sz="1500" dirty="0"/>
              <a:t>Not transferred</a:t>
            </a:r>
          </a:p>
        </p:txBody>
      </p:sp>
      <p:sp>
        <p:nvSpPr>
          <p:cNvPr id="42" name="TextBox 41">
            <a:extLst>
              <a:ext uri="{FF2B5EF4-FFF2-40B4-BE49-F238E27FC236}">
                <a16:creationId xmlns:a16="http://schemas.microsoft.com/office/drawing/2014/main" id="{3F595CC1-BBB4-669D-1A5D-66B66D78ACCA}"/>
              </a:ext>
            </a:extLst>
          </p:cNvPr>
          <p:cNvSpPr txBox="1"/>
          <p:nvPr/>
        </p:nvSpPr>
        <p:spPr>
          <a:xfrm>
            <a:off x="9803785" y="5502256"/>
            <a:ext cx="1264064" cy="323165"/>
          </a:xfrm>
          <a:prstGeom prst="rect">
            <a:avLst/>
          </a:prstGeom>
          <a:noFill/>
        </p:spPr>
        <p:txBody>
          <a:bodyPr wrap="none" rtlCol="0">
            <a:spAutoFit/>
          </a:bodyPr>
          <a:lstStyle/>
          <a:p>
            <a:r>
              <a:rPr lang="en-US" sz="1500" dirty="0"/>
              <a:t>Transferred in</a:t>
            </a:r>
          </a:p>
        </p:txBody>
      </p:sp>
    </p:spTree>
    <p:extLst>
      <p:ext uri="{BB962C8B-B14F-4D97-AF65-F5344CB8AC3E}">
        <p14:creationId xmlns:p14="http://schemas.microsoft.com/office/powerpoint/2010/main" val="212568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3508846" cy="369332"/>
          </a:xfrm>
          <a:prstGeom prst="rect">
            <a:avLst/>
          </a:prstGeom>
          <a:noFill/>
        </p:spPr>
        <p:txBody>
          <a:bodyPr wrap="none" rtlCol="0">
            <a:spAutoFit/>
          </a:bodyPr>
          <a:lstStyle/>
          <a:p>
            <a:r>
              <a:rPr lang="en-US" b="1" dirty="0">
                <a:solidFill>
                  <a:schemeClr val="accent1">
                    <a:lumMod val="75000"/>
                  </a:schemeClr>
                </a:solidFill>
                <a:latin typeface="+mj-lt"/>
              </a:rPr>
              <a:t>HEALTH OUTCOMES FOR MOTHERS </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77492AA-95DB-8075-4C6A-66FB4D193533}"/>
              </a:ext>
            </a:extLst>
          </p:cNvPr>
          <p:cNvSpPr txBox="1"/>
          <p:nvPr/>
        </p:nvSpPr>
        <p:spPr>
          <a:xfrm>
            <a:off x="139186" y="5618508"/>
            <a:ext cx="2492827" cy="646331"/>
          </a:xfrm>
          <a:prstGeom prst="rect">
            <a:avLst/>
          </a:prstGeom>
          <a:noFill/>
        </p:spPr>
        <p:txBody>
          <a:bodyPr wrap="square" rtlCol="0">
            <a:spAutoFit/>
          </a:bodyPr>
          <a:lstStyle/>
          <a:p>
            <a:pPr algn="ctr"/>
            <a:r>
              <a:rPr lang="en-US" dirty="0"/>
              <a:t>4. Health outcomes for all mothers</a:t>
            </a:r>
          </a:p>
        </p:txBody>
      </p:sp>
      <p:sp>
        <p:nvSpPr>
          <p:cNvPr id="31" name="Rectangle 30">
            <a:extLst>
              <a:ext uri="{FF2B5EF4-FFF2-40B4-BE49-F238E27FC236}">
                <a16:creationId xmlns:a16="http://schemas.microsoft.com/office/drawing/2014/main" id="{79B5280F-360B-EE5D-96F9-7F21DC44306D}"/>
              </a:ext>
            </a:extLst>
          </p:cNvPr>
          <p:cNvSpPr/>
          <p:nvPr/>
        </p:nvSpPr>
        <p:spPr>
          <a:xfrm>
            <a:off x="349071" y="1052795"/>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32" name="Rectangle 31">
            <a:extLst>
              <a:ext uri="{FF2B5EF4-FFF2-40B4-BE49-F238E27FC236}">
                <a16:creationId xmlns:a16="http://schemas.microsoft.com/office/drawing/2014/main" id="{D33AEDD0-7FC5-570F-00F6-D3D8903819A7}"/>
              </a:ext>
            </a:extLst>
          </p:cNvPr>
          <p:cNvSpPr/>
          <p:nvPr/>
        </p:nvSpPr>
        <p:spPr>
          <a:xfrm>
            <a:off x="349071" y="213201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33" name="Rectangle 32">
            <a:extLst>
              <a:ext uri="{FF2B5EF4-FFF2-40B4-BE49-F238E27FC236}">
                <a16:creationId xmlns:a16="http://schemas.microsoft.com/office/drawing/2014/main" id="{534CE457-211E-B208-51CE-CB3C98B92BAB}"/>
              </a:ext>
            </a:extLst>
          </p:cNvPr>
          <p:cNvSpPr/>
          <p:nvPr/>
        </p:nvSpPr>
        <p:spPr>
          <a:xfrm>
            <a:off x="349071" y="320967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34" name="Rectangle 33">
            <a:extLst>
              <a:ext uri="{FF2B5EF4-FFF2-40B4-BE49-F238E27FC236}">
                <a16:creationId xmlns:a16="http://schemas.microsoft.com/office/drawing/2014/main" id="{3D3FA6A9-4C09-453F-A4AE-5FCC51996F00}"/>
              </a:ext>
            </a:extLst>
          </p:cNvPr>
          <p:cNvSpPr/>
          <p:nvPr/>
        </p:nvSpPr>
        <p:spPr>
          <a:xfrm>
            <a:off x="349071" y="428733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35" name="Rectangle 34">
            <a:extLst>
              <a:ext uri="{FF2B5EF4-FFF2-40B4-BE49-F238E27FC236}">
                <a16:creationId xmlns:a16="http://schemas.microsoft.com/office/drawing/2014/main" id="{5E6D66EC-8FF8-C82B-5FE0-FA5546E03B6B}"/>
              </a:ext>
            </a:extLst>
          </p:cNvPr>
          <p:cNvSpPr/>
          <p:nvPr/>
        </p:nvSpPr>
        <p:spPr>
          <a:xfrm>
            <a:off x="1385600" y="1919552"/>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sp>
        <p:nvSpPr>
          <p:cNvPr id="36" name="Rectangle 35">
            <a:extLst>
              <a:ext uri="{FF2B5EF4-FFF2-40B4-BE49-F238E27FC236}">
                <a16:creationId xmlns:a16="http://schemas.microsoft.com/office/drawing/2014/main" id="{F229125C-A931-6F04-23D7-8E92B1C61713}"/>
              </a:ext>
            </a:extLst>
          </p:cNvPr>
          <p:cNvSpPr/>
          <p:nvPr/>
        </p:nvSpPr>
        <p:spPr>
          <a:xfrm>
            <a:off x="1888377" y="3658265"/>
            <a:ext cx="1159337" cy="656311"/>
          </a:xfrm>
          <a:prstGeom prst="rect">
            <a:avLst/>
          </a:prstGeom>
          <a:solidFill>
            <a:schemeClr val="accent4">
              <a:lumMod val="60000"/>
              <a:lumOff val="40000"/>
              <a:alpha val="77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Transferred mothers</a:t>
            </a:r>
          </a:p>
        </p:txBody>
      </p:sp>
      <p:sp>
        <p:nvSpPr>
          <p:cNvPr id="37" name="Rectangle 36">
            <a:extLst>
              <a:ext uri="{FF2B5EF4-FFF2-40B4-BE49-F238E27FC236}">
                <a16:creationId xmlns:a16="http://schemas.microsoft.com/office/drawing/2014/main" id="{14BAF965-76D0-F488-C8B0-90736D1F294F}"/>
              </a:ext>
            </a:extLst>
          </p:cNvPr>
          <p:cNvSpPr/>
          <p:nvPr/>
        </p:nvSpPr>
        <p:spPr>
          <a:xfrm>
            <a:off x="3302497" y="1065924"/>
            <a:ext cx="964155"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0.273%</a:t>
            </a:r>
          </a:p>
        </p:txBody>
      </p:sp>
      <p:sp>
        <p:nvSpPr>
          <p:cNvPr id="38" name="Rectangle 37">
            <a:extLst>
              <a:ext uri="{FF2B5EF4-FFF2-40B4-BE49-F238E27FC236}">
                <a16:creationId xmlns:a16="http://schemas.microsoft.com/office/drawing/2014/main" id="{11D2FEB5-7A8A-0DE4-4460-984AFB883679}"/>
              </a:ext>
            </a:extLst>
          </p:cNvPr>
          <p:cNvSpPr/>
          <p:nvPr/>
        </p:nvSpPr>
        <p:spPr>
          <a:xfrm>
            <a:off x="3302498" y="2145142"/>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0.087%</a:t>
            </a:r>
          </a:p>
        </p:txBody>
      </p:sp>
      <p:sp>
        <p:nvSpPr>
          <p:cNvPr id="39" name="Rectangle 38">
            <a:extLst>
              <a:ext uri="{FF2B5EF4-FFF2-40B4-BE49-F238E27FC236}">
                <a16:creationId xmlns:a16="http://schemas.microsoft.com/office/drawing/2014/main" id="{D295FCD5-5F5B-ACD1-879E-809A23CAED78}"/>
              </a:ext>
            </a:extLst>
          </p:cNvPr>
          <p:cNvSpPr/>
          <p:nvPr/>
        </p:nvSpPr>
        <p:spPr>
          <a:xfrm>
            <a:off x="3302497" y="3222802"/>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0.006%</a:t>
            </a:r>
          </a:p>
        </p:txBody>
      </p:sp>
      <p:sp>
        <p:nvSpPr>
          <p:cNvPr id="40" name="Rectangle 39">
            <a:extLst>
              <a:ext uri="{FF2B5EF4-FFF2-40B4-BE49-F238E27FC236}">
                <a16:creationId xmlns:a16="http://schemas.microsoft.com/office/drawing/2014/main" id="{69AC371F-ACC2-0614-DB8B-8B01BE0825A6}"/>
              </a:ext>
            </a:extLst>
          </p:cNvPr>
          <p:cNvSpPr/>
          <p:nvPr/>
        </p:nvSpPr>
        <p:spPr>
          <a:xfrm>
            <a:off x="3302498" y="4300462"/>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0.750%</a:t>
            </a:r>
          </a:p>
        </p:txBody>
      </p:sp>
      <p:sp>
        <p:nvSpPr>
          <p:cNvPr id="41" name="TextBox 40">
            <a:extLst>
              <a:ext uri="{FF2B5EF4-FFF2-40B4-BE49-F238E27FC236}">
                <a16:creationId xmlns:a16="http://schemas.microsoft.com/office/drawing/2014/main" id="{AF81BEDD-9E82-1CCF-3E36-943AA8CA2D12}"/>
              </a:ext>
            </a:extLst>
          </p:cNvPr>
          <p:cNvSpPr txBox="1"/>
          <p:nvPr/>
        </p:nvSpPr>
        <p:spPr>
          <a:xfrm>
            <a:off x="3065741" y="5621547"/>
            <a:ext cx="2167885" cy="646331"/>
          </a:xfrm>
          <a:prstGeom prst="rect">
            <a:avLst/>
          </a:prstGeom>
          <a:noFill/>
        </p:spPr>
        <p:txBody>
          <a:bodyPr wrap="square" rtlCol="0">
            <a:spAutoFit/>
          </a:bodyPr>
          <a:lstStyle/>
          <a:p>
            <a:r>
              <a:rPr lang="en-US" dirty="0"/>
              <a:t>Overall maternal mortality rates</a:t>
            </a:r>
          </a:p>
        </p:txBody>
      </p:sp>
    </p:spTree>
    <p:extLst>
      <p:ext uri="{BB962C8B-B14F-4D97-AF65-F5344CB8AC3E}">
        <p14:creationId xmlns:p14="http://schemas.microsoft.com/office/powerpoint/2010/main" val="159573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5222327" cy="369332"/>
          </a:xfrm>
          <a:prstGeom prst="rect">
            <a:avLst/>
          </a:prstGeom>
          <a:noFill/>
        </p:spPr>
        <p:txBody>
          <a:bodyPr wrap="none" rtlCol="0">
            <a:spAutoFit/>
          </a:bodyPr>
          <a:lstStyle/>
          <a:p>
            <a:r>
              <a:rPr lang="en-US" b="1" dirty="0">
                <a:solidFill>
                  <a:schemeClr val="accent1">
                    <a:lumMod val="75000"/>
                  </a:schemeClr>
                </a:solidFill>
                <a:latin typeface="+mj-lt"/>
              </a:rPr>
              <a:t>OVERVIEW OF ABM - Part 1: Calibration and Validation</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B6D94BF-8FCC-F0EB-3207-8BA0A594A34A}"/>
              </a:ext>
            </a:extLst>
          </p:cNvPr>
          <p:cNvSpPr txBox="1"/>
          <p:nvPr/>
        </p:nvSpPr>
        <p:spPr>
          <a:xfrm>
            <a:off x="5921832" y="5644056"/>
            <a:ext cx="2623457" cy="646331"/>
          </a:xfrm>
          <a:prstGeom prst="rect">
            <a:avLst/>
          </a:prstGeom>
          <a:noFill/>
        </p:spPr>
        <p:txBody>
          <a:bodyPr wrap="square" rtlCol="0">
            <a:spAutoFit/>
          </a:bodyPr>
          <a:lstStyle/>
          <a:p>
            <a:pPr algn="ctr"/>
            <a:r>
              <a:rPr lang="en-US" dirty="0"/>
              <a:t>3. Mothers with complications transferred</a:t>
            </a:r>
          </a:p>
        </p:txBody>
      </p:sp>
      <p:sp>
        <p:nvSpPr>
          <p:cNvPr id="12" name="TextBox 11">
            <a:extLst>
              <a:ext uri="{FF2B5EF4-FFF2-40B4-BE49-F238E27FC236}">
                <a16:creationId xmlns:a16="http://schemas.microsoft.com/office/drawing/2014/main" id="{69EF4EEB-FACC-068B-856A-38812531EAEA}"/>
              </a:ext>
            </a:extLst>
          </p:cNvPr>
          <p:cNvSpPr txBox="1"/>
          <p:nvPr/>
        </p:nvSpPr>
        <p:spPr>
          <a:xfrm>
            <a:off x="8910978" y="5618508"/>
            <a:ext cx="2492827" cy="646331"/>
          </a:xfrm>
          <a:prstGeom prst="rect">
            <a:avLst/>
          </a:prstGeom>
          <a:noFill/>
        </p:spPr>
        <p:txBody>
          <a:bodyPr wrap="square" rtlCol="0">
            <a:spAutoFit/>
          </a:bodyPr>
          <a:lstStyle/>
          <a:p>
            <a:pPr algn="ctr"/>
            <a:r>
              <a:rPr lang="en-US" dirty="0"/>
              <a:t>4. Health outcomes for all mothers</a:t>
            </a:r>
          </a:p>
        </p:txBody>
      </p:sp>
      <p:sp>
        <p:nvSpPr>
          <p:cNvPr id="13" name="TextBox 12">
            <a:extLst>
              <a:ext uri="{FF2B5EF4-FFF2-40B4-BE49-F238E27FC236}">
                <a16:creationId xmlns:a16="http://schemas.microsoft.com/office/drawing/2014/main" id="{CD4322FD-ECF4-9361-7715-F6A721C126D5}"/>
              </a:ext>
            </a:extLst>
          </p:cNvPr>
          <p:cNvSpPr txBox="1"/>
          <p:nvPr/>
        </p:nvSpPr>
        <p:spPr>
          <a:xfrm>
            <a:off x="370112" y="5641048"/>
            <a:ext cx="2492827" cy="646331"/>
          </a:xfrm>
          <a:prstGeom prst="rect">
            <a:avLst/>
          </a:prstGeom>
          <a:noFill/>
        </p:spPr>
        <p:txBody>
          <a:bodyPr wrap="square" rtlCol="0">
            <a:spAutoFit/>
          </a:bodyPr>
          <a:lstStyle/>
          <a:p>
            <a:pPr algn="ctr"/>
            <a:r>
              <a:rPr lang="en-US" dirty="0"/>
              <a:t>1. Mothers’ initial choice of delivery</a:t>
            </a:r>
          </a:p>
        </p:txBody>
      </p:sp>
      <p:sp>
        <p:nvSpPr>
          <p:cNvPr id="15" name="TextBox 14">
            <a:extLst>
              <a:ext uri="{FF2B5EF4-FFF2-40B4-BE49-F238E27FC236}">
                <a16:creationId xmlns:a16="http://schemas.microsoft.com/office/drawing/2014/main" id="{7E741AB5-48D9-2E09-BE0C-42C6A9EC98C8}"/>
              </a:ext>
            </a:extLst>
          </p:cNvPr>
          <p:cNvSpPr txBox="1"/>
          <p:nvPr/>
        </p:nvSpPr>
        <p:spPr>
          <a:xfrm>
            <a:off x="3145972" y="5641045"/>
            <a:ext cx="2492827" cy="646331"/>
          </a:xfrm>
          <a:prstGeom prst="rect">
            <a:avLst/>
          </a:prstGeom>
          <a:noFill/>
        </p:spPr>
        <p:txBody>
          <a:bodyPr wrap="square" rtlCol="0">
            <a:spAutoFit/>
          </a:bodyPr>
          <a:lstStyle/>
          <a:p>
            <a:pPr algn="ctr"/>
            <a:r>
              <a:rPr lang="en-US" dirty="0"/>
              <a:t>2. Subset of mothers with complications</a:t>
            </a:r>
          </a:p>
        </p:txBody>
      </p:sp>
      <p:sp>
        <p:nvSpPr>
          <p:cNvPr id="25" name="Rectangle 24">
            <a:extLst>
              <a:ext uri="{FF2B5EF4-FFF2-40B4-BE49-F238E27FC236}">
                <a16:creationId xmlns:a16="http://schemas.microsoft.com/office/drawing/2014/main" id="{5F9669EE-B82B-436B-CD14-D52EAE15D539}"/>
              </a:ext>
            </a:extLst>
          </p:cNvPr>
          <p:cNvSpPr/>
          <p:nvPr/>
        </p:nvSpPr>
        <p:spPr>
          <a:xfrm>
            <a:off x="996034"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26" name="Rectangle 25">
            <a:extLst>
              <a:ext uri="{FF2B5EF4-FFF2-40B4-BE49-F238E27FC236}">
                <a16:creationId xmlns:a16="http://schemas.microsoft.com/office/drawing/2014/main" id="{1A65B60C-B109-0518-B3EF-F7B3BE3A656A}"/>
              </a:ext>
            </a:extLst>
          </p:cNvPr>
          <p:cNvSpPr/>
          <p:nvPr/>
        </p:nvSpPr>
        <p:spPr>
          <a:xfrm>
            <a:off x="996034"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27" name="Rectangle 26">
            <a:extLst>
              <a:ext uri="{FF2B5EF4-FFF2-40B4-BE49-F238E27FC236}">
                <a16:creationId xmlns:a16="http://schemas.microsoft.com/office/drawing/2014/main" id="{24E297DC-2453-54F6-7EFF-94C813E48601}"/>
              </a:ext>
            </a:extLst>
          </p:cNvPr>
          <p:cNvSpPr/>
          <p:nvPr/>
        </p:nvSpPr>
        <p:spPr>
          <a:xfrm>
            <a:off x="996034"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8" name="Rectangle 27">
            <a:extLst>
              <a:ext uri="{FF2B5EF4-FFF2-40B4-BE49-F238E27FC236}">
                <a16:creationId xmlns:a16="http://schemas.microsoft.com/office/drawing/2014/main" id="{4D9CC0AD-5C09-D1E3-51EE-CCEFF8B307C1}"/>
              </a:ext>
            </a:extLst>
          </p:cNvPr>
          <p:cNvSpPr/>
          <p:nvPr/>
        </p:nvSpPr>
        <p:spPr>
          <a:xfrm>
            <a:off x="996034"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9" name="Rectangle 28">
            <a:extLst>
              <a:ext uri="{FF2B5EF4-FFF2-40B4-BE49-F238E27FC236}">
                <a16:creationId xmlns:a16="http://schemas.microsoft.com/office/drawing/2014/main" id="{4B5D81D4-A61C-A4BF-4AE4-99F40D330E95}"/>
              </a:ext>
            </a:extLst>
          </p:cNvPr>
          <p:cNvSpPr/>
          <p:nvPr/>
        </p:nvSpPr>
        <p:spPr>
          <a:xfrm>
            <a:off x="3612692"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30" name="Rectangle 29">
            <a:extLst>
              <a:ext uri="{FF2B5EF4-FFF2-40B4-BE49-F238E27FC236}">
                <a16:creationId xmlns:a16="http://schemas.microsoft.com/office/drawing/2014/main" id="{FBE137F9-DE36-4813-44C8-9976B2CFF899}"/>
              </a:ext>
            </a:extLst>
          </p:cNvPr>
          <p:cNvSpPr/>
          <p:nvPr/>
        </p:nvSpPr>
        <p:spPr>
          <a:xfrm>
            <a:off x="3612692"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31" name="Rectangle 30">
            <a:extLst>
              <a:ext uri="{FF2B5EF4-FFF2-40B4-BE49-F238E27FC236}">
                <a16:creationId xmlns:a16="http://schemas.microsoft.com/office/drawing/2014/main" id="{E5E9968D-FB0C-033C-73E8-6CA6D9E2A093}"/>
              </a:ext>
            </a:extLst>
          </p:cNvPr>
          <p:cNvSpPr/>
          <p:nvPr/>
        </p:nvSpPr>
        <p:spPr>
          <a:xfrm>
            <a:off x="3612692"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32" name="Rectangle 31">
            <a:extLst>
              <a:ext uri="{FF2B5EF4-FFF2-40B4-BE49-F238E27FC236}">
                <a16:creationId xmlns:a16="http://schemas.microsoft.com/office/drawing/2014/main" id="{AC834646-A826-8353-6EC0-6987092E2A1C}"/>
              </a:ext>
            </a:extLst>
          </p:cNvPr>
          <p:cNvSpPr/>
          <p:nvPr/>
        </p:nvSpPr>
        <p:spPr>
          <a:xfrm>
            <a:off x="3612692"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4" name="Rectangle 13">
            <a:extLst>
              <a:ext uri="{FF2B5EF4-FFF2-40B4-BE49-F238E27FC236}">
                <a16:creationId xmlns:a16="http://schemas.microsoft.com/office/drawing/2014/main" id="{BFB99C65-EC39-5FC0-D035-4740D2698744}"/>
              </a:ext>
            </a:extLst>
          </p:cNvPr>
          <p:cNvSpPr/>
          <p:nvPr/>
        </p:nvSpPr>
        <p:spPr>
          <a:xfrm>
            <a:off x="4627446" y="1829347"/>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sp>
        <p:nvSpPr>
          <p:cNvPr id="33" name="Rectangle 32">
            <a:extLst>
              <a:ext uri="{FF2B5EF4-FFF2-40B4-BE49-F238E27FC236}">
                <a16:creationId xmlns:a16="http://schemas.microsoft.com/office/drawing/2014/main" id="{F04E9191-3B5D-8992-6165-3911C2EEBE3E}"/>
              </a:ext>
            </a:extLst>
          </p:cNvPr>
          <p:cNvSpPr/>
          <p:nvPr/>
        </p:nvSpPr>
        <p:spPr>
          <a:xfrm>
            <a:off x="9120863" y="1052795"/>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34" name="Rectangle 33">
            <a:extLst>
              <a:ext uri="{FF2B5EF4-FFF2-40B4-BE49-F238E27FC236}">
                <a16:creationId xmlns:a16="http://schemas.microsoft.com/office/drawing/2014/main" id="{E34485B5-39C5-F99E-F816-50C0DE13576C}"/>
              </a:ext>
            </a:extLst>
          </p:cNvPr>
          <p:cNvSpPr/>
          <p:nvPr/>
        </p:nvSpPr>
        <p:spPr>
          <a:xfrm>
            <a:off x="9120863" y="213201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35" name="Rectangle 34">
            <a:extLst>
              <a:ext uri="{FF2B5EF4-FFF2-40B4-BE49-F238E27FC236}">
                <a16:creationId xmlns:a16="http://schemas.microsoft.com/office/drawing/2014/main" id="{9144160B-A97C-FC67-43D2-7E78204283ED}"/>
              </a:ext>
            </a:extLst>
          </p:cNvPr>
          <p:cNvSpPr/>
          <p:nvPr/>
        </p:nvSpPr>
        <p:spPr>
          <a:xfrm>
            <a:off x="9120863" y="320967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36" name="Rectangle 35">
            <a:extLst>
              <a:ext uri="{FF2B5EF4-FFF2-40B4-BE49-F238E27FC236}">
                <a16:creationId xmlns:a16="http://schemas.microsoft.com/office/drawing/2014/main" id="{3D26A975-3A43-FD5F-6721-25410766B4A8}"/>
              </a:ext>
            </a:extLst>
          </p:cNvPr>
          <p:cNvSpPr/>
          <p:nvPr/>
        </p:nvSpPr>
        <p:spPr>
          <a:xfrm>
            <a:off x="9120863" y="4287333"/>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38" name="Rectangle 37">
            <a:extLst>
              <a:ext uri="{FF2B5EF4-FFF2-40B4-BE49-F238E27FC236}">
                <a16:creationId xmlns:a16="http://schemas.microsoft.com/office/drawing/2014/main" id="{E58941C8-D78E-3FD3-D97C-48068390B580}"/>
              </a:ext>
            </a:extLst>
          </p:cNvPr>
          <p:cNvSpPr/>
          <p:nvPr/>
        </p:nvSpPr>
        <p:spPr>
          <a:xfrm>
            <a:off x="6596743" y="1850275"/>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sp>
        <p:nvSpPr>
          <p:cNvPr id="17" name="Rectangle 16">
            <a:extLst>
              <a:ext uri="{FF2B5EF4-FFF2-40B4-BE49-F238E27FC236}">
                <a16:creationId xmlns:a16="http://schemas.microsoft.com/office/drawing/2014/main" id="{010A9D39-23CF-2187-01E5-EF44EB0B7776}"/>
              </a:ext>
            </a:extLst>
          </p:cNvPr>
          <p:cNvSpPr/>
          <p:nvPr/>
        </p:nvSpPr>
        <p:spPr>
          <a:xfrm>
            <a:off x="7099520" y="3588988"/>
            <a:ext cx="1159337" cy="656311"/>
          </a:xfrm>
          <a:prstGeom prst="rect">
            <a:avLst/>
          </a:prstGeom>
          <a:solidFill>
            <a:schemeClr val="accent4">
              <a:lumMod val="60000"/>
              <a:lumOff val="40000"/>
              <a:alpha val="77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Transferred mothers</a:t>
            </a:r>
          </a:p>
        </p:txBody>
      </p:sp>
      <p:sp>
        <p:nvSpPr>
          <p:cNvPr id="41" name="Rectangle 40">
            <a:extLst>
              <a:ext uri="{FF2B5EF4-FFF2-40B4-BE49-F238E27FC236}">
                <a16:creationId xmlns:a16="http://schemas.microsoft.com/office/drawing/2014/main" id="{77B0F513-79E4-5D74-DB7B-81B6F1938451}"/>
              </a:ext>
            </a:extLst>
          </p:cNvPr>
          <p:cNvSpPr/>
          <p:nvPr/>
        </p:nvSpPr>
        <p:spPr>
          <a:xfrm>
            <a:off x="10157392" y="1919552"/>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sp>
        <p:nvSpPr>
          <p:cNvPr id="42" name="Rectangle 41">
            <a:extLst>
              <a:ext uri="{FF2B5EF4-FFF2-40B4-BE49-F238E27FC236}">
                <a16:creationId xmlns:a16="http://schemas.microsoft.com/office/drawing/2014/main" id="{3E356218-DECA-EA3B-F9DB-734C13F10057}"/>
              </a:ext>
            </a:extLst>
          </p:cNvPr>
          <p:cNvSpPr/>
          <p:nvPr/>
        </p:nvSpPr>
        <p:spPr>
          <a:xfrm>
            <a:off x="10660169" y="3658265"/>
            <a:ext cx="1159337" cy="656311"/>
          </a:xfrm>
          <a:prstGeom prst="rect">
            <a:avLst/>
          </a:prstGeom>
          <a:solidFill>
            <a:schemeClr val="accent4">
              <a:lumMod val="60000"/>
              <a:lumOff val="40000"/>
              <a:alpha val="77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Transferred mothers</a:t>
            </a:r>
          </a:p>
        </p:txBody>
      </p:sp>
    </p:spTree>
    <p:extLst>
      <p:ext uri="{BB962C8B-B14F-4D97-AF65-F5344CB8AC3E}">
        <p14:creationId xmlns:p14="http://schemas.microsoft.com/office/powerpoint/2010/main" val="593993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3508846" cy="369332"/>
          </a:xfrm>
          <a:prstGeom prst="rect">
            <a:avLst/>
          </a:prstGeom>
          <a:noFill/>
        </p:spPr>
        <p:txBody>
          <a:bodyPr wrap="none" rtlCol="0">
            <a:spAutoFit/>
          </a:bodyPr>
          <a:lstStyle/>
          <a:p>
            <a:r>
              <a:rPr lang="en-US" b="1" dirty="0">
                <a:solidFill>
                  <a:schemeClr val="accent1">
                    <a:lumMod val="75000"/>
                  </a:schemeClr>
                </a:solidFill>
                <a:latin typeface="+mj-lt"/>
              </a:rPr>
              <a:t>HEALTH OUTCOMES FOR MOTHERS </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BAF965-76D0-F488-C8B0-90736D1F294F}"/>
              </a:ext>
            </a:extLst>
          </p:cNvPr>
          <p:cNvSpPr/>
          <p:nvPr/>
        </p:nvSpPr>
        <p:spPr>
          <a:xfrm>
            <a:off x="755240" y="1062885"/>
            <a:ext cx="964155"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0.273%</a:t>
            </a:r>
          </a:p>
        </p:txBody>
      </p:sp>
      <p:sp>
        <p:nvSpPr>
          <p:cNvPr id="38" name="Rectangle 37">
            <a:extLst>
              <a:ext uri="{FF2B5EF4-FFF2-40B4-BE49-F238E27FC236}">
                <a16:creationId xmlns:a16="http://schemas.microsoft.com/office/drawing/2014/main" id="{11D2FEB5-7A8A-0DE4-4460-984AFB883679}"/>
              </a:ext>
            </a:extLst>
          </p:cNvPr>
          <p:cNvSpPr/>
          <p:nvPr/>
        </p:nvSpPr>
        <p:spPr>
          <a:xfrm>
            <a:off x="755241" y="2142103"/>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0.087%</a:t>
            </a:r>
          </a:p>
        </p:txBody>
      </p:sp>
      <p:sp>
        <p:nvSpPr>
          <p:cNvPr id="39" name="Rectangle 38">
            <a:extLst>
              <a:ext uri="{FF2B5EF4-FFF2-40B4-BE49-F238E27FC236}">
                <a16:creationId xmlns:a16="http://schemas.microsoft.com/office/drawing/2014/main" id="{D295FCD5-5F5B-ACD1-879E-809A23CAED78}"/>
              </a:ext>
            </a:extLst>
          </p:cNvPr>
          <p:cNvSpPr/>
          <p:nvPr/>
        </p:nvSpPr>
        <p:spPr>
          <a:xfrm>
            <a:off x="755240" y="3219763"/>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0.006%</a:t>
            </a:r>
          </a:p>
        </p:txBody>
      </p:sp>
      <p:sp>
        <p:nvSpPr>
          <p:cNvPr id="40" name="Rectangle 39">
            <a:extLst>
              <a:ext uri="{FF2B5EF4-FFF2-40B4-BE49-F238E27FC236}">
                <a16:creationId xmlns:a16="http://schemas.microsoft.com/office/drawing/2014/main" id="{69AC371F-ACC2-0614-DB8B-8B01BE0825A6}"/>
              </a:ext>
            </a:extLst>
          </p:cNvPr>
          <p:cNvSpPr/>
          <p:nvPr/>
        </p:nvSpPr>
        <p:spPr>
          <a:xfrm>
            <a:off x="755241" y="4297423"/>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0.750%</a:t>
            </a:r>
          </a:p>
        </p:txBody>
      </p:sp>
      <p:sp>
        <p:nvSpPr>
          <p:cNvPr id="41" name="TextBox 40">
            <a:extLst>
              <a:ext uri="{FF2B5EF4-FFF2-40B4-BE49-F238E27FC236}">
                <a16:creationId xmlns:a16="http://schemas.microsoft.com/office/drawing/2014/main" id="{AF81BEDD-9E82-1CCF-3E36-943AA8CA2D12}"/>
              </a:ext>
            </a:extLst>
          </p:cNvPr>
          <p:cNvSpPr txBox="1"/>
          <p:nvPr/>
        </p:nvSpPr>
        <p:spPr>
          <a:xfrm>
            <a:off x="437926" y="5446748"/>
            <a:ext cx="2167885" cy="646331"/>
          </a:xfrm>
          <a:prstGeom prst="rect">
            <a:avLst/>
          </a:prstGeom>
          <a:noFill/>
        </p:spPr>
        <p:txBody>
          <a:bodyPr wrap="square" rtlCol="0">
            <a:spAutoFit/>
          </a:bodyPr>
          <a:lstStyle/>
          <a:p>
            <a:r>
              <a:rPr lang="en-US" dirty="0"/>
              <a:t>Overall maternal mortality rates</a:t>
            </a:r>
          </a:p>
        </p:txBody>
      </p:sp>
      <p:sp>
        <p:nvSpPr>
          <p:cNvPr id="42" name="Rectangle 41">
            <a:extLst>
              <a:ext uri="{FF2B5EF4-FFF2-40B4-BE49-F238E27FC236}">
                <a16:creationId xmlns:a16="http://schemas.microsoft.com/office/drawing/2014/main" id="{98D750E7-4D84-8DB4-6CAD-815A99409118}"/>
              </a:ext>
            </a:extLst>
          </p:cNvPr>
          <p:cNvSpPr/>
          <p:nvPr/>
        </p:nvSpPr>
        <p:spPr>
          <a:xfrm>
            <a:off x="2686369" y="214210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4.9%</a:t>
            </a:r>
          </a:p>
        </p:txBody>
      </p:sp>
      <p:sp>
        <p:nvSpPr>
          <p:cNvPr id="43" name="Rectangle 42">
            <a:extLst>
              <a:ext uri="{FF2B5EF4-FFF2-40B4-BE49-F238E27FC236}">
                <a16:creationId xmlns:a16="http://schemas.microsoft.com/office/drawing/2014/main" id="{DBA9B570-535B-D86F-D533-650F3E8901BC}"/>
              </a:ext>
            </a:extLst>
          </p:cNvPr>
          <p:cNvSpPr/>
          <p:nvPr/>
        </p:nvSpPr>
        <p:spPr>
          <a:xfrm>
            <a:off x="2686369" y="321976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44" name="Rectangle 43">
            <a:extLst>
              <a:ext uri="{FF2B5EF4-FFF2-40B4-BE49-F238E27FC236}">
                <a16:creationId xmlns:a16="http://schemas.microsoft.com/office/drawing/2014/main" id="{7D68B890-9F2C-BD53-66F0-9F8491AFCEF0}"/>
              </a:ext>
            </a:extLst>
          </p:cNvPr>
          <p:cNvSpPr/>
          <p:nvPr/>
        </p:nvSpPr>
        <p:spPr>
          <a:xfrm>
            <a:off x="2686369" y="429742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sp>
        <p:nvSpPr>
          <p:cNvPr id="45" name="Rectangle 44">
            <a:extLst>
              <a:ext uri="{FF2B5EF4-FFF2-40B4-BE49-F238E27FC236}">
                <a16:creationId xmlns:a16="http://schemas.microsoft.com/office/drawing/2014/main" id="{2B797991-8AAD-60D9-D7D2-4CD12D84BAFE}"/>
              </a:ext>
            </a:extLst>
          </p:cNvPr>
          <p:cNvSpPr/>
          <p:nvPr/>
        </p:nvSpPr>
        <p:spPr>
          <a:xfrm>
            <a:off x="7247095" y="107067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46" name="Rectangle 45">
            <a:extLst>
              <a:ext uri="{FF2B5EF4-FFF2-40B4-BE49-F238E27FC236}">
                <a16:creationId xmlns:a16="http://schemas.microsoft.com/office/drawing/2014/main" id="{23DB7634-4C5B-E8B5-2DA3-CE92FFD3E850}"/>
              </a:ext>
            </a:extLst>
          </p:cNvPr>
          <p:cNvSpPr/>
          <p:nvPr/>
        </p:nvSpPr>
        <p:spPr>
          <a:xfrm>
            <a:off x="7247095" y="214989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7" name="Rectangle 46">
            <a:extLst>
              <a:ext uri="{FF2B5EF4-FFF2-40B4-BE49-F238E27FC236}">
                <a16:creationId xmlns:a16="http://schemas.microsoft.com/office/drawing/2014/main" id="{00AC41A6-C811-C743-37DA-A37BC986E8CF}"/>
              </a:ext>
            </a:extLst>
          </p:cNvPr>
          <p:cNvSpPr/>
          <p:nvPr/>
        </p:nvSpPr>
        <p:spPr>
          <a:xfrm>
            <a:off x="7247095" y="322755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a:extLst>
              <a:ext uri="{FF2B5EF4-FFF2-40B4-BE49-F238E27FC236}">
                <a16:creationId xmlns:a16="http://schemas.microsoft.com/office/drawing/2014/main" id="{18E7D38C-47FF-3288-CF90-AF48A11E136B}"/>
              </a:ext>
            </a:extLst>
          </p:cNvPr>
          <p:cNvSpPr/>
          <p:nvPr/>
        </p:nvSpPr>
        <p:spPr>
          <a:xfrm>
            <a:off x="7247095" y="430521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49" name="TextBox 48">
            <a:extLst>
              <a:ext uri="{FF2B5EF4-FFF2-40B4-BE49-F238E27FC236}">
                <a16:creationId xmlns:a16="http://schemas.microsoft.com/office/drawing/2014/main" id="{D830BE5A-A3EB-FA76-5002-7F6832175DE4}"/>
              </a:ext>
            </a:extLst>
          </p:cNvPr>
          <p:cNvSpPr txBox="1"/>
          <p:nvPr/>
        </p:nvSpPr>
        <p:spPr>
          <a:xfrm>
            <a:off x="2028900" y="3033468"/>
            <a:ext cx="300082"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5C5E6FEA-771E-CD61-81B7-37982E32FCED}"/>
              </a:ext>
            </a:extLst>
          </p:cNvPr>
          <p:cNvSpPr/>
          <p:nvPr/>
        </p:nvSpPr>
        <p:spPr>
          <a:xfrm>
            <a:off x="2687734" y="106288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73" name="Rectangle 72">
            <a:extLst>
              <a:ext uri="{FF2B5EF4-FFF2-40B4-BE49-F238E27FC236}">
                <a16:creationId xmlns:a16="http://schemas.microsoft.com/office/drawing/2014/main" id="{278BC400-78E1-C8DA-1830-615F081AF0A8}"/>
              </a:ext>
            </a:extLst>
          </p:cNvPr>
          <p:cNvSpPr/>
          <p:nvPr/>
        </p:nvSpPr>
        <p:spPr>
          <a:xfrm>
            <a:off x="3514444" y="1062885"/>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p>
        </p:txBody>
      </p:sp>
      <p:sp>
        <p:nvSpPr>
          <p:cNvPr id="74" name="Rectangle 73">
            <a:extLst>
              <a:ext uri="{FF2B5EF4-FFF2-40B4-BE49-F238E27FC236}">
                <a16:creationId xmlns:a16="http://schemas.microsoft.com/office/drawing/2014/main" id="{E87F50DA-D0DD-4B8B-B23A-CB578D74C9E4}"/>
              </a:ext>
            </a:extLst>
          </p:cNvPr>
          <p:cNvSpPr/>
          <p:nvPr/>
        </p:nvSpPr>
        <p:spPr>
          <a:xfrm>
            <a:off x="3514444" y="214210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p>
        </p:txBody>
      </p:sp>
      <p:sp>
        <p:nvSpPr>
          <p:cNvPr id="75" name="Rectangle 74">
            <a:extLst>
              <a:ext uri="{FF2B5EF4-FFF2-40B4-BE49-F238E27FC236}">
                <a16:creationId xmlns:a16="http://schemas.microsoft.com/office/drawing/2014/main" id="{78B158F3-CD94-280F-7BB0-9BD4DD6B487C}"/>
              </a:ext>
            </a:extLst>
          </p:cNvPr>
          <p:cNvSpPr/>
          <p:nvPr/>
        </p:nvSpPr>
        <p:spPr>
          <a:xfrm>
            <a:off x="3514444" y="321976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76" name="Rectangle 75">
            <a:extLst>
              <a:ext uri="{FF2B5EF4-FFF2-40B4-BE49-F238E27FC236}">
                <a16:creationId xmlns:a16="http://schemas.microsoft.com/office/drawing/2014/main" id="{EA2AE91B-CA28-528F-3D54-CC0EDBC9C0C2}"/>
              </a:ext>
            </a:extLst>
          </p:cNvPr>
          <p:cNvSpPr/>
          <p:nvPr/>
        </p:nvSpPr>
        <p:spPr>
          <a:xfrm>
            <a:off x="3514444" y="429742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p>
        </p:txBody>
      </p:sp>
      <p:sp>
        <p:nvSpPr>
          <p:cNvPr id="77" name="Rectangle 76">
            <a:extLst>
              <a:ext uri="{FF2B5EF4-FFF2-40B4-BE49-F238E27FC236}">
                <a16:creationId xmlns:a16="http://schemas.microsoft.com/office/drawing/2014/main" id="{36D3B4AE-A542-B3FF-5E8D-2A032D0E9422}"/>
              </a:ext>
            </a:extLst>
          </p:cNvPr>
          <p:cNvSpPr/>
          <p:nvPr/>
        </p:nvSpPr>
        <p:spPr>
          <a:xfrm>
            <a:off x="8064300" y="1076012"/>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2.6%</a:t>
            </a:r>
          </a:p>
        </p:txBody>
      </p:sp>
      <p:sp>
        <p:nvSpPr>
          <p:cNvPr id="78" name="Rectangle 77">
            <a:extLst>
              <a:ext uri="{FF2B5EF4-FFF2-40B4-BE49-F238E27FC236}">
                <a16:creationId xmlns:a16="http://schemas.microsoft.com/office/drawing/2014/main" id="{245BD7AC-869F-D24A-EC9D-002DAC2B2252}"/>
              </a:ext>
            </a:extLst>
          </p:cNvPr>
          <p:cNvSpPr/>
          <p:nvPr/>
        </p:nvSpPr>
        <p:spPr>
          <a:xfrm>
            <a:off x="8064300" y="215523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79" name="Rectangle 78">
            <a:extLst>
              <a:ext uri="{FF2B5EF4-FFF2-40B4-BE49-F238E27FC236}">
                <a16:creationId xmlns:a16="http://schemas.microsoft.com/office/drawing/2014/main" id="{CD06B2B7-9730-4578-D8BE-FEA3550F384E}"/>
              </a:ext>
            </a:extLst>
          </p:cNvPr>
          <p:cNvSpPr/>
          <p:nvPr/>
        </p:nvSpPr>
        <p:spPr>
          <a:xfrm>
            <a:off x="8064300" y="323289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80" name="Rectangle 79">
            <a:extLst>
              <a:ext uri="{FF2B5EF4-FFF2-40B4-BE49-F238E27FC236}">
                <a16:creationId xmlns:a16="http://schemas.microsoft.com/office/drawing/2014/main" id="{BDC4A033-336D-A099-A236-D77372804523}"/>
              </a:ext>
            </a:extLst>
          </p:cNvPr>
          <p:cNvSpPr/>
          <p:nvPr/>
        </p:nvSpPr>
        <p:spPr>
          <a:xfrm>
            <a:off x="8064300" y="431055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82" name="TextBox 81">
            <a:extLst>
              <a:ext uri="{FF2B5EF4-FFF2-40B4-BE49-F238E27FC236}">
                <a16:creationId xmlns:a16="http://schemas.microsoft.com/office/drawing/2014/main" id="{34BCF2A6-2226-B4EE-66EC-89ED2D31B190}"/>
              </a:ext>
            </a:extLst>
          </p:cNvPr>
          <p:cNvSpPr txBox="1"/>
          <p:nvPr/>
        </p:nvSpPr>
        <p:spPr>
          <a:xfrm>
            <a:off x="2523821" y="5982643"/>
            <a:ext cx="1632563" cy="369332"/>
          </a:xfrm>
          <a:prstGeom prst="rect">
            <a:avLst/>
          </a:prstGeom>
          <a:noFill/>
        </p:spPr>
        <p:txBody>
          <a:bodyPr wrap="none" rtlCol="0">
            <a:spAutoFit/>
          </a:bodyPr>
          <a:lstStyle/>
          <a:p>
            <a:r>
              <a:rPr lang="en-US" dirty="0"/>
              <a:t>Not transferred</a:t>
            </a:r>
          </a:p>
        </p:txBody>
      </p:sp>
      <p:sp>
        <p:nvSpPr>
          <p:cNvPr id="85" name="Rectangle 84">
            <a:extLst>
              <a:ext uri="{FF2B5EF4-FFF2-40B4-BE49-F238E27FC236}">
                <a16:creationId xmlns:a16="http://schemas.microsoft.com/office/drawing/2014/main" id="{6A9B940F-6A4F-64FB-AC40-8EA6067BAA7E}"/>
              </a:ext>
            </a:extLst>
          </p:cNvPr>
          <p:cNvSpPr/>
          <p:nvPr/>
        </p:nvSpPr>
        <p:spPr>
          <a:xfrm>
            <a:off x="5132175" y="214626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4.9%</a:t>
            </a:r>
          </a:p>
        </p:txBody>
      </p:sp>
      <p:sp>
        <p:nvSpPr>
          <p:cNvPr id="86" name="Rectangle 85">
            <a:extLst>
              <a:ext uri="{FF2B5EF4-FFF2-40B4-BE49-F238E27FC236}">
                <a16:creationId xmlns:a16="http://schemas.microsoft.com/office/drawing/2014/main" id="{4A6052D5-5116-2746-0639-B04494B33645}"/>
              </a:ext>
            </a:extLst>
          </p:cNvPr>
          <p:cNvSpPr/>
          <p:nvPr/>
        </p:nvSpPr>
        <p:spPr>
          <a:xfrm>
            <a:off x="5132175" y="322392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87" name="Rectangle 86">
            <a:extLst>
              <a:ext uri="{FF2B5EF4-FFF2-40B4-BE49-F238E27FC236}">
                <a16:creationId xmlns:a16="http://schemas.microsoft.com/office/drawing/2014/main" id="{3CCD4643-90F3-4CD4-6CCF-97D070C8CE24}"/>
              </a:ext>
            </a:extLst>
          </p:cNvPr>
          <p:cNvSpPr/>
          <p:nvPr/>
        </p:nvSpPr>
        <p:spPr>
          <a:xfrm>
            <a:off x="5132175" y="430158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sp>
        <p:nvSpPr>
          <p:cNvPr id="88" name="Rectangle 87">
            <a:extLst>
              <a:ext uri="{FF2B5EF4-FFF2-40B4-BE49-F238E27FC236}">
                <a16:creationId xmlns:a16="http://schemas.microsoft.com/office/drawing/2014/main" id="{1B580DAD-4AD2-CD10-7C47-B5948A9198F9}"/>
              </a:ext>
            </a:extLst>
          </p:cNvPr>
          <p:cNvSpPr/>
          <p:nvPr/>
        </p:nvSpPr>
        <p:spPr>
          <a:xfrm>
            <a:off x="5133540" y="1067050"/>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89" name="Rectangle 88">
            <a:extLst>
              <a:ext uri="{FF2B5EF4-FFF2-40B4-BE49-F238E27FC236}">
                <a16:creationId xmlns:a16="http://schemas.microsoft.com/office/drawing/2014/main" id="{AD231569-EBCD-8AB8-D8A7-2D1E0ED57FA4}"/>
              </a:ext>
            </a:extLst>
          </p:cNvPr>
          <p:cNvSpPr/>
          <p:nvPr/>
        </p:nvSpPr>
        <p:spPr>
          <a:xfrm>
            <a:off x="4753892" y="1066662"/>
            <a:ext cx="284535" cy="4313755"/>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90" name="Rectangle 89">
            <a:extLst>
              <a:ext uri="{FF2B5EF4-FFF2-40B4-BE49-F238E27FC236}">
                <a16:creationId xmlns:a16="http://schemas.microsoft.com/office/drawing/2014/main" id="{DED37245-1326-3A5B-2F05-1148BA97F8E5}"/>
              </a:ext>
            </a:extLst>
          </p:cNvPr>
          <p:cNvSpPr/>
          <p:nvPr/>
        </p:nvSpPr>
        <p:spPr>
          <a:xfrm>
            <a:off x="5960250" y="1066663"/>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3.9%</a:t>
            </a:r>
          </a:p>
        </p:txBody>
      </p:sp>
      <p:sp>
        <p:nvSpPr>
          <p:cNvPr id="91" name="Rectangle 90">
            <a:extLst>
              <a:ext uri="{FF2B5EF4-FFF2-40B4-BE49-F238E27FC236}">
                <a16:creationId xmlns:a16="http://schemas.microsoft.com/office/drawing/2014/main" id="{AA1A071D-A9BB-C7AE-7EF1-5B31A465B662}"/>
              </a:ext>
            </a:extLst>
          </p:cNvPr>
          <p:cNvSpPr/>
          <p:nvPr/>
        </p:nvSpPr>
        <p:spPr>
          <a:xfrm>
            <a:off x="5960250" y="2145881"/>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92" name="Rectangle 91">
            <a:extLst>
              <a:ext uri="{FF2B5EF4-FFF2-40B4-BE49-F238E27FC236}">
                <a16:creationId xmlns:a16="http://schemas.microsoft.com/office/drawing/2014/main" id="{D7185553-911B-DA96-0BBE-30DEB7E13C20}"/>
              </a:ext>
            </a:extLst>
          </p:cNvPr>
          <p:cNvSpPr/>
          <p:nvPr/>
        </p:nvSpPr>
        <p:spPr>
          <a:xfrm>
            <a:off x="5960250" y="3223541"/>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 name="Rectangle 1">
            <a:extLst>
              <a:ext uri="{FF2B5EF4-FFF2-40B4-BE49-F238E27FC236}">
                <a16:creationId xmlns:a16="http://schemas.microsoft.com/office/drawing/2014/main" id="{2988F9CC-BA68-FB3D-7EC4-55DB69E843DC}"/>
              </a:ext>
            </a:extLst>
          </p:cNvPr>
          <p:cNvSpPr/>
          <p:nvPr/>
        </p:nvSpPr>
        <p:spPr>
          <a:xfrm>
            <a:off x="9347120" y="1068219"/>
            <a:ext cx="284535" cy="4313755"/>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 name="Rectangle 2">
            <a:extLst>
              <a:ext uri="{FF2B5EF4-FFF2-40B4-BE49-F238E27FC236}">
                <a16:creationId xmlns:a16="http://schemas.microsoft.com/office/drawing/2014/main" id="{A3014AF7-CDCE-17E5-DF94-946515FFC2E3}"/>
              </a:ext>
            </a:extLst>
          </p:cNvPr>
          <p:cNvSpPr/>
          <p:nvPr/>
        </p:nvSpPr>
        <p:spPr>
          <a:xfrm>
            <a:off x="9719741" y="1061327"/>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6" name="Rectangle 5">
            <a:extLst>
              <a:ext uri="{FF2B5EF4-FFF2-40B4-BE49-F238E27FC236}">
                <a16:creationId xmlns:a16="http://schemas.microsoft.com/office/drawing/2014/main" id="{C7395B87-0561-8340-AA6B-9BF923E2F64E}"/>
              </a:ext>
            </a:extLst>
          </p:cNvPr>
          <p:cNvSpPr/>
          <p:nvPr/>
        </p:nvSpPr>
        <p:spPr>
          <a:xfrm>
            <a:off x="9719741" y="214054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7" name="Rectangle 6">
            <a:extLst>
              <a:ext uri="{FF2B5EF4-FFF2-40B4-BE49-F238E27FC236}">
                <a16:creationId xmlns:a16="http://schemas.microsoft.com/office/drawing/2014/main" id="{0CC3E336-CB75-4020-3395-4C2BFE2901F1}"/>
              </a:ext>
            </a:extLst>
          </p:cNvPr>
          <p:cNvSpPr/>
          <p:nvPr/>
        </p:nvSpPr>
        <p:spPr>
          <a:xfrm>
            <a:off x="9719741" y="321820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BF1CB714-6E3C-89F4-5EC5-82DA47A5760C}"/>
              </a:ext>
            </a:extLst>
          </p:cNvPr>
          <p:cNvSpPr/>
          <p:nvPr/>
        </p:nvSpPr>
        <p:spPr>
          <a:xfrm>
            <a:off x="9719741" y="429586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9" name="Rectangle 8">
            <a:extLst>
              <a:ext uri="{FF2B5EF4-FFF2-40B4-BE49-F238E27FC236}">
                <a16:creationId xmlns:a16="http://schemas.microsoft.com/office/drawing/2014/main" id="{1374AABE-8D1F-509C-F449-3F8CFE917B94}"/>
              </a:ext>
            </a:extLst>
          </p:cNvPr>
          <p:cNvSpPr/>
          <p:nvPr/>
        </p:nvSpPr>
        <p:spPr>
          <a:xfrm>
            <a:off x="10564393" y="10613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10" name="Rectangle 9">
            <a:extLst>
              <a:ext uri="{FF2B5EF4-FFF2-40B4-BE49-F238E27FC236}">
                <a16:creationId xmlns:a16="http://schemas.microsoft.com/office/drawing/2014/main" id="{B239FA35-440F-374C-64EA-10FFA793E23A}"/>
              </a:ext>
            </a:extLst>
          </p:cNvPr>
          <p:cNvSpPr/>
          <p:nvPr/>
        </p:nvSpPr>
        <p:spPr>
          <a:xfrm>
            <a:off x="10564393" y="2140545"/>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11" name="Rectangle 10">
            <a:extLst>
              <a:ext uri="{FF2B5EF4-FFF2-40B4-BE49-F238E27FC236}">
                <a16:creationId xmlns:a16="http://schemas.microsoft.com/office/drawing/2014/main" id="{3D96C3D2-EF5C-5D84-6B95-D37F467C46EF}"/>
              </a:ext>
            </a:extLst>
          </p:cNvPr>
          <p:cNvSpPr/>
          <p:nvPr/>
        </p:nvSpPr>
        <p:spPr>
          <a:xfrm>
            <a:off x="10564393" y="3218205"/>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2" name="TextBox 11">
            <a:extLst>
              <a:ext uri="{FF2B5EF4-FFF2-40B4-BE49-F238E27FC236}">
                <a16:creationId xmlns:a16="http://schemas.microsoft.com/office/drawing/2014/main" id="{135FAE80-5CF1-2ACC-9E2F-DA5117766B6F}"/>
              </a:ext>
            </a:extLst>
          </p:cNvPr>
          <p:cNvSpPr txBox="1"/>
          <p:nvPr/>
        </p:nvSpPr>
        <p:spPr>
          <a:xfrm>
            <a:off x="5047123" y="5982643"/>
            <a:ext cx="1252779" cy="369332"/>
          </a:xfrm>
          <a:prstGeom prst="rect">
            <a:avLst/>
          </a:prstGeom>
          <a:noFill/>
        </p:spPr>
        <p:txBody>
          <a:bodyPr wrap="none" rtlCol="0">
            <a:spAutoFit/>
          </a:bodyPr>
          <a:lstStyle/>
          <a:p>
            <a:r>
              <a:rPr lang="en-US" dirty="0"/>
              <a:t>Transferred</a:t>
            </a:r>
          </a:p>
        </p:txBody>
      </p:sp>
      <p:sp>
        <p:nvSpPr>
          <p:cNvPr id="13" name="TextBox 12">
            <a:extLst>
              <a:ext uri="{FF2B5EF4-FFF2-40B4-BE49-F238E27FC236}">
                <a16:creationId xmlns:a16="http://schemas.microsoft.com/office/drawing/2014/main" id="{44988D6B-CBB5-072E-52A5-141DED7D62DF}"/>
              </a:ext>
            </a:extLst>
          </p:cNvPr>
          <p:cNvSpPr txBox="1"/>
          <p:nvPr/>
        </p:nvSpPr>
        <p:spPr>
          <a:xfrm>
            <a:off x="4359096" y="3053100"/>
            <a:ext cx="284535"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F65A1461-E42D-E865-4C5C-ACD9494FE1EF}"/>
              </a:ext>
            </a:extLst>
          </p:cNvPr>
          <p:cNvSpPr txBox="1"/>
          <p:nvPr/>
        </p:nvSpPr>
        <p:spPr>
          <a:xfrm>
            <a:off x="7146742" y="5982643"/>
            <a:ext cx="1632563" cy="369332"/>
          </a:xfrm>
          <a:prstGeom prst="rect">
            <a:avLst/>
          </a:prstGeom>
          <a:noFill/>
        </p:spPr>
        <p:txBody>
          <a:bodyPr wrap="none" rtlCol="0">
            <a:spAutoFit/>
          </a:bodyPr>
          <a:lstStyle/>
          <a:p>
            <a:r>
              <a:rPr lang="en-US" dirty="0"/>
              <a:t>Not transferred</a:t>
            </a:r>
          </a:p>
        </p:txBody>
      </p:sp>
      <p:sp>
        <p:nvSpPr>
          <p:cNvPr id="17" name="TextBox 16">
            <a:extLst>
              <a:ext uri="{FF2B5EF4-FFF2-40B4-BE49-F238E27FC236}">
                <a16:creationId xmlns:a16="http://schemas.microsoft.com/office/drawing/2014/main" id="{D22E148B-12A5-3CCD-4080-FE6F782D8EF0}"/>
              </a:ext>
            </a:extLst>
          </p:cNvPr>
          <p:cNvSpPr txBox="1"/>
          <p:nvPr/>
        </p:nvSpPr>
        <p:spPr>
          <a:xfrm>
            <a:off x="9631655" y="5982643"/>
            <a:ext cx="1252779" cy="369332"/>
          </a:xfrm>
          <a:prstGeom prst="rect">
            <a:avLst/>
          </a:prstGeom>
          <a:noFill/>
        </p:spPr>
        <p:txBody>
          <a:bodyPr wrap="none" rtlCol="0">
            <a:spAutoFit/>
          </a:bodyPr>
          <a:lstStyle/>
          <a:p>
            <a:r>
              <a:rPr lang="en-US" dirty="0"/>
              <a:t>Transferred</a:t>
            </a:r>
          </a:p>
        </p:txBody>
      </p:sp>
      <p:sp>
        <p:nvSpPr>
          <p:cNvPr id="18" name="TextBox 17">
            <a:extLst>
              <a:ext uri="{FF2B5EF4-FFF2-40B4-BE49-F238E27FC236}">
                <a16:creationId xmlns:a16="http://schemas.microsoft.com/office/drawing/2014/main" id="{975EBDBB-C79C-08B9-FBB9-AA109A62F726}"/>
              </a:ext>
            </a:extLst>
          </p:cNvPr>
          <p:cNvSpPr txBox="1"/>
          <p:nvPr/>
        </p:nvSpPr>
        <p:spPr>
          <a:xfrm>
            <a:off x="6837675" y="3053100"/>
            <a:ext cx="284535"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89DCCFFB-57E5-CF3A-5697-DB4B52C68359}"/>
              </a:ext>
            </a:extLst>
          </p:cNvPr>
          <p:cNvSpPr txBox="1"/>
          <p:nvPr/>
        </p:nvSpPr>
        <p:spPr>
          <a:xfrm>
            <a:off x="8941725" y="3059668"/>
            <a:ext cx="284535"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5C461F9A-A83D-28BD-B3C1-E19DC1BF0D00}"/>
              </a:ext>
            </a:extLst>
          </p:cNvPr>
          <p:cNvSpPr txBox="1"/>
          <p:nvPr/>
        </p:nvSpPr>
        <p:spPr>
          <a:xfrm>
            <a:off x="2490214" y="5430111"/>
            <a:ext cx="1044617" cy="461665"/>
          </a:xfrm>
          <a:prstGeom prst="rect">
            <a:avLst/>
          </a:prstGeom>
          <a:noFill/>
        </p:spPr>
        <p:txBody>
          <a:bodyPr wrap="square" rtlCol="0">
            <a:spAutoFit/>
          </a:bodyPr>
          <a:lstStyle/>
          <a:p>
            <a:pPr algn="ctr"/>
            <a:r>
              <a:rPr lang="en-US" sz="1200" dirty="0"/>
              <a:t>MMR for high complications</a:t>
            </a:r>
          </a:p>
        </p:txBody>
      </p:sp>
      <p:sp>
        <p:nvSpPr>
          <p:cNvPr id="21" name="TextBox 20">
            <a:extLst>
              <a:ext uri="{FF2B5EF4-FFF2-40B4-BE49-F238E27FC236}">
                <a16:creationId xmlns:a16="http://schemas.microsoft.com/office/drawing/2014/main" id="{D8ECC3B9-DB93-94F0-CC1C-8E9BAA3E626D}"/>
              </a:ext>
            </a:extLst>
          </p:cNvPr>
          <p:cNvSpPr txBox="1"/>
          <p:nvPr/>
        </p:nvSpPr>
        <p:spPr>
          <a:xfrm>
            <a:off x="3422093" y="5512346"/>
            <a:ext cx="896711" cy="276999"/>
          </a:xfrm>
          <a:prstGeom prst="rect">
            <a:avLst/>
          </a:prstGeom>
          <a:noFill/>
        </p:spPr>
        <p:txBody>
          <a:bodyPr wrap="square" rtlCol="0">
            <a:spAutoFit/>
          </a:bodyPr>
          <a:lstStyle/>
          <a:p>
            <a:pPr algn="ctr"/>
            <a:r>
              <a:rPr lang="en-US" sz="1200" dirty="0"/>
              <a:t>% high </a:t>
            </a:r>
          </a:p>
        </p:txBody>
      </p:sp>
      <p:sp>
        <p:nvSpPr>
          <p:cNvPr id="22" name="TextBox 21">
            <a:extLst>
              <a:ext uri="{FF2B5EF4-FFF2-40B4-BE49-F238E27FC236}">
                <a16:creationId xmlns:a16="http://schemas.microsoft.com/office/drawing/2014/main" id="{AB4D7948-1168-8785-57A9-1A935A6CBA9D}"/>
              </a:ext>
            </a:extLst>
          </p:cNvPr>
          <p:cNvSpPr txBox="1"/>
          <p:nvPr/>
        </p:nvSpPr>
        <p:spPr>
          <a:xfrm>
            <a:off x="5065087" y="5426403"/>
            <a:ext cx="1044617" cy="461665"/>
          </a:xfrm>
          <a:prstGeom prst="rect">
            <a:avLst/>
          </a:prstGeom>
          <a:noFill/>
        </p:spPr>
        <p:txBody>
          <a:bodyPr wrap="square" rtlCol="0">
            <a:spAutoFit/>
          </a:bodyPr>
          <a:lstStyle/>
          <a:p>
            <a:pPr algn="ctr"/>
            <a:r>
              <a:rPr lang="en-US" sz="1200" dirty="0"/>
              <a:t>MMR for high complications</a:t>
            </a:r>
          </a:p>
        </p:txBody>
      </p:sp>
      <p:sp>
        <p:nvSpPr>
          <p:cNvPr id="23" name="TextBox 22">
            <a:extLst>
              <a:ext uri="{FF2B5EF4-FFF2-40B4-BE49-F238E27FC236}">
                <a16:creationId xmlns:a16="http://schemas.microsoft.com/office/drawing/2014/main" id="{D0E35CDD-8793-ECEB-3A31-2937156E7E01}"/>
              </a:ext>
            </a:extLst>
          </p:cNvPr>
          <p:cNvSpPr txBox="1"/>
          <p:nvPr/>
        </p:nvSpPr>
        <p:spPr>
          <a:xfrm>
            <a:off x="5871709" y="4372744"/>
            <a:ext cx="896711" cy="276999"/>
          </a:xfrm>
          <a:prstGeom prst="rect">
            <a:avLst/>
          </a:prstGeom>
          <a:noFill/>
        </p:spPr>
        <p:txBody>
          <a:bodyPr wrap="square" rtlCol="0">
            <a:spAutoFit/>
          </a:bodyPr>
          <a:lstStyle/>
          <a:p>
            <a:pPr algn="ctr"/>
            <a:r>
              <a:rPr lang="en-US" sz="1200" dirty="0"/>
              <a:t>% high </a:t>
            </a:r>
          </a:p>
        </p:txBody>
      </p:sp>
      <p:sp>
        <p:nvSpPr>
          <p:cNvPr id="24" name="TextBox 23">
            <a:extLst>
              <a:ext uri="{FF2B5EF4-FFF2-40B4-BE49-F238E27FC236}">
                <a16:creationId xmlns:a16="http://schemas.microsoft.com/office/drawing/2014/main" id="{D2821A76-943E-F897-E519-FF8CF4750209}"/>
              </a:ext>
            </a:extLst>
          </p:cNvPr>
          <p:cNvSpPr txBox="1"/>
          <p:nvPr/>
        </p:nvSpPr>
        <p:spPr>
          <a:xfrm>
            <a:off x="7141808" y="5422695"/>
            <a:ext cx="1044617" cy="461665"/>
          </a:xfrm>
          <a:prstGeom prst="rect">
            <a:avLst/>
          </a:prstGeom>
          <a:noFill/>
        </p:spPr>
        <p:txBody>
          <a:bodyPr wrap="square" rtlCol="0">
            <a:spAutoFit/>
          </a:bodyPr>
          <a:lstStyle/>
          <a:p>
            <a:pPr algn="ctr"/>
            <a:r>
              <a:rPr lang="en-US" sz="1200" dirty="0"/>
              <a:t>MMR for low complications</a:t>
            </a:r>
          </a:p>
        </p:txBody>
      </p:sp>
      <p:sp>
        <p:nvSpPr>
          <p:cNvPr id="25" name="TextBox 24">
            <a:extLst>
              <a:ext uri="{FF2B5EF4-FFF2-40B4-BE49-F238E27FC236}">
                <a16:creationId xmlns:a16="http://schemas.microsoft.com/office/drawing/2014/main" id="{ACF8894D-C8AF-FC23-45AF-9E2DEC515667}"/>
              </a:ext>
            </a:extLst>
          </p:cNvPr>
          <p:cNvSpPr txBox="1"/>
          <p:nvPr/>
        </p:nvSpPr>
        <p:spPr>
          <a:xfrm>
            <a:off x="8045014" y="5512346"/>
            <a:ext cx="896711" cy="276999"/>
          </a:xfrm>
          <a:prstGeom prst="rect">
            <a:avLst/>
          </a:prstGeom>
          <a:noFill/>
        </p:spPr>
        <p:txBody>
          <a:bodyPr wrap="square" rtlCol="0">
            <a:spAutoFit/>
          </a:bodyPr>
          <a:lstStyle/>
          <a:p>
            <a:pPr algn="ctr"/>
            <a:r>
              <a:rPr lang="en-US" sz="1200" dirty="0"/>
              <a:t>% low </a:t>
            </a:r>
          </a:p>
        </p:txBody>
      </p:sp>
      <p:sp>
        <p:nvSpPr>
          <p:cNvPr id="26" name="TextBox 25">
            <a:extLst>
              <a:ext uri="{FF2B5EF4-FFF2-40B4-BE49-F238E27FC236}">
                <a16:creationId xmlns:a16="http://schemas.microsoft.com/office/drawing/2014/main" id="{EFD29633-A84E-76A0-7C63-925F65D82888}"/>
              </a:ext>
            </a:extLst>
          </p:cNvPr>
          <p:cNvSpPr txBox="1"/>
          <p:nvPr/>
        </p:nvSpPr>
        <p:spPr>
          <a:xfrm>
            <a:off x="9575715" y="5420012"/>
            <a:ext cx="1044617" cy="461665"/>
          </a:xfrm>
          <a:prstGeom prst="rect">
            <a:avLst/>
          </a:prstGeom>
          <a:noFill/>
        </p:spPr>
        <p:txBody>
          <a:bodyPr wrap="square" rtlCol="0">
            <a:spAutoFit/>
          </a:bodyPr>
          <a:lstStyle/>
          <a:p>
            <a:pPr algn="ctr"/>
            <a:r>
              <a:rPr lang="en-US" sz="1200" dirty="0"/>
              <a:t>MMR for low complications</a:t>
            </a:r>
          </a:p>
        </p:txBody>
      </p:sp>
      <p:sp>
        <p:nvSpPr>
          <p:cNvPr id="27" name="TextBox 26">
            <a:extLst>
              <a:ext uri="{FF2B5EF4-FFF2-40B4-BE49-F238E27FC236}">
                <a16:creationId xmlns:a16="http://schemas.microsoft.com/office/drawing/2014/main" id="{C95BE816-BDED-1B7B-01E9-ADD6725CD33D}"/>
              </a:ext>
            </a:extLst>
          </p:cNvPr>
          <p:cNvSpPr txBox="1"/>
          <p:nvPr/>
        </p:nvSpPr>
        <p:spPr>
          <a:xfrm>
            <a:off x="10479600" y="4353231"/>
            <a:ext cx="896711" cy="276999"/>
          </a:xfrm>
          <a:prstGeom prst="rect">
            <a:avLst/>
          </a:prstGeom>
          <a:noFill/>
        </p:spPr>
        <p:txBody>
          <a:bodyPr wrap="square" rtlCol="0">
            <a:spAutoFit/>
          </a:bodyPr>
          <a:lstStyle/>
          <a:p>
            <a:pPr algn="ctr"/>
            <a:r>
              <a:rPr lang="en-US" sz="1200" dirty="0"/>
              <a:t>% low </a:t>
            </a:r>
          </a:p>
        </p:txBody>
      </p:sp>
    </p:spTree>
    <p:extLst>
      <p:ext uri="{BB962C8B-B14F-4D97-AF65-F5344CB8AC3E}">
        <p14:creationId xmlns:p14="http://schemas.microsoft.com/office/powerpoint/2010/main" val="2661812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2416624" cy="369332"/>
          </a:xfrm>
          <a:prstGeom prst="rect">
            <a:avLst/>
          </a:prstGeom>
          <a:noFill/>
        </p:spPr>
        <p:txBody>
          <a:bodyPr wrap="none" rtlCol="0">
            <a:spAutoFit/>
          </a:bodyPr>
          <a:lstStyle/>
          <a:p>
            <a:r>
              <a:rPr lang="en-US" b="1" dirty="0">
                <a:solidFill>
                  <a:schemeClr val="accent1">
                    <a:lumMod val="75000"/>
                  </a:schemeClr>
                </a:solidFill>
                <a:latin typeface="+mj-lt"/>
              </a:rPr>
              <a:t>REVIEW OF ABM PART 1</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3D314D-C521-F7E5-3E7A-E10667CA7515}"/>
              </a:ext>
            </a:extLst>
          </p:cNvPr>
          <p:cNvSpPr txBox="1"/>
          <p:nvPr/>
        </p:nvSpPr>
        <p:spPr>
          <a:xfrm>
            <a:off x="337457" y="979715"/>
            <a:ext cx="11473543" cy="5632311"/>
          </a:xfrm>
          <a:prstGeom prst="rect">
            <a:avLst/>
          </a:prstGeom>
          <a:noFill/>
        </p:spPr>
        <p:txBody>
          <a:bodyPr wrap="square" rtlCol="0">
            <a:spAutoFit/>
          </a:bodyPr>
          <a:lstStyle/>
          <a:p>
            <a:r>
              <a:rPr lang="en-US" dirty="0"/>
              <a:t>The model models four components of the maternal care continuum in Kakamega County, Kenya: </a:t>
            </a:r>
          </a:p>
          <a:p>
            <a:pPr marL="342900" indent="-342900">
              <a:buFont typeface="+mj-lt"/>
              <a:buAutoNum type="arabicPeriod"/>
            </a:pPr>
            <a:r>
              <a:rPr lang="en-US" dirty="0"/>
              <a:t>Choice of delivery facility </a:t>
            </a:r>
          </a:p>
          <a:p>
            <a:pPr marL="342900" indent="-342900">
              <a:buFont typeface="+mj-lt"/>
              <a:buAutoNum type="arabicPeriod"/>
            </a:pPr>
            <a:r>
              <a:rPr lang="en-US" dirty="0"/>
              <a:t>Maternal complications </a:t>
            </a:r>
          </a:p>
          <a:p>
            <a:pPr marL="342900" indent="-342900">
              <a:buFont typeface="+mj-lt"/>
              <a:buAutoNum type="arabicPeriod"/>
            </a:pPr>
            <a:r>
              <a:rPr lang="en-US" dirty="0"/>
              <a:t>Transfer of mothers with complications </a:t>
            </a:r>
          </a:p>
          <a:p>
            <a:pPr marL="342900" indent="-342900">
              <a:buFont typeface="+mj-lt"/>
              <a:buAutoNum type="arabicPeriod"/>
            </a:pPr>
            <a:r>
              <a:rPr lang="en-US" dirty="0"/>
              <a:t>Maternal mortality </a:t>
            </a:r>
          </a:p>
          <a:p>
            <a:pPr marL="342900" indent="-342900">
              <a:buFont typeface="+mj-lt"/>
              <a:buAutoNum type="arabicPeriod"/>
            </a:pPr>
            <a:endParaRPr lang="en-US" dirty="0"/>
          </a:p>
          <a:p>
            <a:r>
              <a:rPr lang="en-US" dirty="0"/>
              <a:t>Several parameters were required in the model, but not in the recorded data:</a:t>
            </a:r>
          </a:p>
          <a:p>
            <a:pPr marL="285750" indent="-285750">
              <a:buFont typeface="Arial" panose="020B0604020202020204" pitchFamily="34" charset="0"/>
              <a:buChar char="•"/>
            </a:pPr>
            <a:r>
              <a:rPr lang="en-US" dirty="0"/>
              <a:t>Proportion of low and high complications </a:t>
            </a:r>
          </a:p>
          <a:p>
            <a:pPr marL="285750" indent="-285750">
              <a:buFont typeface="Arial" panose="020B0604020202020204" pitchFamily="34" charset="0"/>
              <a:buChar char="•"/>
            </a:pPr>
            <a:r>
              <a:rPr lang="en-US" dirty="0"/>
              <a:t>Proportion of transferred and not transferred complications given severity </a:t>
            </a:r>
          </a:p>
          <a:p>
            <a:pPr marL="285750" indent="-285750">
              <a:buFont typeface="Arial" panose="020B0604020202020204" pitchFamily="34" charset="0"/>
              <a:buChar char="•"/>
            </a:pPr>
            <a:r>
              <a:rPr lang="en-US" dirty="0"/>
              <a:t>Mortality rates at facility levels </a:t>
            </a:r>
          </a:p>
          <a:p>
            <a:pPr marL="285750" indent="-285750">
              <a:buFont typeface="Arial" panose="020B0604020202020204" pitchFamily="34" charset="0"/>
              <a:buChar char="•"/>
            </a:pPr>
            <a:r>
              <a:rPr lang="en-US" dirty="0"/>
              <a:t>The effect of transfers on mortality rates</a:t>
            </a:r>
          </a:p>
          <a:p>
            <a:pPr marL="285750" indent="-285750">
              <a:buFont typeface="Arial" panose="020B0604020202020204" pitchFamily="34" charset="0"/>
              <a:buChar char="•"/>
            </a:pPr>
            <a:endParaRPr lang="en-US" dirty="0"/>
          </a:p>
          <a:p>
            <a:r>
              <a:rPr lang="en-US" dirty="0"/>
              <a:t>These parameters were calibrated by matching the recorded rates below with the rates determined by the model</a:t>
            </a:r>
          </a:p>
          <a:p>
            <a:pPr marL="285750" indent="-285750">
              <a:buFont typeface="Arial" panose="020B0604020202020204" pitchFamily="34" charset="0"/>
              <a:buChar char="•"/>
            </a:pPr>
            <a:r>
              <a:rPr lang="en-US" dirty="0"/>
              <a:t>Delivery at facility levels </a:t>
            </a:r>
          </a:p>
          <a:p>
            <a:pPr marL="285750" indent="-285750">
              <a:buFont typeface="Arial" panose="020B0604020202020204" pitchFamily="34" charset="0"/>
              <a:buChar char="•"/>
            </a:pPr>
            <a:r>
              <a:rPr lang="en-US" dirty="0"/>
              <a:t>Complications at facility levels </a:t>
            </a:r>
          </a:p>
          <a:p>
            <a:pPr marL="285750" indent="-285750">
              <a:buFont typeface="Arial" panose="020B0604020202020204" pitchFamily="34" charset="0"/>
              <a:buChar char="•"/>
            </a:pPr>
            <a:r>
              <a:rPr lang="en-US" dirty="0"/>
              <a:t>Mortality rates at facility levels </a:t>
            </a:r>
          </a:p>
          <a:p>
            <a:pPr marL="285750" indent="-285750">
              <a:buFont typeface="Arial" panose="020B0604020202020204" pitchFamily="34" charset="0"/>
              <a:buChar char="•"/>
            </a:pPr>
            <a:endParaRPr lang="en-US" dirty="0"/>
          </a:p>
          <a:p>
            <a:endParaRPr lang="en-US" dirty="0"/>
          </a:p>
          <a:p>
            <a:pPr marL="342900" indent="-342900">
              <a:buAutoNum type="arabicParenR"/>
            </a:pPr>
            <a:endParaRPr lang="en-US" dirty="0"/>
          </a:p>
          <a:p>
            <a:r>
              <a:rPr lang="en-US" dirty="0"/>
              <a:t> </a:t>
            </a:r>
          </a:p>
        </p:txBody>
      </p:sp>
    </p:spTree>
    <p:extLst>
      <p:ext uri="{BB962C8B-B14F-4D97-AF65-F5344CB8AC3E}">
        <p14:creationId xmlns:p14="http://schemas.microsoft.com/office/powerpoint/2010/main" val="206906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96889FA-F630-DC82-362D-6F3D9CD346C0}"/>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t>2. Distribution of deliveries at different facility levels</a:t>
            </a:r>
          </a:p>
        </p:txBody>
      </p:sp>
      <p:sp>
        <p:nvSpPr>
          <p:cNvPr id="50" name="TextBox 49">
            <a:extLst>
              <a:ext uri="{FF2B5EF4-FFF2-40B4-BE49-F238E27FC236}">
                <a16:creationId xmlns:a16="http://schemas.microsoft.com/office/drawing/2014/main" id="{29D68DF1-A604-3C16-D98A-BDEE6681F210}"/>
              </a:ext>
            </a:extLst>
          </p:cNvPr>
          <p:cNvSpPr txBox="1"/>
          <p:nvPr/>
        </p:nvSpPr>
        <p:spPr>
          <a:xfrm>
            <a:off x="257170" y="854089"/>
            <a:ext cx="5253614" cy="369332"/>
          </a:xfrm>
          <a:prstGeom prst="rect">
            <a:avLst/>
          </a:prstGeom>
          <a:noFill/>
          <a:ln w="28575">
            <a:noFill/>
          </a:ln>
        </p:spPr>
        <p:txBody>
          <a:bodyPr wrap="square" rtlCol="0">
            <a:spAutoFit/>
          </a:bodyPr>
          <a:lstStyle/>
          <a:p>
            <a:r>
              <a:rPr lang="en-US" dirty="0"/>
              <a:t>1. Trends in maternal mortality without intervention</a:t>
            </a:r>
          </a:p>
        </p:txBody>
      </p:sp>
      <p:sp>
        <p:nvSpPr>
          <p:cNvPr id="51" name="TextBox 50">
            <a:extLst>
              <a:ext uri="{FF2B5EF4-FFF2-40B4-BE49-F238E27FC236}">
                <a16:creationId xmlns:a16="http://schemas.microsoft.com/office/drawing/2014/main" id="{079BEDAF-0E52-EC83-2CC6-93CCC569AA84}"/>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t>3. Effects of ANC visits</a:t>
            </a:r>
          </a:p>
        </p:txBody>
      </p:sp>
      <p:sp>
        <p:nvSpPr>
          <p:cNvPr id="52" name="TextBox 51">
            <a:extLst>
              <a:ext uri="{FF2B5EF4-FFF2-40B4-BE49-F238E27FC236}">
                <a16:creationId xmlns:a16="http://schemas.microsoft.com/office/drawing/2014/main" id="{9A7B24D4-DB46-5592-C1A2-17E25C9AC91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t>4. Effects of SDR on healthcare quality</a:t>
            </a:r>
          </a:p>
        </p:txBody>
      </p:sp>
      <p:sp>
        <p:nvSpPr>
          <p:cNvPr id="59" name="TextBox 58">
            <a:extLst>
              <a:ext uri="{FF2B5EF4-FFF2-40B4-BE49-F238E27FC236}">
                <a16:creationId xmlns:a16="http://schemas.microsoft.com/office/drawing/2014/main" id="{93A69F5C-3890-E56D-05B7-A6E758F2856C}"/>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t>5. DALY calculations</a:t>
            </a:r>
          </a:p>
        </p:txBody>
      </p:sp>
    </p:spTree>
    <p:extLst>
      <p:ext uri="{BB962C8B-B14F-4D97-AF65-F5344CB8AC3E}">
        <p14:creationId xmlns:p14="http://schemas.microsoft.com/office/powerpoint/2010/main" val="4015121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96889FA-F630-DC82-362D-6F3D9CD346C0}"/>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50" name="TextBox 49">
            <a:extLst>
              <a:ext uri="{FF2B5EF4-FFF2-40B4-BE49-F238E27FC236}">
                <a16:creationId xmlns:a16="http://schemas.microsoft.com/office/drawing/2014/main" id="{29D68DF1-A604-3C16-D98A-BDEE6681F210}"/>
              </a:ext>
            </a:extLst>
          </p:cNvPr>
          <p:cNvSpPr txBox="1"/>
          <p:nvPr/>
        </p:nvSpPr>
        <p:spPr>
          <a:xfrm>
            <a:off x="257170" y="854089"/>
            <a:ext cx="5253614" cy="369332"/>
          </a:xfrm>
          <a:prstGeom prst="rect">
            <a:avLst/>
          </a:prstGeom>
          <a:noFill/>
          <a:ln w="28575">
            <a:noFill/>
          </a:ln>
        </p:spPr>
        <p:txBody>
          <a:bodyPr wrap="square" rtlCol="0">
            <a:spAutoFit/>
          </a:bodyPr>
          <a:lstStyle/>
          <a:p>
            <a:r>
              <a:rPr lang="en-US" dirty="0"/>
              <a:t>1. Trends in maternal mortality without intervention</a:t>
            </a:r>
          </a:p>
        </p:txBody>
      </p:sp>
      <p:sp>
        <p:nvSpPr>
          <p:cNvPr id="51" name="TextBox 50">
            <a:extLst>
              <a:ext uri="{FF2B5EF4-FFF2-40B4-BE49-F238E27FC236}">
                <a16:creationId xmlns:a16="http://schemas.microsoft.com/office/drawing/2014/main" id="{079BEDAF-0E52-EC83-2CC6-93CCC569AA84}"/>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52" name="TextBox 51">
            <a:extLst>
              <a:ext uri="{FF2B5EF4-FFF2-40B4-BE49-F238E27FC236}">
                <a16:creationId xmlns:a16="http://schemas.microsoft.com/office/drawing/2014/main" id="{9A7B24D4-DB46-5592-C1A2-17E25C9AC91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54" name="TextBox 53">
            <a:extLst>
              <a:ext uri="{FF2B5EF4-FFF2-40B4-BE49-F238E27FC236}">
                <a16:creationId xmlns:a16="http://schemas.microsoft.com/office/drawing/2014/main" id="{5B5AD774-1882-EE30-645D-6EF5D28C6686}"/>
              </a:ext>
            </a:extLst>
          </p:cNvPr>
          <p:cNvSpPr txBox="1"/>
          <p:nvPr/>
        </p:nvSpPr>
        <p:spPr>
          <a:xfrm>
            <a:off x="5510784" y="854089"/>
            <a:ext cx="6753230" cy="646331"/>
          </a:xfrm>
          <a:prstGeom prst="rect">
            <a:avLst/>
          </a:prstGeom>
          <a:noFill/>
        </p:spPr>
        <p:txBody>
          <a:bodyPr wrap="square">
            <a:spAutoFit/>
          </a:bodyPr>
          <a:lstStyle/>
          <a:p>
            <a:r>
              <a:rPr lang="en-US" dirty="0">
                <a:effectLst/>
              </a:rPr>
              <a:t>We assume the natural decrease in maternal mortality over time is due to the shift to facility deliveries over time without intervention.</a:t>
            </a:r>
            <a:endParaRPr lang="en-US" dirty="0"/>
          </a:p>
        </p:txBody>
      </p:sp>
      <p:graphicFrame>
        <p:nvGraphicFramePr>
          <p:cNvPr id="55" name="Table 54">
            <a:extLst>
              <a:ext uri="{FF2B5EF4-FFF2-40B4-BE49-F238E27FC236}">
                <a16:creationId xmlns:a16="http://schemas.microsoft.com/office/drawing/2014/main" id="{D510D84E-6289-04EA-FEEC-81F3AD033BC5}"/>
              </a:ext>
            </a:extLst>
          </p:cNvPr>
          <p:cNvGraphicFramePr>
            <a:graphicFrameLocks noGrp="1"/>
          </p:cNvGraphicFramePr>
          <p:nvPr/>
        </p:nvGraphicFramePr>
        <p:xfrm>
          <a:off x="2119884" y="3239897"/>
          <a:ext cx="7952232" cy="731520"/>
        </p:xfrm>
        <a:graphic>
          <a:graphicData uri="http://schemas.openxmlformats.org/drawingml/2006/table">
            <a:tbl>
              <a:tblPr>
                <a:tableStyleId>{2D5ABB26-0587-4C30-8999-92F81FD0307C}</a:tableStyleId>
              </a:tblPr>
              <a:tblGrid>
                <a:gridCol w="1325372">
                  <a:extLst>
                    <a:ext uri="{9D8B030D-6E8A-4147-A177-3AD203B41FA5}">
                      <a16:colId xmlns:a16="http://schemas.microsoft.com/office/drawing/2014/main" val="1280686530"/>
                    </a:ext>
                  </a:extLst>
                </a:gridCol>
                <a:gridCol w="1325372">
                  <a:extLst>
                    <a:ext uri="{9D8B030D-6E8A-4147-A177-3AD203B41FA5}">
                      <a16:colId xmlns:a16="http://schemas.microsoft.com/office/drawing/2014/main" val="14413084"/>
                    </a:ext>
                  </a:extLst>
                </a:gridCol>
                <a:gridCol w="1325372">
                  <a:extLst>
                    <a:ext uri="{9D8B030D-6E8A-4147-A177-3AD203B41FA5}">
                      <a16:colId xmlns:a16="http://schemas.microsoft.com/office/drawing/2014/main" val="1590717026"/>
                    </a:ext>
                  </a:extLst>
                </a:gridCol>
                <a:gridCol w="1325372">
                  <a:extLst>
                    <a:ext uri="{9D8B030D-6E8A-4147-A177-3AD203B41FA5}">
                      <a16:colId xmlns:a16="http://schemas.microsoft.com/office/drawing/2014/main" val="1688599508"/>
                    </a:ext>
                  </a:extLst>
                </a:gridCol>
                <a:gridCol w="1325372">
                  <a:extLst>
                    <a:ext uri="{9D8B030D-6E8A-4147-A177-3AD203B41FA5}">
                      <a16:colId xmlns:a16="http://schemas.microsoft.com/office/drawing/2014/main" val="1449417234"/>
                    </a:ext>
                  </a:extLst>
                </a:gridCol>
                <a:gridCol w="1325372">
                  <a:extLst>
                    <a:ext uri="{9D8B030D-6E8A-4147-A177-3AD203B41FA5}">
                      <a16:colId xmlns:a16="http://schemas.microsoft.com/office/drawing/2014/main" val="1836597912"/>
                    </a:ext>
                  </a:extLst>
                </a:gridCol>
              </a:tblGrid>
              <a:tr h="0">
                <a:tc>
                  <a:txBody>
                    <a:bodyPr/>
                    <a:lstStyle/>
                    <a:p>
                      <a:pPr algn="ctr"/>
                      <a:r>
                        <a:rPr lang="en-US" b="0" dirty="0"/>
                        <a:t>2014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2019</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112503"/>
                  </a:ext>
                </a:extLst>
              </a:tr>
              <a:tr h="0">
                <a:tc>
                  <a:txBody>
                    <a:bodyPr/>
                    <a:lstStyle/>
                    <a:p>
                      <a:pPr algn="ctr"/>
                      <a:r>
                        <a:rPr lang="en-US" dirty="0"/>
                        <a:t>38732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42717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43563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38334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45348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46007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8114356"/>
                  </a:ext>
                </a:extLst>
              </a:tr>
            </a:tbl>
          </a:graphicData>
        </a:graphic>
      </p:graphicFrame>
      <p:sp>
        <p:nvSpPr>
          <p:cNvPr id="56" name="TextBox 55">
            <a:extLst>
              <a:ext uri="{FF2B5EF4-FFF2-40B4-BE49-F238E27FC236}">
                <a16:creationId xmlns:a16="http://schemas.microsoft.com/office/drawing/2014/main" id="{2E10349F-984D-0FB0-C637-DE47D18558A6}"/>
              </a:ext>
            </a:extLst>
          </p:cNvPr>
          <p:cNvSpPr txBox="1"/>
          <p:nvPr/>
        </p:nvSpPr>
        <p:spPr>
          <a:xfrm>
            <a:off x="252984" y="2763533"/>
            <a:ext cx="5585440" cy="369332"/>
          </a:xfrm>
          <a:prstGeom prst="rect">
            <a:avLst/>
          </a:prstGeom>
          <a:noFill/>
        </p:spPr>
        <p:txBody>
          <a:bodyPr wrap="none" rtlCol="0">
            <a:spAutoFit/>
          </a:bodyPr>
          <a:lstStyle/>
          <a:p>
            <a:r>
              <a:rPr lang="en-US" dirty="0"/>
              <a:t>According to the Kenya MOH: # of facility births over time</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EBA475-AAB9-5F5C-A43D-4777AA5E85D6}"/>
                  </a:ext>
                </a:extLst>
              </p:cNvPr>
              <p:cNvSpPr txBox="1"/>
              <p:nvPr/>
            </p:nvSpPr>
            <p:spPr>
              <a:xfrm>
                <a:off x="252984" y="4345636"/>
                <a:ext cx="11210544" cy="2308324"/>
              </a:xfrm>
              <a:prstGeom prst="rect">
                <a:avLst/>
              </a:prstGeom>
              <a:noFill/>
            </p:spPr>
            <p:txBody>
              <a:bodyPr wrap="square">
                <a:spAutoFit/>
              </a:bodyPr>
              <a:lstStyle/>
              <a:p>
                <a:r>
                  <a:rPr lang="en-US" dirty="0"/>
                  <a:t>Linear regression: % facility delivery =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year,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 1115.4</a:t>
                </a:r>
              </a:p>
              <a:p>
                <a:endParaRPr lang="en-US" dirty="0"/>
              </a:p>
              <a:p>
                <a:r>
                  <a:rPr lang="en-US" dirty="0"/>
                  <a:t>Given the number of live births in Kakamega County in 2022 was 66,366, this is 1115.4/66366 = 0.0168 </a:t>
                </a:r>
              </a:p>
              <a:p>
                <a:endParaRPr lang="en-US" dirty="0"/>
              </a:p>
              <a:p>
                <a:r>
                  <a:rPr lang="en-US" dirty="0"/>
                  <a:t>There is a 1.68% shift to facility delivery per year</a:t>
                </a:r>
              </a:p>
              <a:p>
                <a:endParaRPr lang="en-US" dirty="0"/>
              </a:p>
              <a:p>
                <a:r>
                  <a:rPr lang="en-US" dirty="0"/>
                  <a:t>If the initial distribution of deliveries in facilities is 0.35, 0.20, 0.45 for Home, L2/3, L4/5 respectively, the change in number of facility deliveries shifts as fit according to the calculated above.</a:t>
                </a:r>
              </a:p>
            </p:txBody>
          </p:sp>
        </mc:Choice>
        <mc:Fallback xmlns="">
          <p:sp>
            <p:nvSpPr>
              <p:cNvPr id="58" name="TextBox 57">
                <a:extLst>
                  <a:ext uri="{FF2B5EF4-FFF2-40B4-BE49-F238E27FC236}">
                    <a16:creationId xmlns:a16="http://schemas.microsoft.com/office/drawing/2014/main" id="{8FEBA475-AAB9-5F5C-A43D-4777AA5E85D6}"/>
                  </a:ext>
                </a:extLst>
              </p:cNvPr>
              <p:cNvSpPr txBox="1">
                <a:spLocks noRot="1" noChangeAspect="1" noMove="1" noResize="1" noEditPoints="1" noAdjustHandles="1" noChangeArrowheads="1" noChangeShapeType="1" noTextEdit="1"/>
              </p:cNvSpPr>
              <p:nvPr/>
            </p:nvSpPr>
            <p:spPr>
              <a:xfrm>
                <a:off x="252984" y="4345636"/>
                <a:ext cx="11210544" cy="2308324"/>
              </a:xfrm>
              <a:prstGeom prst="rect">
                <a:avLst/>
              </a:prstGeom>
              <a:blipFill>
                <a:blip r:embed="rId2"/>
                <a:stretch>
                  <a:fillRect l="-566" t="-1639" b="-2732"/>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93A69F5C-3890-E56D-05B7-A6E758F2856C}"/>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Tree>
    <p:extLst>
      <p:ext uri="{BB962C8B-B14F-4D97-AF65-F5344CB8AC3E}">
        <p14:creationId xmlns:p14="http://schemas.microsoft.com/office/powerpoint/2010/main" val="3944759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3C1A79-D259-3F48-CD8C-D6A3AFEC1144}"/>
              </a:ext>
            </a:extLst>
          </p:cNvPr>
          <p:cNvSpPr txBox="1"/>
          <p:nvPr/>
        </p:nvSpPr>
        <p:spPr>
          <a:xfrm>
            <a:off x="5949696" y="794332"/>
            <a:ext cx="5681472" cy="369332"/>
          </a:xfrm>
          <a:prstGeom prst="rect">
            <a:avLst/>
          </a:prstGeom>
          <a:noFill/>
        </p:spPr>
        <p:txBody>
          <a:bodyPr wrap="square">
            <a:spAutoFit/>
          </a:bodyPr>
          <a:lstStyle/>
          <a:p>
            <a:r>
              <a:rPr lang="en-US" dirty="0">
                <a:effectLst/>
              </a:rPr>
              <a:t>We consider the following scenarios for shifts in deliveries.</a:t>
            </a:r>
            <a:endParaRPr lang="en-US" dirty="0"/>
          </a:p>
        </p:txBody>
      </p:sp>
      <p:graphicFrame>
        <p:nvGraphicFramePr>
          <p:cNvPr id="3" name="Table 2">
            <a:extLst>
              <a:ext uri="{FF2B5EF4-FFF2-40B4-BE49-F238E27FC236}">
                <a16:creationId xmlns:a16="http://schemas.microsoft.com/office/drawing/2014/main" id="{10625654-6F39-05DC-0A68-2528BCC4F3D6}"/>
              </a:ext>
            </a:extLst>
          </p:cNvPr>
          <p:cNvGraphicFramePr>
            <a:graphicFrameLocks noGrp="1"/>
          </p:cNvGraphicFramePr>
          <p:nvPr/>
        </p:nvGraphicFramePr>
        <p:xfrm>
          <a:off x="5538630" y="1637442"/>
          <a:ext cx="6262405" cy="1458305"/>
        </p:xfrm>
        <a:graphic>
          <a:graphicData uri="http://schemas.openxmlformats.org/drawingml/2006/table">
            <a:tbl>
              <a:tblPr/>
              <a:tblGrid>
                <a:gridCol w="3049660">
                  <a:extLst>
                    <a:ext uri="{9D8B030D-6E8A-4147-A177-3AD203B41FA5}">
                      <a16:colId xmlns:a16="http://schemas.microsoft.com/office/drawing/2014/main" val="3277100905"/>
                    </a:ext>
                  </a:extLst>
                </a:gridCol>
                <a:gridCol w="603409">
                  <a:extLst>
                    <a:ext uri="{9D8B030D-6E8A-4147-A177-3AD203B41FA5}">
                      <a16:colId xmlns:a16="http://schemas.microsoft.com/office/drawing/2014/main" val="742902502"/>
                    </a:ext>
                  </a:extLst>
                </a:gridCol>
                <a:gridCol w="652334">
                  <a:extLst>
                    <a:ext uri="{9D8B030D-6E8A-4147-A177-3AD203B41FA5}">
                      <a16:colId xmlns:a16="http://schemas.microsoft.com/office/drawing/2014/main" val="3848071926"/>
                    </a:ext>
                  </a:extLst>
                </a:gridCol>
                <a:gridCol w="652334">
                  <a:extLst>
                    <a:ext uri="{9D8B030D-6E8A-4147-A177-3AD203B41FA5}">
                      <a16:colId xmlns:a16="http://schemas.microsoft.com/office/drawing/2014/main" val="2284447992"/>
                    </a:ext>
                  </a:extLst>
                </a:gridCol>
                <a:gridCol w="652334">
                  <a:extLst>
                    <a:ext uri="{9D8B030D-6E8A-4147-A177-3AD203B41FA5}">
                      <a16:colId xmlns:a16="http://schemas.microsoft.com/office/drawing/2014/main" val="2039919116"/>
                    </a:ext>
                  </a:extLst>
                </a:gridCol>
                <a:gridCol w="652334">
                  <a:extLst>
                    <a:ext uri="{9D8B030D-6E8A-4147-A177-3AD203B41FA5}">
                      <a16:colId xmlns:a16="http://schemas.microsoft.com/office/drawing/2014/main" val="3051437234"/>
                    </a:ext>
                  </a:extLst>
                </a:gridCol>
              </a:tblGrid>
              <a:tr h="37835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800" b="1" i="0" u="none" strike="noStrike" dirty="0">
                          <a:solidFill>
                            <a:srgbClr val="000000"/>
                          </a:solidFill>
                          <a:effectLst/>
                          <a:latin typeface="Arial" panose="020B0604020202020204" pitchFamily="34" charset="0"/>
                        </a:rPr>
                        <a:t>Conservative</a:t>
                      </a:r>
                      <a:endParaRPr lang="en-US" sz="1800" b="1" dirty="0">
                        <a:effectLst/>
                      </a:endParaRPr>
                    </a:p>
                  </a:txBody>
                  <a:tcPr marL="156560" marR="156560" marT="78280" marB="782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625374"/>
                  </a:ext>
                </a:extLst>
              </a:tr>
              <a:tr h="342475">
                <a:tc>
                  <a:txBody>
                    <a:bodyPr/>
                    <a:lstStyle/>
                    <a:p>
                      <a:pPr rtl="0" fontAlgn="b">
                        <a:spcBef>
                          <a:spcPts val="0"/>
                        </a:spcBef>
                        <a:spcAft>
                          <a:spcPts val="0"/>
                        </a:spcAft>
                      </a:pPr>
                      <a:r>
                        <a:rPr lang="en-US" sz="1700" b="0" i="0" u="none" strike="noStrike" dirty="0">
                          <a:solidFill>
                            <a:srgbClr val="000000"/>
                          </a:solidFill>
                          <a:effectLst/>
                          <a:latin typeface="Arial" panose="020B0604020202020204" pitchFamily="34" charset="0"/>
                        </a:rPr>
                        <a:t>% of births at home</a:t>
                      </a:r>
                      <a:endParaRPr lang="en-US" sz="3100" b="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0.33</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08202186"/>
                  </a:ext>
                </a:extLst>
              </a:tr>
              <a:tr h="342475">
                <a:tc>
                  <a:txBody>
                    <a:bodyPr/>
                    <a:lstStyle/>
                    <a:p>
                      <a:pPr rtl="0" fontAlgn="b">
                        <a:spcBef>
                          <a:spcPts val="0"/>
                        </a:spcBef>
                        <a:spcAft>
                          <a:spcPts val="0"/>
                        </a:spcAft>
                      </a:pPr>
                      <a:r>
                        <a:rPr lang="en-US" sz="1700" b="0" i="0" u="none" strike="noStrike">
                          <a:solidFill>
                            <a:srgbClr val="000000"/>
                          </a:solidFill>
                          <a:effectLst/>
                          <a:latin typeface="Arial" panose="020B0604020202020204" pitchFamily="34" charset="0"/>
                        </a:rPr>
                        <a:t>% of births at L2/L3 facilities</a:t>
                      </a:r>
                      <a:endParaRPr lang="en-US" sz="3100" b="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0.19</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0.18</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0.17</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847897"/>
                  </a:ext>
                </a:extLst>
              </a:tr>
              <a:tr h="342475">
                <a:tc>
                  <a:txBody>
                    <a:bodyPr/>
                    <a:lstStyle/>
                    <a:p>
                      <a:pPr rtl="0" fontAlgn="b">
                        <a:spcBef>
                          <a:spcPts val="0"/>
                        </a:spcBef>
                        <a:spcAft>
                          <a:spcPts val="0"/>
                        </a:spcAft>
                      </a:pPr>
                      <a:r>
                        <a:rPr lang="en-US" sz="1700" b="0" i="0" u="none" strike="noStrike" dirty="0">
                          <a:solidFill>
                            <a:srgbClr val="000000"/>
                          </a:solidFill>
                          <a:effectLst/>
                          <a:latin typeface="Arial" panose="020B0604020202020204" pitchFamily="34" charset="0"/>
                        </a:rPr>
                        <a:t>% of births at L4/L5 facilities</a:t>
                      </a:r>
                      <a:endParaRPr lang="en-US" sz="3100" b="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0.47</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0.50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0.53</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8020"/>
                  </a:ext>
                </a:extLst>
              </a:tr>
            </a:tbl>
          </a:graphicData>
        </a:graphic>
      </p:graphicFrame>
      <p:graphicFrame>
        <p:nvGraphicFramePr>
          <p:cNvPr id="6" name="Table 5">
            <a:extLst>
              <a:ext uri="{FF2B5EF4-FFF2-40B4-BE49-F238E27FC236}">
                <a16:creationId xmlns:a16="http://schemas.microsoft.com/office/drawing/2014/main" id="{8A24899F-59D0-B52B-CDA9-7A2724B5F3AB}"/>
              </a:ext>
            </a:extLst>
          </p:cNvPr>
          <p:cNvGraphicFramePr>
            <a:graphicFrameLocks noGrp="1"/>
          </p:cNvGraphicFramePr>
          <p:nvPr/>
        </p:nvGraphicFramePr>
        <p:xfrm>
          <a:off x="5538630" y="5062117"/>
          <a:ext cx="6244647" cy="1439708"/>
        </p:xfrm>
        <a:graphic>
          <a:graphicData uri="http://schemas.openxmlformats.org/drawingml/2006/table">
            <a:tbl>
              <a:tblPr/>
              <a:tblGrid>
                <a:gridCol w="3041013">
                  <a:extLst>
                    <a:ext uri="{9D8B030D-6E8A-4147-A177-3AD203B41FA5}">
                      <a16:colId xmlns:a16="http://schemas.microsoft.com/office/drawing/2014/main" val="3329183800"/>
                    </a:ext>
                  </a:extLst>
                </a:gridCol>
                <a:gridCol w="601698">
                  <a:extLst>
                    <a:ext uri="{9D8B030D-6E8A-4147-A177-3AD203B41FA5}">
                      <a16:colId xmlns:a16="http://schemas.microsoft.com/office/drawing/2014/main" val="2086778766"/>
                    </a:ext>
                  </a:extLst>
                </a:gridCol>
                <a:gridCol w="650484">
                  <a:extLst>
                    <a:ext uri="{9D8B030D-6E8A-4147-A177-3AD203B41FA5}">
                      <a16:colId xmlns:a16="http://schemas.microsoft.com/office/drawing/2014/main" val="1896010658"/>
                    </a:ext>
                  </a:extLst>
                </a:gridCol>
                <a:gridCol w="650484">
                  <a:extLst>
                    <a:ext uri="{9D8B030D-6E8A-4147-A177-3AD203B41FA5}">
                      <a16:colId xmlns:a16="http://schemas.microsoft.com/office/drawing/2014/main" val="1098968252"/>
                    </a:ext>
                  </a:extLst>
                </a:gridCol>
                <a:gridCol w="650484">
                  <a:extLst>
                    <a:ext uri="{9D8B030D-6E8A-4147-A177-3AD203B41FA5}">
                      <a16:colId xmlns:a16="http://schemas.microsoft.com/office/drawing/2014/main" val="1007426110"/>
                    </a:ext>
                  </a:extLst>
                </a:gridCol>
                <a:gridCol w="650484">
                  <a:extLst>
                    <a:ext uri="{9D8B030D-6E8A-4147-A177-3AD203B41FA5}">
                      <a16:colId xmlns:a16="http://schemas.microsoft.com/office/drawing/2014/main" val="2551101324"/>
                    </a:ext>
                  </a:extLst>
                </a:gridCol>
              </a:tblGrid>
              <a:tr h="377281">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700" b="1" i="0" u="none" strike="noStrike" dirty="0">
                          <a:solidFill>
                            <a:srgbClr val="000000"/>
                          </a:solidFill>
                          <a:effectLst/>
                          <a:latin typeface="Arial" panose="020B0604020202020204" pitchFamily="34" charset="0"/>
                        </a:rPr>
                        <a:t>Aggressive</a:t>
                      </a:r>
                      <a:endParaRPr lang="en-US" sz="1700" b="1" dirty="0">
                        <a:effectLst/>
                      </a:endParaRPr>
                    </a:p>
                  </a:txBody>
                  <a:tcPr marL="156116" marR="156116" marT="78058" marB="7805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5142438"/>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home</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34832021"/>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L2/L3 facilities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0.16</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0.11</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0.04</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22220899"/>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L4/L5 facilities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0.49</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0.60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0.76</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0.90</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9023219"/>
                  </a:ext>
                </a:extLst>
              </a:tr>
            </a:tbl>
          </a:graphicData>
        </a:graphic>
      </p:graphicFrame>
      <p:graphicFrame>
        <p:nvGraphicFramePr>
          <p:cNvPr id="7" name="Table 6">
            <a:extLst>
              <a:ext uri="{FF2B5EF4-FFF2-40B4-BE49-F238E27FC236}">
                <a16:creationId xmlns:a16="http://schemas.microsoft.com/office/drawing/2014/main" id="{6BADE302-2822-BB33-AEE1-9B56D7882EA6}"/>
              </a:ext>
            </a:extLst>
          </p:cNvPr>
          <p:cNvGraphicFramePr>
            <a:graphicFrameLocks noGrp="1"/>
          </p:cNvGraphicFramePr>
          <p:nvPr/>
        </p:nvGraphicFramePr>
        <p:xfrm>
          <a:off x="5538630" y="3401086"/>
          <a:ext cx="6262406" cy="1485427"/>
        </p:xfrm>
        <a:graphic>
          <a:graphicData uri="http://schemas.openxmlformats.org/drawingml/2006/table">
            <a:tbl>
              <a:tblPr/>
              <a:tblGrid>
                <a:gridCol w="3049661">
                  <a:extLst>
                    <a:ext uri="{9D8B030D-6E8A-4147-A177-3AD203B41FA5}">
                      <a16:colId xmlns:a16="http://schemas.microsoft.com/office/drawing/2014/main" val="4089687482"/>
                    </a:ext>
                  </a:extLst>
                </a:gridCol>
                <a:gridCol w="603409">
                  <a:extLst>
                    <a:ext uri="{9D8B030D-6E8A-4147-A177-3AD203B41FA5}">
                      <a16:colId xmlns:a16="http://schemas.microsoft.com/office/drawing/2014/main" val="2210376302"/>
                    </a:ext>
                  </a:extLst>
                </a:gridCol>
                <a:gridCol w="652334">
                  <a:extLst>
                    <a:ext uri="{9D8B030D-6E8A-4147-A177-3AD203B41FA5}">
                      <a16:colId xmlns:a16="http://schemas.microsoft.com/office/drawing/2014/main" val="3167260099"/>
                    </a:ext>
                  </a:extLst>
                </a:gridCol>
                <a:gridCol w="652334">
                  <a:extLst>
                    <a:ext uri="{9D8B030D-6E8A-4147-A177-3AD203B41FA5}">
                      <a16:colId xmlns:a16="http://schemas.microsoft.com/office/drawing/2014/main" val="4072144418"/>
                    </a:ext>
                  </a:extLst>
                </a:gridCol>
                <a:gridCol w="652334">
                  <a:extLst>
                    <a:ext uri="{9D8B030D-6E8A-4147-A177-3AD203B41FA5}">
                      <a16:colId xmlns:a16="http://schemas.microsoft.com/office/drawing/2014/main" val="618928803"/>
                    </a:ext>
                  </a:extLst>
                </a:gridCol>
                <a:gridCol w="652334">
                  <a:extLst>
                    <a:ext uri="{9D8B030D-6E8A-4147-A177-3AD203B41FA5}">
                      <a16:colId xmlns:a16="http://schemas.microsoft.com/office/drawing/2014/main" val="3420409313"/>
                    </a:ext>
                  </a:extLst>
                </a:gridCol>
              </a:tblGrid>
              <a:tr h="399790">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700" b="1" i="0" u="none" strike="noStrike" dirty="0">
                          <a:solidFill>
                            <a:srgbClr val="000000"/>
                          </a:solidFill>
                          <a:effectLst/>
                          <a:latin typeface="Arial" panose="020B0604020202020204" pitchFamily="34" charset="0"/>
                        </a:rPr>
                        <a:t>Moderate</a:t>
                      </a:r>
                      <a:endParaRPr lang="en-US" sz="17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2312729"/>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home</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19292244"/>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L2/L3 facilities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0.20</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0.12</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08384712"/>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L4/L5 facilities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0.47</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0.53</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0.60</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0.68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39965423"/>
                  </a:ext>
                </a:extLst>
              </a:tr>
            </a:tbl>
          </a:graphicData>
        </a:graphic>
      </p:graphicFrame>
      <p:sp>
        <p:nvSpPr>
          <p:cNvPr id="8" name="TextBox 7">
            <a:extLst>
              <a:ext uri="{FF2B5EF4-FFF2-40B4-BE49-F238E27FC236}">
                <a16:creationId xmlns:a16="http://schemas.microsoft.com/office/drawing/2014/main" id="{A501205D-0A27-EF89-5C0B-36D05BA7452D}"/>
              </a:ext>
            </a:extLst>
          </p:cNvPr>
          <p:cNvSpPr txBox="1"/>
          <p:nvPr/>
        </p:nvSpPr>
        <p:spPr>
          <a:xfrm>
            <a:off x="8582030" y="1223421"/>
            <a:ext cx="3352800" cy="369332"/>
          </a:xfrm>
          <a:prstGeom prst="rect">
            <a:avLst/>
          </a:prstGeom>
          <a:noFill/>
        </p:spPr>
        <p:txBody>
          <a:bodyPr wrap="square">
            <a:spAutoFit/>
          </a:bodyPr>
          <a:lstStyle/>
          <a:p>
            <a:pPr rtl="0">
              <a:spcBef>
                <a:spcPts val="0"/>
              </a:spcBef>
              <a:spcAft>
                <a:spcPts val="600"/>
              </a:spcAft>
            </a:pPr>
            <a:r>
              <a:rPr lang="en-US" sz="1800" b="0" i="0" u="none" strike="noStrike" dirty="0">
                <a:solidFill>
                  <a:srgbClr val="000000"/>
                </a:solidFill>
                <a:effectLst/>
                <a:latin typeface="Arial" panose="020B0604020202020204" pitchFamily="34" charset="0"/>
              </a:rPr>
              <a:t>2021  2022  2023  2024  2025</a:t>
            </a:r>
            <a:endParaRPr lang="en-US" b="0" dirty="0">
              <a:effectLst/>
            </a:endParaRPr>
          </a:p>
        </p:txBody>
      </p:sp>
      <p:sp>
        <p:nvSpPr>
          <p:cNvPr id="9" name="TextBox 8">
            <a:extLst>
              <a:ext uri="{FF2B5EF4-FFF2-40B4-BE49-F238E27FC236}">
                <a16:creationId xmlns:a16="http://schemas.microsoft.com/office/drawing/2014/main" id="{BBE1CA29-F80B-D57B-360E-56EFC8A2E652}"/>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t>2. Distribution of deliveries at different facility levels</a:t>
            </a:r>
          </a:p>
        </p:txBody>
      </p:sp>
      <p:sp>
        <p:nvSpPr>
          <p:cNvPr id="10" name="TextBox 9">
            <a:extLst>
              <a:ext uri="{FF2B5EF4-FFF2-40B4-BE49-F238E27FC236}">
                <a16:creationId xmlns:a16="http://schemas.microsoft.com/office/drawing/2014/main" id="{E0957C48-E583-D540-31DE-16469017EB3C}"/>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11" name="TextBox 10">
            <a:extLst>
              <a:ext uri="{FF2B5EF4-FFF2-40B4-BE49-F238E27FC236}">
                <a16:creationId xmlns:a16="http://schemas.microsoft.com/office/drawing/2014/main" id="{02EC89FE-C3E7-DA3C-EAE3-4EADE12C5041}"/>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12" name="TextBox 11">
            <a:extLst>
              <a:ext uri="{FF2B5EF4-FFF2-40B4-BE49-F238E27FC236}">
                <a16:creationId xmlns:a16="http://schemas.microsoft.com/office/drawing/2014/main" id="{73318A84-0113-AEBA-03DB-A151CC299246}"/>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13" name="TextBox 12">
            <a:extLst>
              <a:ext uri="{FF2B5EF4-FFF2-40B4-BE49-F238E27FC236}">
                <a16:creationId xmlns:a16="http://schemas.microsoft.com/office/drawing/2014/main" id="{9FD6C90C-2A30-F9C8-25B1-B9F634ED5CEE}"/>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Tree>
    <p:extLst>
      <p:ext uri="{BB962C8B-B14F-4D97-AF65-F5344CB8AC3E}">
        <p14:creationId xmlns:p14="http://schemas.microsoft.com/office/powerpoint/2010/main" val="379062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9AF8E5-3061-9FBA-BEC7-7BB5367BD4AC}"/>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13294296-840A-68B5-228C-6BCE15E230CB}"/>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408BC6A3-528E-E1ED-F6B3-250408C25FDE}"/>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t>3. Effects of ANC visits</a:t>
            </a:r>
          </a:p>
        </p:txBody>
      </p:sp>
      <p:sp>
        <p:nvSpPr>
          <p:cNvPr id="7" name="TextBox 6">
            <a:extLst>
              <a:ext uri="{FF2B5EF4-FFF2-40B4-BE49-F238E27FC236}">
                <a16:creationId xmlns:a16="http://schemas.microsoft.com/office/drawing/2014/main" id="{5029CBFE-7AB0-F521-070A-1C5E3936296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8" name="TextBox 7">
            <a:extLst>
              <a:ext uri="{FF2B5EF4-FFF2-40B4-BE49-F238E27FC236}">
                <a16:creationId xmlns:a16="http://schemas.microsoft.com/office/drawing/2014/main" id="{9306928A-B96D-2C3E-6EB8-A8447EF78F2D}"/>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
        <p:nvSpPr>
          <p:cNvPr id="14" name="TextBox 13">
            <a:extLst>
              <a:ext uri="{FF2B5EF4-FFF2-40B4-BE49-F238E27FC236}">
                <a16:creationId xmlns:a16="http://schemas.microsoft.com/office/drawing/2014/main" id="{BDE33063-C14C-4964-0363-1EE03D89CA65}"/>
              </a:ext>
            </a:extLst>
          </p:cNvPr>
          <p:cNvSpPr txBox="1"/>
          <p:nvPr/>
        </p:nvSpPr>
        <p:spPr>
          <a:xfrm>
            <a:off x="5669280" y="822053"/>
            <a:ext cx="6108192" cy="923330"/>
          </a:xfrm>
          <a:prstGeom prst="rect">
            <a:avLst/>
          </a:prstGeom>
          <a:noFill/>
        </p:spPr>
        <p:txBody>
          <a:bodyPr wrap="square">
            <a:spAutoFit/>
          </a:bodyPr>
          <a:lstStyle/>
          <a:p>
            <a:r>
              <a:rPr lang="en-US" dirty="0"/>
              <a:t>We assume ANC reduces complications, so the calculated below is incorporated into the model as a reduction of complications by 8.7%.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010DD4-4883-E5C4-EC87-0E4AA2A25455}"/>
                  </a:ext>
                </a:extLst>
              </p:cNvPr>
              <p:cNvSpPr txBox="1"/>
              <p:nvPr/>
            </p:nvSpPr>
            <p:spPr>
              <a:xfrm>
                <a:off x="257170" y="2973846"/>
                <a:ext cx="11678798" cy="2031325"/>
              </a:xfrm>
              <a:prstGeom prst="rect">
                <a:avLst/>
              </a:prstGeom>
              <a:noFill/>
            </p:spPr>
            <p:txBody>
              <a:bodyPr wrap="square" rtlCol="0">
                <a:spAutoFit/>
              </a:bodyPr>
              <a:lstStyle/>
              <a:p>
                <a:r>
                  <a:rPr lang="en-US" dirty="0"/>
                  <a:t>We fit a linear random effects model as shown below on panel data from the Global Finance Fund and the Kenya MOH: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𝑀𝑎𝑡𝑒𝑟𝑛𝑎𝑙</m:t>
                      </m:r>
                      <m:r>
                        <a:rPr lang="en-US" b="0" i="1" smtClean="0">
                          <a:latin typeface="Cambria Math" panose="02040503050406030204" pitchFamily="18" charset="0"/>
                        </a:rPr>
                        <m:t> </m:t>
                      </m:r>
                      <m:r>
                        <a:rPr lang="en-US" b="0" i="1" smtClean="0">
                          <a:latin typeface="Cambria Math" panose="02040503050406030204" pitchFamily="18" charset="0"/>
                        </a:rPr>
                        <m:t>𝑚𝑜𝑟𝑡𝑎𝑙𝑖𝑡𝑦</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=1+</m:t>
                      </m:r>
                      <m:r>
                        <a:rPr lang="en-US" b="0" i="1" smtClean="0">
                          <a:latin typeface="Cambria Math" panose="02040503050406030204" pitchFamily="18" charset="0"/>
                        </a:rPr>
                        <m:t>𝑆𝑘𝑖𝑙𝑙𝑒𝑑</m:t>
                      </m:r>
                      <m:r>
                        <a:rPr lang="en-US" b="0" i="1" smtClean="0">
                          <a:latin typeface="Cambria Math" panose="02040503050406030204" pitchFamily="18" charset="0"/>
                        </a:rPr>
                        <m:t> </m:t>
                      </m:r>
                      <m:r>
                        <a:rPr lang="en-US" b="0" i="1" smtClean="0">
                          <a:latin typeface="Cambria Math" panose="02040503050406030204" pitchFamily="18" charset="0"/>
                        </a:rPr>
                        <m:t>𝐵𝑖𝑟𝑡h</m:t>
                      </m:r>
                      <m:r>
                        <a:rPr lang="en-US" b="0" i="1" smtClean="0">
                          <a:latin typeface="Cambria Math" panose="02040503050406030204" pitchFamily="18" charset="0"/>
                        </a:rPr>
                        <m:t> </m:t>
                      </m:r>
                      <m:r>
                        <a:rPr lang="en-US" b="0" i="1" smtClean="0">
                          <a:latin typeface="Cambria Math" panose="02040503050406030204" pitchFamily="18" charset="0"/>
                        </a:rPr>
                        <m:t>𝐴𝑡𝑡𝑒𝑛𝑑𝑎𝑛𝑐𝑒</m:t>
                      </m:r>
                      <m:r>
                        <a:rPr lang="en-US" b="0" i="1" smtClean="0">
                          <a:latin typeface="Cambria Math" panose="02040503050406030204" pitchFamily="18" charset="0"/>
                        </a:rPr>
                        <m:t>+</m:t>
                      </m:r>
                      <m:r>
                        <a:rPr lang="en-US" b="0" i="1" smtClean="0">
                          <a:latin typeface="Cambria Math" panose="02040503050406030204" pitchFamily="18" charset="0"/>
                        </a:rPr>
                        <m:t>𝐴𝑁𝐶</m:t>
                      </m:r>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1 </m:t>
                          </m:r>
                        </m:e>
                      </m:d>
                      <m:r>
                        <a:rPr lang="en-US" b="0" i="1" smtClean="0">
                          <a:latin typeface="Cambria Math" panose="02040503050406030204" pitchFamily="18" charset="0"/>
                        </a:rPr>
                        <m:t> </m:t>
                      </m:r>
                      <m:r>
                        <a:rPr lang="en-US" b="0" i="1" smtClean="0">
                          <a:latin typeface="Cambria Math" panose="02040503050406030204" pitchFamily="18" charset="0"/>
                        </a:rPr>
                        <m:t>𝐶𝑜𝑢𝑛𝑡𝑦</m:t>
                      </m:r>
                      <m:r>
                        <a:rPr lang="en-US" b="0" i="1" smtClean="0">
                          <a:latin typeface="Cambria Math" panose="02040503050406030204" pitchFamily="18" charset="0"/>
                        </a:rPr>
                        <m:t>)</m:t>
                      </m:r>
                    </m:oMath>
                  </m:oMathPara>
                </a14:m>
                <a:endParaRPr lang="en-US" dirty="0"/>
              </a:p>
              <a:p>
                <a:endParaRPr lang="en-US" dirty="0"/>
              </a:p>
              <a:p>
                <a:r>
                  <a:rPr lang="en-US" dirty="0"/>
                  <a:t>The model coefficient fit for ANC was -0.0663%. A 10% increase in ANC reduces the MMR by 0.00663. </a:t>
                </a:r>
              </a:p>
              <a:p>
                <a:endParaRPr lang="en-US" dirty="0"/>
              </a:p>
              <a:p>
                <a:r>
                  <a:rPr lang="en-US" dirty="0"/>
                  <a:t>With a starting maternal mortality rate of 0.076%, a 0.0663% reduction is an 8.7% reduction of the maternal mortality rate. </a:t>
                </a:r>
              </a:p>
            </p:txBody>
          </p:sp>
        </mc:Choice>
        <mc:Fallback xmlns="">
          <p:sp>
            <p:nvSpPr>
              <p:cNvPr id="15" name="TextBox 14">
                <a:extLst>
                  <a:ext uri="{FF2B5EF4-FFF2-40B4-BE49-F238E27FC236}">
                    <a16:creationId xmlns:a16="http://schemas.microsoft.com/office/drawing/2014/main" id="{CF010DD4-4883-E5C4-EC87-0E4AA2A25455}"/>
                  </a:ext>
                </a:extLst>
              </p:cNvPr>
              <p:cNvSpPr txBox="1">
                <a:spLocks noRot="1" noChangeAspect="1" noMove="1" noResize="1" noEditPoints="1" noAdjustHandles="1" noChangeArrowheads="1" noChangeShapeType="1" noTextEdit="1"/>
              </p:cNvSpPr>
              <p:nvPr/>
            </p:nvSpPr>
            <p:spPr>
              <a:xfrm>
                <a:off x="257170" y="2973846"/>
                <a:ext cx="11678798" cy="2031325"/>
              </a:xfrm>
              <a:prstGeom prst="rect">
                <a:avLst/>
              </a:prstGeom>
              <a:blipFill>
                <a:blip r:embed="rId2"/>
                <a:stretch>
                  <a:fillRect l="-435" t="-1863" r="-109" b="-3106"/>
                </a:stretch>
              </a:blipFill>
            </p:spPr>
            <p:txBody>
              <a:bodyPr/>
              <a:lstStyle/>
              <a:p>
                <a:r>
                  <a:rPr lang="en-US">
                    <a:noFill/>
                  </a:rPr>
                  <a:t> </a:t>
                </a:r>
              </a:p>
            </p:txBody>
          </p:sp>
        </mc:Fallback>
      </mc:AlternateContent>
    </p:spTree>
    <p:extLst>
      <p:ext uri="{BB962C8B-B14F-4D97-AF65-F5344CB8AC3E}">
        <p14:creationId xmlns:p14="http://schemas.microsoft.com/office/powerpoint/2010/main" val="4014242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CCA5C0-1C2A-7941-6754-E6B7DA6CC813}"/>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FDD22F80-2CEE-BB5C-750B-6370563A6446}"/>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91973E53-6C90-2D9C-452A-A60F0E531D86}"/>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7" name="TextBox 6">
            <a:extLst>
              <a:ext uri="{FF2B5EF4-FFF2-40B4-BE49-F238E27FC236}">
                <a16:creationId xmlns:a16="http://schemas.microsoft.com/office/drawing/2014/main" id="{D5E47CBF-2B31-A83A-45C7-631796325438}"/>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t>4. Effects of SDR on healthcare quality</a:t>
            </a:r>
          </a:p>
        </p:txBody>
      </p:sp>
      <p:sp>
        <p:nvSpPr>
          <p:cNvPr id="8" name="TextBox 7">
            <a:extLst>
              <a:ext uri="{FF2B5EF4-FFF2-40B4-BE49-F238E27FC236}">
                <a16:creationId xmlns:a16="http://schemas.microsoft.com/office/drawing/2014/main" id="{94CE508E-9060-413B-FFE8-F9D1EA4E2719}"/>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
        <p:nvSpPr>
          <p:cNvPr id="14" name="TextBox 13">
            <a:extLst>
              <a:ext uri="{FF2B5EF4-FFF2-40B4-BE49-F238E27FC236}">
                <a16:creationId xmlns:a16="http://schemas.microsoft.com/office/drawing/2014/main" id="{62D47588-2C31-2C2A-0BC9-15F8A5C69E0A}"/>
              </a:ext>
            </a:extLst>
          </p:cNvPr>
          <p:cNvSpPr txBox="1"/>
          <p:nvPr/>
        </p:nvSpPr>
        <p:spPr>
          <a:xfrm>
            <a:off x="5664200" y="1003300"/>
            <a:ext cx="6375400" cy="646331"/>
          </a:xfrm>
          <a:prstGeom prst="rect">
            <a:avLst/>
          </a:prstGeom>
          <a:noFill/>
        </p:spPr>
        <p:txBody>
          <a:bodyPr wrap="square" rtlCol="0">
            <a:spAutoFit/>
          </a:bodyPr>
          <a:lstStyle/>
          <a:p>
            <a:r>
              <a:rPr lang="en-US" dirty="0"/>
              <a:t>No current data on effects of SDR on healthcare quality, so assumption is that SDR reduces maternal mortality directly.</a:t>
            </a:r>
          </a:p>
        </p:txBody>
      </p:sp>
    </p:spTree>
    <p:extLst>
      <p:ext uri="{BB962C8B-B14F-4D97-AF65-F5344CB8AC3E}">
        <p14:creationId xmlns:p14="http://schemas.microsoft.com/office/powerpoint/2010/main" val="356308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CCA5C0-1C2A-7941-6754-E6B7DA6CC813}"/>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FDD22F80-2CEE-BB5C-750B-6370563A6446}"/>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91973E53-6C90-2D9C-452A-A60F0E531D86}"/>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7" name="TextBox 6">
            <a:extLst>
              <a:ext uri="{FF2B5EF4-FFF2-40B4-BE49-F238E27FC236}">
                <a16:creationId xmlns:a16="http://schemas.microsoft.com/office/drawing/2014/main" id="{D5E47CBF-2B31-A83A-45C7-631796325438}"/>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8" name="TextBox 7">
            <a:extLst>
              <a:ext uri="{FF2B5EF4-FFF2-40B4-BE49-F238E27FC236}">
                <a16:creationId xmlns:a16="http://schemas.microsoft.com/office/drawing/2014/main" id="{94CE508E-9060-413B-FFE8-F9D1EA4E2719}"/>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t>5. DALY calculations</a:t>
            </a:r>
          </a:p>
        </p:txBody>
      </p:sp>
      <p:sp>
        <p:nvSpPr>
          <p:cNvPr id="11" name="TextBox 10">
            <a:extLst>
              <a:ext uri="{FF2B5EF4-FFF2-40B4-BE49-F238E27FC236}">
                <a16:creationId xmlns:a16="http://schemas.microsoft.com/office/drawing/2014/main" id="{AF603D01-80BE-BB19-6D84-850F9E69CD5E}"/>
              </a:ext>
            </a:extLst>
          </p:cNvPr>
          <p:cNvSpPr txBox="1"/>
          <p:nvPr/>
        </p:nvSpPr>
        <p:spPr>
          <a:xfrm>
            <a:off x="1207008" y="3011424"/>
            <a:ext cx="9790176" cy="2862322"/>
          </a:xfrm>
          <a:prstGeom prst="rect">
            <a:avLst/>
          </a:prstGeom>
          <a:noFill/>
        </p:spPr>
        <p:txBody>
          <a:bodyPr wrap="square" rtlCol="0">
            <a:spAutoFit/>
          </a:bodyPr>
          <a:lstStyle/>
          <a:p>
            <a:r>
              <a:rPr lang="en-US" dirty="0"/>
              <a:t>DALY averted = </a:t>
            </a:r>
          </a:p>
          <a:p>
            <a:pPr marL="285750" indent="-285750">
              <a:buFont typeface="Arial" panose="020B0604020202020204" pitchFamily="34" charset="0"/>
              <a:buChar char="•"/>
            </a:pPr>
            <a:r>
              <a:rPr lang="en-US" dirty="0"/>
              <a:t>66 for maternal mortalities </a:t>
            </a:r>
          </a:p>
          <a:p>
            <a:pPr marL="285750" indent="-285750">
              <a:buFont typeface="Arial" panose="020B0604020202020204" pitchFamily="34" charset="0"/>
              <a:buChar char="•"/>
            </a:pPr>
            <a:r>
              <a:rPr lang="en-US" dirty="0"/>
              <a:t>21.77 for maternal near miss</a:t>
            </a:r>
          </a:p>
          <a:p>
            <a:pPr marL="285750" indent="-285750">
              <a:buFont typeface="Arial" panose="020B0604020202020204" pitchFamily="34" charset="0"/>
              <a:buChar char="•"/>
            </a:pPr>
            <a:endParaRPr lang="en-US" dirty="0"/>
          </a:p>
          <a:p>
            <a:r>
              <a:rPr lang="en-US" dirty="0"/>
              <a:t>Frequency of maternal near miss to maternal mortalities: 12.35:1</a:t>
            </a:r>
          </a:p>
          <a:p>
            <a:endParaRPr lang="en-US" dirty="0"/>
          </a:p>
          <a:p>
            <a:r>
              <a:rPr lang="en-US" dirty="0"/>
              <a:t> If 76.5 additional lives were saved because of a shift in deliveries according to the moderate scenario, 76.5*66 + 76.5*12.35*21.77 = 25,616 DALY averted </a:t>
            </a:r>
          </a:p>
          <a:p>
            <a:endParaRPr lang="en-US" dirty="0"/>
          </a:p>
          <a:p>
            <a:endParaRPr lang="en-US" dirty="0"/>
          </a:p>
        </p:txBody>
      </p:sp>
    </p:spTree>
    <p:extLst>
      <p:ext uri="{BB962C8B-B14F-4D97-AF65-F5344CB8AC3E}">
        <p14:creationId xmlns:p14="http://schemas.microsoft.com/office/powerpoint/2010/main" val="3417034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038978" cy="369332"/>
          </a:xfrm>
          <a:prstGeom prst="rect">
            <a:avLst/>
          </a:prstGeom>
          <a:noFill/>
        </p:spPr>
        <p:txBody>
          <a:bodyPr wrap="none" rtlCol="0">
            <a:spAutoFit/>
          </a:bodyPr>
          <a:lstStyle/>
          <a:p>
            <a:r>
              <a:rPr lang="en-US" b="1" dirty="0">
                <a:solidFill>
                  <a:schemeClr val="accent1">
                    <a:lumMod val="75000"/>
                  </a:schemeClr>
                </a:solidFill>
                <a:latin typeface="+mj-lt"/>
              </a:rPr>
              <a:t>Scenario Outputs: Distribution of Deliveries and Maternal Mortalities [1,2]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8434" name="Picture 2">
            <a:extLst>
              <a:ext uri="{FF2B5EF4-FFF2-40B4-BE49-F238E27FC236}">
                <a16:creationId xmlns:a16="http://schemas.microsoft.com/office/drawing/2014/main" id="{C8970EDD-36C1-B391-DD28-07CE717F9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21" y="643360"/>
            <a:ext cx="10738757" cy="294756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E5BC91DA-E8F9-1FC3-422F-D0931321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21" y="3690233"/>
            <a:ext cx="10738757" cy="294756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AD019A7-F093-CC81-EC63-C5DD778F5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352" y="3310732"/>
            <a:ext cx="1397648" cy="101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74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9584740" cy="369332"/>
          </a:xfrm>
          <a:prstGeom prst="rect">
            <a:avLst/>
          </a:prstGeom>
          <a:noFill/>
        </p:spPr>
        <p:txBody>
          <a:bodyPr wrap="none" rtlCol="0">
            <a:spAutoFit/>
          </a:bodyPr>
          <a:lstStyle/>
          <a:p>
            <a:r>
              <a:rPr lang="en-US" b="1" dirty="0">
                <a:solidFill>
                  <a:schemeClr val="accent1">
                    <a:lumMod val="75000"/>
                  </a:schemeClr>
                </a:solidFill>
                <a:latin typeface="+mj-lt"/>
              </a:rPr>
              <a:t>Scenario Outputs: Distribution of Deliveries and Maternal Mortalities, Extension to National Scale [1,2]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5602" name="Picture 2">
            <a:extLst>
              <a:ext uri="{FF2B5EF4-FFF2-40B4-BE49-F238E27FC236}">
                <a16:creationId xmlns:a16="http://schemas.microsoft.com/office/drawing/2014/main" id="{71721C24-085D-1C48-5EA7-7C99F98F7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52" y="672005"/>
            <a:ext cx="11078677" cy="304086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AD019A7-F093-CC81-EC63-C5DD778F5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352" y="672005"/>
            <a:ext cx="1397648" cy="101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6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760021" cy="369332"/>
          </a:xfrm>
          <a:prstGeom prst="rect">
            <a:avLst/>
          </a:prstGeom>
          <a:noFill/>
        </p:spPr>
        <p:txBody>
          <a:bodyPr wrap="none" rtlCol="0">
            <a:spAutoFit/>
          </a:bodyPr>
          <a:lstStyle/>
          <a:p>
            <a:r>
              <a:rPr lang="en-US" b="1" dirty="0">
                <a:solidFill>
                  <a:schemeClr val="accent1">
                    <a:lumMod val="75000"/>
                  </a:schemeClr>
                </a:solidFill>
                <a:latin typeface="+mj-lt"/>
              </a:rPr>
              <a:t>MOTHER’S INITIAL CHOICE OF DELIVERY FACILITY </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4322FD-ECF4-9361-7715-F6A721C126D5}"/>
              </a:ext>
            </a:extLst>
          </p:cNvPr>
          <p:cNvSpPr txBox="1"/>
          <p:nvPr/>
        </p:nvSpPr>
        <p:spPr>
          <a:xfrm>
            <a:off x="370112" y="5641048"/>
            <a:ext cx="2492827" cy="646331"/>
          </a:xfrm>
          <a:prstGeom prst="rect">
            <a:avLst/>
          </a:prstGeom>
          <a:noFill/>
        </p:spPr>
        <p:txBody>
          <a:bodyPr wrap="square" rtlCol="0">
            <a:spAutoFit/>
          </a:bodyPr>
          <a:lstStyle/>
          <a:p>
            <a:pPr algn="ctr"/>
            <a:r>
              <a:rPr lang="en-US" dirty="0"/>
              <a:t>1. Mothers’ initial choice of delivery</a:t>
            </a:r>
          </a:p>
        </p:txBody>
      </p:sp>
      <p:sp>
        <p:nvSpPr>
          <p:cNvPr id="25" name="Rectangle 24">
            <a:extLst>
              <a:ext uri="{FF2B5EF4-FFF2-40B4-BE49-F238E27FC236}">
                <a16:creationId xmlns:a16="http://schemas.microsoft.com/office/drawing/2014/main" id="{5F9669EE-B82B-436B-CD14-D52EAE15D539}"/>
              </a:ext>
            </a:extLst>
          </p:cNvPr>
          <p:cNvSpPr/>
          <p:nvPr/>
        </p:nvSpPr>
        <p:spPr>
          <a:xfrm>
            <a:off x="996034"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26" name="Rectangle 25">
            <a:extLst>
              <a:ext uri="{FF2B5EF4-FFF2-40B4-BE49-F238E27FC236}">
                <a16:creationId xmlns:a16="http://schemas.microsoft.com/office/drawing/2014/main" id="{1A65B60C-B109-0518-B3EF-F7B3BE3A656A}"/>
              </a:ext>
            </a:extLst>
          </p:cNvPr>
          <p:cNvSpPr/>
          <p:nvPr/>
        </p:nvSpPr>
        <p:spPr>
          <a:xfrm>
            <a:off x="996034"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27" name="Rectangle 26">
            <a:extLst>
              <a:ext uri="{FF2B5EF4-FFF2-40B4-BE49-F238E27FC236}">
                <a16:creationId xmlns:a16="http://schemas.microsoft.com/office/drawing/2014/main" id="{24E297DC-2453-54F6-7EFF-94C813E48601}"/>
              </a:ext>
            </a:extLst>
          </p:cNvPr>
          <p:cNvSpPr/>
          <p:nvPr/>
        </p:nvSpPr>
        <p:spPr>
          <a:xfrm>
            <a:off x="996034"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8" name="Rectangle 27">
            <a:extLst>
              <a:ext uri="{FF2B5EF4-FFF2-40B4-BE49-F238E27FC236}">
                <a16:creationId xmlns:a16="http://schemas.microsoft.com/office/drawing/2014/main" id="{4D9CC0AD-5C09-D1E3-51EE-CCEFF8B307C1}"/>
              </a:ext>
            </a:extLst>
          </p:cNvPr>
          <p:cNvSpPr/>
          <p:nvPr/>
        </p:nvSpPr>
        <p:spPr>
          <a:xfrm>
            <a:off x="996034"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 name="Rectangle 1">
            <a:extLst>
              <a:ext uri="{FF2B5EF4-FFF2-40B4-BE49-F238E27FC236}">
                <a16:creationId xmlns:a16="http://schemas.microsoft.com/office/drawing/2014/main" id="{16B37988-180C-C5BB-34C6-228268B4CCDE}"/>
              </a:ext>
            </a:extLst>
          </p:cNvPr>
          <p:cNvSpPr/>
          <p:nvPr/>
        </p:nvSpPr>
        <p:spPr>
          <a:xfrm>
            <a:off x="4376041" y="1049352"/>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17377 (26%)</a:t>
            </a:r>
          </a:p>
        </p:txBody>
      </p:sp>
      <p:sp>
        <p:nvSpPr>
          <p:cNvPr id="3" name="Rectangle 2">
            <a:extLst>
              <a:ext uri="{FF2B5EF4-FFF2-40B4-BE49-F238E27FC236}">
                <a16:creationId xmlns:a16="http://schemas.microsoft.com/office/drawing/2014/main" id="{817F6490-30BF-FF3F-5F92-1BB6B5882DB4}"/>
              </a:ext>
            </a:extLst>
          </p:cNvPr>
          <p:cNvSpPr/>
          <p:nvPr/>
        </p:nvSpPr>
        <p:spPr>
          <a:xfrm>
            <a:off x="4376041" y="212857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20636 (31%)</a:t>
            </a:r>
          </a:p>
        </p:txBody>
      </p:sp>
      <p:sp>
        <p:nvSpPr>
          <p:cNvPr id="6" name="Rectangle 5">
            <a:extLst>
              <a:ext uri="{FF2B5EF4-FFF2-40B4-BE49-F238E27FC236}">
                <a16:creationId xmlns:a16="http://schemas.microsoft.com/office/drawing/2014/main" id="{7A9A4239-EAF3-98E7-1E72-6D4AD740D7D9}"/>
              </a:ext>
            </a:extLst>
          </p:cNvPr>
          <p:cNvSpPr/>
          <p:nvPr/>
        </p:nvSpPr>
        <p:spPr>
          <a:xfrm>
            <a:off x="4376041" y="320623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5125 </a:t>
            </a:r>
          </a:p>
          <a:p>
            <a:pPr algn="ctr"/>
            <a:r>
              <a:rPr lang="en-US" dirty="0">
                <a:solidFill>
                  <a:schemeClr val="tx1"/>
                </a:solidFill>
              </a:rPr>
              <a:t>(8%)</a:t>
            </a:r>
          </a:p>
        </p:txBody>
      </p:sp>
      <p:sp>
        <p:nvSpPr>
          <p:cNvPr id="7" name="Rectangle 6">
            <a:extLst>
              <a:ext uri="{FF2B5EF4-FFF2-40B4-BE49-F238E27FC236}">
                <a16:creationId xmlns:a16="http://schemas.microsoft.com/office/drawing/2014/main" id="{A5F5CA0D-68BC-08B1-A2A5-AA02F5AE882F}"/>
              </a:ext>
            </a:extLst>
          </p:cNvPr>
          <p:cNvSpPr/>
          <p:nvPr/>
        </p:nvSpPr>
        <p:spPr>
          <a:xfrm>
            <a:off x="4376041" y="428389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23228 (35%)</a:t>
            </a:r>
          </a:p>
        </p:txBody>
      </p:sp>
      <p:sp>
        <p:nvSpPr>
          <p:cNvPr id="18" name="TextBox 17">
            <a:extLst>
              <a:ext uri="{FF2B5EF4-FFF2-40B4-BE49-F238E27FC236}">
                <a16:creationId xmlns:a16="http://schemas.microsoft.com/office/drawing/2014/main" id="{437CA4B4-5E0F-0CCC-0B36-B2F58833FA36}"/>
              </a:ext>
            </a:extLst>
          </p:cNvPr>
          <p:cNvSpPr txBox="1"/>
          <p:nvPr/>
        </p:nvSpPr>
        <p:spPr>
          <a:xfrm>
            <a:off x="6215743" y="1026584"/>
            <a:ext cx="4898571" cy="1754326"/>
          </a:xfrm>
          <a:prstGeom prst="rect">
            <a:avLst/>
          </a:prstGeom>
          <a:noFill/>
        </p:spPr>
        <p:txBody>
          <a:bodyPr wrap="square" rtlCol="0">
            <a:spAutoFit/>
          </a:bodyPr>
          <a:lstStyle/>
          <a:p>
            <a:r>
              <a:rPr lang="en-US" dirty="0"/>
              <a:t>Aggregated from received facility data to the facility levels</a:t>
            </a:r>
          </a:p>
          <a:p>
            <a:endParaRPr lang="en-US" dirty="0"/>
          </a:p>
          <a:p>
            <a:r>
              <a:rPr lang="en-US" dirty="0"/>
              <a:t>Percentage of home births is approximated according to </a:t>
            </a:r>
            <a:r>
              <a:rPr lang="en-US" dirty="0" err="1"/>
              <a:t>Nimako</a:t>
            </a:r>
            <a:r>
              <a:rPr lang="en-US" dirty="0"/>
              <a:t> et al. 2018: </a:t>
            </a:r>
          </a:p>
          <a:p>
            <a:r>
              <a:rPr lang="en-US" i="1" dirty="0"/>
              <a:t>35% of births are at home</a:t>
            </a:r>
          </a:p>
        </p:txBody>
      </p:sp>
    </p:spTree>
    <p:extLst>
      <p:ext uri="{BB962C8B-B14F-4D97-AF65-F5344CB8AC3E}">
        <p14:creationId xmlns:p14="http://schemas.microsoft.com/office/powerpoint/2010/main" val="2038584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4"/>
            <a:ext cx="12104914" cy="923330"/>
          </a:xfrm>
          <a:prstGeom prst="rect">
            <a:avLst/>
          </a:prstGeom>
          <a:noFill/>
        </p:spPr>
        <p:txBody>
          <a:bodyPr wrap="square" rtlCol="0">
            <a:spAutoFit/>
          </a:bodyPr>
          <a:lstStyle/>
          <a:p>
            <a:pPr rtl="0">
              <a:spcBef>
                <a:spcPts val="0"/>
              </a:spcBef>
              <a:spcAft>
                <a:spcPts val="0"/>
              </a:spcAft>
            </a:pPr>
            <a:r>
              <a:rPr lang="en-US" b="1" dirty="0">
                <a:solidFill>
                  <a:schemeClr val="accent1">
                    <a:lumMod val="75000"/>
                  </a:schemeClr>
                </a:solidFill>
                <a:latin typeface="+mj-lt"/>
              </a:rPr>
              <a:t>Scenario Outputs: </a:t>
            </a:r>
            <a:r>
              <a:rPr lang="en-US" sz="1800" b="1" i="0" u="none" strike="noStrike" dirty="0">
                <a:solidFill>
                  <a:schemeClr val="accent1">
                    <a:lumMod val="75000"/>
                  </a:schemeClr>
                </a:solidFill>
                <a:effectLst/>
                <a:latin typeface="+mj-lt"/>
              </a:rPr>
              <a:t>Maternal Mortalities for no SDR and increased ANC effect compared to Maternal Mortalities with SDR and increased ANC effect [1,3 vs. 1,3,4]</a:t>
            </a:r>
            <a:br>
              <a:rPr lang="en-US" dirty="0">
                <a:latin typeface="+mj-lt"/>
              </a:rPr>
            </a:br>
            <a:endParaRPr lang="en-US" b="1" dirty="0">
              <a:solidFill>
                <a:schemeClr val="accent1">
                  <a:lumMod val="75000"/>
                </a:schemeClr>
              </a:solidFill>
              <a:latin typeface="+mj-lt"/>
            </a:endParaRP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76624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4578" name="Picture 2">
            <a:extLst>
              <a:ext uri="{FF2B5EF4-FFF2-40B4-BE49-F238E27FC236}">
                <a16:creationId xmlns:a16="http://schemas.microsoft.com/office/drawing/2014/main" id="{E3FFAE0B-2871-56A2-FC48-F16B6BE73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785" y="839908"/>
            <a:ext cx="10271531" cy="2819321"/>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C5D8A111-F339-52C4-9F8E-8C727C276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85" y="3941364"/>
            <a:ext cx="10271531" cy="281932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AD019A7-F093-CC81-EC63-C5DD778F5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352" y="3429000"/>
            <a:ext cx="1397648" cy="10175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125291-FF46-76CA-BE72-E8FCCEC20BD6}"/>
              </a:ext>
            </a:extLst>
          </p:cNvPr>
          <p:cNvSpPr txBox="1"/>
          <p:nvPr/>
        </p:nvSpPr>
        <p:spPr>
          <a:xfrm>
            <a:off x="87087" y="2179358"/>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No SDR + ANC effect</a:t>
            </a:r>
            <a:endParaRPr lang="en-US" b="0" dirty="0">
              <a:effectLst/>
            </a:endParaRPr>
          </a:p>
        </p:txBody>
      </p:sp>
      <p:sp>
        <p:nvSpPr>
          <p:cNvPr id="8" name="TextBox 7">
            <a:extLst>
              <a:ext uri="{FF2B5EF4-FFF2-40B4-BE49-F238E27FC236}">
                <a16:creationId xmlns:a16="http://schemas.microsoft.com/office/drawing/2014/main" id="{AE57CBB3-7813-1FD5-1400-DEFD627CB754}"/>
              </a:ext>
            </a:extLst>
          </p:cNvPr>
          <p:cNvSpPr txBox="1"/>
          <p:nvPr/>
        </p:nvSpPr>
        <p:spPr>
          <a:xfrm>
            <a:off x="104276" y="5058052"/>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SDR + ANC effect</a:t>
            </a:r>
            <a:endParaRPr lang="en-US" b="0" dirty="0">
              <a:effectLst/>
            </a:endParaRPr>
          </a:p>
        </p:txBody>
      </p:sp>
    </p:spTree>
    <p:extLst>
      <p:ext uri="{BB962C8B-B14F-4D97-AF65-F5344CB8AC3E}">
        <p14:creationId xmlns:p14="http://schemas.microsoft.com/office/powerpoint/2010/main" val="430848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43542" y="56825"/>
            <a:ext cx="11948395" cy="646331"/>
          </a:xfrm>
          <a:prstGeom prst="rect">
            <a:avLst/>
          </a:prstGeom>
          <a:noFill/>
        </p:spPr>
        <p:txBody>
          <a:bodyPr wrap="square" rtlCol="0">
            <a:spAutoFit/>
          </a:bodyPr>
          <a:lstStyle/>
          <a:p>
            <a:r>
              <a:rPr lang="en-US" b="1" dirty="0">
                <a:solidFill>
                  <a:schemeClr val="accent1">
                    <a:lumMod val="75000"/>
                  </a:schemeClr>
                </a:solidFill>
                <a:latin typeface="+mj-lt"/>
              </a:rPr>
              <a:t>Scenario Outputs: Moderate SDR with </a:t>
            </a:r>
            <a:r>
              <a:rPr lang="en-US" b="1" i="0" u="none" strike="noStrike" dirty="0">
                <a:solidFill>
                  <a:schemeClr val="accent1">
                    <a:lumMod val="75000"/>
                  </a:schemeClr>
                </a:solidFill>
                <a:effectLst/>
                <a:latin typeface="+mj-lt"/>
              </a:rPr>
              <a:t>Reduced Complications Due to Increased ANC Visits vs. Mortalities for Moderate SDR with Increased ANC Visits and SDR Impacts on Health Services Quality [1,2,3 vs. 1,2,3,4]</a:t>
            </a:r>
            <a:endParaRPr lang="en-US" b="1" dirty="0">
              <a:solidFill>
                <a:schemeClr val="accent1">
                  <a:lumMod val="75000"/>
                </a:schemeClr>
              </a:solidFill>
              <a:latin typeface="+mj-lt"/>
            </a:endParaRP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743644"/>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3554" name="Picture 2">
            <a:extLst>
              <a:ext uri="{FF2B5EF4-FFF2-40B4-BE49-F238E27FC236}">
                <a16:creationId xmlns:a16="http://schemas.microsoft.com/office/drawing/2014/main" id="{340CFA79-0927-7BBE-03FF-AF3B3E5C8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968" y="822589"/>
            <a:ext cx="10504713" cy="288264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E9705C04-5A21-D9D5-95FC-FF18DC149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968" y="3904583"/>
            <a:ext cx="10504714" cy="28826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0256B3D4-2C4F-F8AB-CC71-EC17821DC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352" y="3705231"/>
            <a:ext cx="1397648" cy="1017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BF9CB6-2352-7F1D-F82D-298EC5D81280}"/>
              </a:ext>
            </a:extLst>
          </p:cNvPr>
          <p:cNvSpPr txBox="1"/>
          <p:nvPr/>
        </p:nvSpPr>
        <p:spPr>
          <a:xfrm>
            <a:off x="87087" y="2179358"/>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No SDR + ANC effect</a:t>
            </a:r>
            <a:endParaRPr lang="en-US" b="0" dirty="0">
              <a:effectLst/>
            </a:endParaRPr>
          </a:p>
        </p:txBody>
      </p:sp>
      <p:sp>
        <p:nvSpPr>
          <p:cNvPr id="6" name="TextBox 5">
            <a:extLst>
              <a:ext uri="{FF2B5EF4-FFF2-40B4-BE49-F238E27FC236}">
                <a16:creationId xmlns:a16="http://schemas.microsoft.com/office/drawing/2014/main" id="{F2A0DB0D-448F-C6FE-D4AC-7C2B74E21620}"/>
              </a:ext>
            </a:extLst>
          </p:cNvPr>
          <p:cNvSpPr txBox="1"/>
          <p:nvPr/>
        </p:nvSpPr>
        <p:spPr>
          <a:xfrm>
            <a:off x="104276" y="5058052"/>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SDR + ANC effect</a:t>
            </a:r>
            <a:endParaRPr lang="en-US" b="0" dirty="0">
              <a:effectLst/>
            </a:endParaRPr>
          </a:p>
        </p:txBody>
      </p:sp>
    </p:spTree>
    <p:extLst>
      <p:ext uri="{BB962C8B-B14F-4D97-AF65-F5344CB8AC3E}">
        <p14:creationId xmlns:p14="http://schemas.microsoft.com/office/powerpoint/2010/main" val="390802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121802" y="92121"/>
            <a:ext cx="11948395" cy="369332"/>
          </a:xfrm>
          <a:prstGeom prst="rect">
            <a:avLst/>
          </a:prstGeom>
          <a:noFill/>
        </p:spPr>
        <p:txBody>
          <a:bodyPr wrap="square" rtlCol="0">
            <a:spAutoFit/>
          </a:bodyPr>
          <a:lstStyle/>
          <a:p>
            <a:r>
              <a:rPr lang="en-US" b="1" dirty="0">
                <a:solidFill>
                  <a:schemeClr val="accent1">
                    <a:lumMod val="75000"/>
                  </a:schemeClr>
                </a:solidFill>
                <a:latin typeface="+mj-lt"/>
              </a:rPr>
              <a:t>Scenario Outputs: Cost of Sustaining SDR for each DALY Averted in Kakamega County, Kenya [5]</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1" y="51992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46B7B35E-BCA8-64E0-7579-313CC33B1EFB}"/>
              </a:ext>
            </a:extLst>
          </p:cNvPr>
          <p:cNvGraphicFramePr>
            <a:graphicFrameLocks noGrp="1"/>
          </p:cNvGraphicFramePr>
          <p:nvPr/>
        </p:nvGraphicFramePr>
        <p:xfrm>
          <a:off x="1822087" y="1658793"/>
          <a:ext cx="8547823" cy="3540414"/>
        </p:xfrm>
        <a:graphic>
          <a:graphicData uri="http://schemas.openxmlformats.org/drawingml/2006/table">
            <a:tbl>
              <a:tblPr/>
              <a:tblGrid>
                <a:gridCol w="2072512">
                  <a:extLst>
                    <a:ext uri="{9D8B030D-6E8A-4147-A177-3AD203B41FA5}">
                      <a16:colId xmlns:a16="http://schemas.microsoft.com/office/drawing/2014/main" val="1135623083"/>
                    </a:ext>
                  </a:extLst>
                </a:gridCol>
                <a:gridCol w="2969569">
                  <a:extLst>
                    <a:ext uri="{9D8B030D-6E8A-4147-A177-3AD203B41FA5}">
                      <a16:colId xmlns:a16="http://schemas.microsoft.com/office/drawing/2014/main" val="1606411706"/>
                    </a:ext>
                  </a:extLst>
                </a:gridCol>
                <a:gridCol w="1825048">
                  <a:extLst>
                    <a:ext uri="{9D8B030D-6E8A-4147-A177-3AD203B41FA5}">
                      <a16:colId xmlns:a16="http://schemas.microsoft.com/office/drawing/2014/main" val="4198020017"/>
                    </a:ext>
                  </a:extLst>
                </a:gridCol>
                <a:gridCol w="1680694">
                  <a:extLst>
                    <a:ext uri="{9D8B030D-6E8A-4147-A177-3AD203B41FA5}">
                      <a16:colId xmlns:a16="http://schemas.microsoft.com/office/drawing/2014/main" val="4206121900"/>
                    </a:ext>
                  </a:extLst>
                </a:gridCol>
              </a:tblGrid>
              <a:tr h="575474">
                <a:tc rowSpan="2">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Scenario</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DALYs averted</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gridSpan="2">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Cost per DALYs averted</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hMerge="1">
                  <a:txBody>
                    <a:bodyPr/>
                    <a:lstStyle/>
                    <a:p>
                      <a:endParaRPr lang="en-US"/>
                    </a:p>
                  </a:txBody>
                  <a:tcPr/>
                </a:tc>
                <a:extLst>
                  <a:ext uri="{0D108BD9-81ED-4DB2-BD59-A6C34878D82A}">
                    <a16:rowId xmlns:a16="http://schemas.microsoft.com/office/drawing/2014/main" val="629214612"/>
                  </a:ext>
                </a:extLst>
              </a:tr>
              <a:tr h="788149">
                <a:tc vMerge="1">
                  <a:txBody>
                    <a:bodyPr/>
                    <a:lstStyle/>
                    <a:p>
                      <a:endParaRPr lang="en-US"/>
                    </a:p>
                  </a:txBody>
                  <a:tcPr/>
                </a:tc>
                <a:tc>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Maternal mortalities and near-misses</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KSh</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USD</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extLst>
                  <a:ext uri="{0D108BD9-81ED-4DB2-BD59-A6C34878D82A}">
                    <a16:rowId xmlns:a16="http://schemas.microsoft.com/office/drawing/2014/main" val="41169168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conservative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10,103</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err="1">
                          <a:solidFill>
                            <a:srgbClr val="000000"/>
                          </a:solidFill>
                          <a:effectLst/>
                          <a:latin typeface="Arial" panose="020B0604020202020204" pitchFamily="34" charset="0"/>
                        </a:rPr>
                        <a:t>KSh</a:t>
                      </a:r>
                      <a:r>
                        <a:rPr lang="en-US" sz="1700" b="0" i="0" u="none" strike="noStrike" dirty="0">
                          <a:solidFill>
                            <a:srgbClr val="000000"/>
                          </a:solidFill>
                          <a:effectLst/>
                          <a:latin typeface="Arial" panose="020B0604020202020204" pitchFamily="34" charset="0"/>
                        </a:rPr>
                        <a:t> 190,000</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$1541</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94357172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moderate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25,616</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err="1">
                          <a:solidFill>
                            <a:srgbClr val="000000"/>
                          </a:solidFill>
                          <a:effectLst/>
                          <a:latin typeface="Arial" panose="020B0604020202020204" pitchFamily="34" charset="0"/>
                        </a:rPr>
                        <a:t>KSh</a:t>
                      </a:r>
                      <a:r>
                        <a:rPr lang="en-US" sz="1700" b="0" i="0" u="none" strike="noStrike" dirty="0">
                          <a:solidFill>
                            <a:srgbClr val="000000"/>
                          </a:solidFill>
                          <a:effectLst/>
                          <a:latin typeface="Arial" panose="020B0604020202020204" pitchFamily="34" charset="0"/>
                        </a:rPr>
                        <a:t> 80,000</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$645</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49999976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aggressive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51,112</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KSh 45,000</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$367</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480792412"/>
                  </a:ext>
                </a:extLst>
              </a:tr>
            </a:tbl>
          </a:graphicData>
        </a:graphic>
      </p:graphicFrame>
      <p:sp>
        <p:nvSpPr>
          <p:cNvPr id="6" name="Rectangle 1">
            <a:extLst>
              <a:ext uri="{FF2B5EF4-FFF2-40B4-BE49-F238E27FC236}">
                <a16:creationId xmlns:a16="http://schemas.microsoft.com/office/drawing/2014/main" id="{54DD8014-24BA-EFF5-4F1F-BE5659E4A48A}"/>
              </a:ext>
            </a:extLst>
          </p:cNvPr>
          <p:cNvSpPr>
            <a:spLocks noChangeArrowheads="1"/>
          </p:cNvSpPr>
          <p:nvPr/>
        </p:nvSpPr>
        <p:spPr bwMode="auto">
          <a:xfrm>
            <a:off x="2104345" y="10561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4525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2416624" cy="369332"/>
          </a:xfrm>
          <a:prstGeom prst="rect">
            <a:avLst/>
          </a:prstGeom>
          <a:noFill/>
        </p:spPr>
        <p:txBody>
          <a:bodyPr wrap="none" rtlCol="0">
            <a:spAutoFit/>
          </a:bodyPr>
          <a:lstStyle/>
          <a:p>
            <a:r>
              <a:rPr lang="en-US" b="1" dirty="0">
                <a:solidFill>
                  <a:schemeClr val="accent1">
                    <a:lumMod val="75000"/>
                  </a:schemeClr>
                </a:solidFill>
                <a:latin typeface="+mj-lt"/>
              </a:rPr>
              <a:t>REVIEW OF ABM PART 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3D314D-C521-F7E5-3E7A-E10667CA7515}"/>
              </a:ext>
            </a:extLst>
          </p:cNvPr>
          <p:cNvSpPr txBox="1"/>
          <p:nvPr/>
        </p:nvSpPr>
        <p:spPr>
          <a:xfrm>
            <a:off x="337457" y="979715"/>
            <a:ext cx="11473543" cy="3416320"/>
          </a:xfrm>
          <a:prstGeom prst="rect">
            <a:avLst/>
          </a:prstGeom>
          <a:noFill/>
        </p:spPr>
        <p:txBody>
          <a:bodyPr wrap="square" rtlCol="0">
            <a:spAutoFit/>
          </a:bodyPr>
          <a:lstStyle/>
          <a:p>
            <a:r>
              <a:rPr lang="en-US" dirty="0"/>
              <a:t>We consider 4 scenarios and present the effects of the scenarios through our model using 2 outcome measures</a:t>
            </a:r>
          </a:p>
          <a:p>
            <a:endParaRPr lang="en-US" dirty="0"/>
          </a:p>
          <a:p>
            <a:r>
              <a:rPr lang="en-US" dirty="0"/>
              <a:t>Four scenarios: </a:t>
            </a:r>
          </a:p>
          <a:p>
            <a:pPr marL="342900" indent="-342900">
              <a:buAutoNum type="arabicParenR"/>
            </a:pPr>
            <a:r>
              <a:rPr lang="en-US" dirty="0"/>
              <a:t>Trends in maternal mortality without intervention </a:t>
            </a:r>
          </a:p>
          <a:p>
            <a:pPr marL="342900" indent="-342900">
              <a:buAutoNum type="arabicParenR"/>
            </a:pPr>
            <a:r>
              <a:rPr lang="en-US" dirty="0"/>
              <a:t>Changes in the distribution of deliveries at different facility levels </a:t>
            </a:r>
          </a:p>
          <a:p>
            <a:pPr marL="342900" indent="-342900">
              <a:buAutoNum type="arabicParenR"/>
            </a:pPr>
            <a:r>
              <a:rPr lang="en-US" dirty="0"/>
              <a:t>Changes in ANC behavior on reducing complications </a:t>
            </a:r>
          </a:p>
          <a:p>
            <a:pPr marL="342900" indent="-342900">
              <a:buAutoNum type="arabicParenR"/>
            </a:pPr>
            <a:r>
              <a:rPr lang="en-US" dirty="0"/>
              <a:t>Changes in healthcare quality because of SDR </a:t>
            </a:r>
          </a:p>
          <a:p>
            <a:pPr marL="342900" indent="-342900">
              <a:buAutoNum type="arabicParenR"/>
            </a:pPr>
            <a:endParaRPr lang="en-US" dirty="0"/>
          </a:p>
          <a:p>
            <a:r>
              <a:rPr lang="en-US" dirty="0"/>
              <a:t>Two outcome measures: </a:t>
            </a:r>
          </a:p>
          <a:p>
            <a:pPr marL="342900" indent="-342900">
              <a:buAutoNum type="arabicParenR"/>
            </a:pPr>
            <a:r>
              <a:rPr lang="en-US" dirty="0"/>
              <a:t>Maternal mortalities </a:t>
            </a:r>
          </a:p>
          <a:p>
            <a:pPr marL="342900" indent="-342900">
              <a:buAutoNum type="arabicParenR"/>
            </a:pPr>
            <a:r>
              <a:rPr lang="en-US" dirty="0"/>
              <a:t>Disability-adjusted life years averted</a:t>
            </a:r>
          </a:p>
          <a:p>
            <a:r>
              <a:rPr lang="en-US" dirty="0"/>
              <a:t> </a:t>
            </a:r>
          </a:p>
        </p:txBody>
      </p:sp>
    </p:spTree>
    <p:extLst>
      <p:ext uri="{BB962C8B-B14F-4D97-AF65-F5344CB8AC3E}">
        <p14:creationId xmlns:p14="http://schemas.microsoft.com/office/powerpoint/2010/main" val="392645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61B5-D363-450E-2876-B0D6D71EF1E0}"/>
              </a:ext>
            </a:extLst>
          </p:cNvPr>
          <p:cNvSpPr>
            <a:spLocks noGrp="1"/>
          </p:cNvSpPr>
          <p:nvPr>
            <p:ph type="title"/>
          </p:nvPr>
        </p:nvSpPr>
        <p:spPr/>
        <p:txBody>
          <a:bodyPr/>
          <a:lstStyle/>
          <a:p>
            <a:r>
              <a:rPr lang="en-US" dirty="0"/>
              <a:t>Linear Program Model</a:t>
            </a:r>
          </a:p>
        </p:txBody>
      </p:sp>
    </p:spTree>
    <p:extLst>
      <p:ext uri="{BB962C8B-B14F-4D97-AF65-F5344CB8AC3E}">
        <p14:creationId xmlns:p14="http://schemas.microsoft.com/office/powerpoint/2010/main" val="30100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2004844" cy="369332"/>
          </a:xfrm>
          <a:prstGeom prst="rect">
            <a:avLst/>
          </a:prstGeom>
          <a:noFill/>
        </p:spPr>
        <p:txBody>
          <a:bodyPr wrap="none" rtlCol="0">
            <a:spAutoFit/>
          </a:bodyPr>
          <a:lstStyle/>
          <a:p>
            <a:r>
              <a:rPr lang="en-US" b="1" dirty="0">
                <a:solidFill>
                  <a:schemeClr val="accent1">
                    <a:lumMod val="75000"/>
                  </a:schemeClr>
                </a:solidFill>
                <a:latin typeface="+mj-lt"/>
              </a:rPr>
              <a:t>OVERVIEW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1754326"/>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goes to antenatal care facility, where she is assessed for pregnancy risk. </a:t>
            </a:r>
          </a:p>
          <a:p>
            <a:pPr marL="342900" indent="-342900">
              <a:buFont typeface="+mj-lt"/>
              <a:buAutoNum type="arabicPeriod"/>
            </a:pPr>
            <a:r>
              <a:rPr lang="en-US" dirty="0">
                <a:solidFill>
                  <a:schemeClr val="tx1"/>
                </a:solidFill>
                <a:latin typeface="+mj-lt"/>
                <a:sym typeface="Wingdings" pitchFamily="2" charset="2"/>
              </a:rPr>
              <a:t>Mother goes from antenatal care facility to her intended delivery facility.</a:t>
            </a:r>
            <a:endParaRPr lang="en-US" dirty="0">
              <a:latin typeface="+mj-lt"/>
              <a:sym typeface="Wingdings" pitchFamily="2" charset="2"/>
            </a:endParaRPr>
          </a:p>
          <a:p>
            <a:pPr marL="342900" indent="-342900">
              <a:buFont typeface="+mj-lt"/>
              <a:buAutoNum type="arabicPeriod"/>
            </a:pPr>
            <a:r>
              <a:rPr lang="en-US" dirty="0">
                <a:latin typeface="+mj-lt"/>
              </a:rPr>
              <a:t>Mother possibly develops complication during delivery </a:t>
            </a:r>
          </a:p>
          <a:p>
            <a:pPr marL="342900" indent="-342900">
              <a:buFont typeface="+mj-lt"/>
              <a:buAutoNum type="arabicPeriod"/>
            </a:pPr>
            <a:r>
              <a:rPr lang="en-US" dirty="0">
                <a:solidFill>
                  <a:schemeClr val="tx1"/>
                </a:solidFill>
                <a:latin typeface="+mj-lt"/>
              </a:rPr>
              <a:t>Mother is possibly transferred. </a:t>
            </a:r>
            <a:endParaRPr lang="en-US" dirty="0">
              <a:latin typeface="+mj-lt"/>
            </a:endParaRPr>
          </a:p>
          <a:p>
            <a:pPr marL="342900" indent="-342900">
              <a:buFont typeface="+mj-lt"/>
              <a:buAutoNum type="arabicPeriod"/>
            </a:pPr>
            <a:r>
              <a:rPr lang="en-US" dirty="0">
                <a:solidFill>
                  <a:schemeClr val="tx1"/>
                </a:solidFill>
                <a:latin typeface="+mj-lt"/>
              </a:rPr>
              <a:t>Mother’s transfer location is determined. </a:t>
            </a:r>
          </a:p>
          <a:p>
            <a:pPr marL="342900" indent="-342900">
              <a:buFont typeface="+mj-lt"/>
              <a:buAutoNum type="arabicPeriod"/>
            </a:pPr>
            <a:r>
              <a:rPr lang="en-US" dirty="0">
                <a:solidFill>
                  <a:schemeClr val="tx1"/>
                </a:solidFill>
                <a:latin typeface="+mj-lt"/>
              </a:rPr>
              <a:t>Mortality </a:t>
            </a:r>
            <a:r>
              <a:rPr lang="en-US" dirty="0">
                <a:latin typeface="+mj-lt"/>
              </a:rPr>
              <a:t>rates at facilities is determined.</a:t>
            </a:r>
            <a:endParaRPr lang="en-US" dirty="0">
              <a:solidFill>
                <a:schemeClr val="tx1"/>
              </a:solidFill>
              <a:latin typeface="+mj-lt"/>
            </a:endParaRPr>
          </a:p>
        </p:txBody>
      </p:sp>
      <p:pic>
        <p:nvPicPr>
          <p:cNvPr id="4" name="Graphic 3" descr="Home outline">
            <a:extLst>
              <a:ext uri="{FF2B5EF4-FFF2-40B4-BE49-F238E27FC236}">
                <a16:creationId xmlns:a16="http://schemas.microsoft.com/office/drawing/2014/main" id="{664E0279-F63E-C061-5791-BABBB2884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9797" y="3134889"/>
            <a:ext cx="676630" cy="676630"/>
          </a:xfrm>
          <a:prstGeom prst="rect">
            <a:avLst/>
          </a:prstGeom>
        </p:spPr>
      </p:pic>
      <p:pic>
        <p:nvPicPr>
          <p:cNvPr id="8" name="Graphic 7" descr="Ambulance outline">
            <a:extLst>
              <a:ext uri="{FF2B5EF4-FFF2-40B4-BE49-F238E27FC236}">
                <a16:creationId xmlns:a16="http://schemas.microsoft.com/office/drawing/2014/main" id="{BDD9A0E4-2264-B144-FAAD-2C78605A75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8305" y="2569256"/>
            <a:ext cx="707136" cy="707136"/>
          </a:xfrm>
          <a:prstGeom prst="rect">
            <a:avLst/>
          </a:prstGeom>
        </p:spPr>
      </p:pic>
      <p:pic>
        <p:nvPicPr>
          <p:cNvPr id="12" name="Graphic 11" descr="Hospital outline">
            <a:extLst>
              <a:ext uri="{FF2B5EF4-FFF2-40B4-BE49-F238E27FC236}">
                <a16:creationId xmlns:a16="http://schemas.microsoft.com/office/drawing/2014/main" id="{9B4310C8-C31B-BA54-C861-57324E5A12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9895" y="3696816"/>
            <a:ext cx="773275" cy="773275"/>
          </a:xfrm>
          <a:prstGeom prst="rect">
            <a:avLst/>
          </a:prstGeom>
        </p:spPr>
      </p:pic>
      <p:pic>
        <p:nvPicPr>
          <p:cNvPr id="16" name="Graphic 15" descr="Hospital outline">
            <a:extLst>
              <a:ext uri="{FF2B5EF4-FFF2-40B4-BE49-F238E27FC236}">
                <a16:creationId xmlns:a16="http://schemas.microsoft.com/office/drawing/2014/main" id="{3F532E64-5899-F2D2-4EF9-FA04EFA7B2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5197" y="3133352"/>
            <a:ext cx="773275" cy="773275"/>
          </a:xfrm>
          <a:prstGeom prst="rect">
            <a:avLst/>
          </a:prstGeom>
        </p:spPr>
      </p:pic>
      <p:pic>
        <p:nvPicPr>
          <p:cNvPr id="18" name="Graphic 17" descr="Pregnant lady outline">
            <a:extLst>
              <a:ext uri="{FF2B5EF4-FFF2-40B4-BE49-F238E27FC236}">
                <a16:creationId xmlns:a16="http://schemas.microsoft.com/office/drawing/2014/main" id="{271DEE94-56F1-2ABB-73F2-B2F43C3230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513" y="3473204"/>
            <a:ext cx="610250" cy="610250"/>
          </a:xfrm>
          <a:prstGeom prst="rect">
            <a:avLst/>
          </a:prstGeom>
        </p:spPr>
      </p:pic>
      <p:pic>
        <p:nvPicPr>
          <p:cNvPr id="19" name="Graphic 18" descr="Pregnant lady outline">
            <a:extLst>
              <a:ext uri="{FF2B5EF4-FFF2-40B4-BE49-F238E27FC236}">
                <a16:creationId xmlns:a16="http://schemas.microsoft.com/office/drawing/2014/main" id="{7B17C914-C6C9-A582-8E3B-45B1A42336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4672" y="3473204"/>
            <a:ext cx="610250" cy="610250"/>
          </a:xfrm>
          <a:prstGeom prst="rect">
            <a:avLst/>
          </a:prstGeom>
        </p:spPr>
      </p:pic>
      <p:pic>
        <p:nvPicPr>
          <p:cNvPr id="20" name="Graphic 19" descr="Pregnant lady outline">
            <a:extLst>
              <a:ext uri="{FF2B5EF4-FFF2-40B4-BE49-F238E27FC236}">
                <a16:creationId xmlns:a16="http://schemas.microsoft.com/office/drawing/2014/main" id="{EEE76BC3-50A3-7238-0069-4E2295160E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3692" y="3519989"/>
            <a:ext cx="610250" cy="610250"/>
          </a:xfrm>
          <a:prstGeom prst="rect">
            <a:avLst/>
          </a:prstGeom>
        </p:spPr>
      </p:pic>
      <p:pic>
        <p:nvPicPr>
          <p:cNvPr id="21" name="Graphic 20" descr="Hospital outline">
            <a:extLst>
              <a:ext uri="{FF2B5EF4-FFF2-40B4-BE49-F238E27FC236}">
                <a16:creationId xmlns:a16="http://schemas.microsoft.com/office/drawing/2014/main" id="{46A2D498-AC61-B3F9-8C01-F18ABE60FF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5005" y="1931077"/>
            <a:ext cx="773275" cy="773275"/>
          </a:xfrm>
          <a:prstGeom prst="rect">
            <a:avLst/>
          </a:prstGeom>
        </p:spPr>
      </p:pic>
      <p:pic>
        <p:nvPicPr>
          <p:cNvPr id="22" name="Graphic 21" descr="Pregnant lady outline">
            <a:extLst>
              <a:ext uri="{FF2B5EF4-FFF2-40B4-BE49-F238E27FC236}">
                <a16:creationId xmlns:a16="http://schemas.microsoft.com/office/drawing/2014/main" id="{3336CD1F-9164-F536-06B9-73D00B63BE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9880" y="4056736"/>
            <a:ext cx="610250" cy="610250"/>
          </a:xfrm>
          <a:prstGeom prst="rect">
            <a:avLst/>
          </a:prstGeom>
        </p:spPr>
      </p:pic>
      <p:pic>
        <p:nvPicPr>
          <p:cNvPr id="23" name="Graphic 22" descr="Pregnant lady outline">
            <a:extLst>
              <a:ext uri="{FF2B5EF4-FFF2-40B4-BE49-F238E27FC236}">
                <a16:creationId xmlns:a16="http://schemas.microsoft.com/office/drawing/2014/main" id="{C70E4EE0-2F89-6425-0AF6-613BF72F92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655" y="2327394"/>
            <a:ext cx="610250" cy="610250"/>
          </a:xfrm>
          <a:prstGeom prst="rect">
            <a:avLst/>
          </a:prstGeom>
        </p:spPr>
      </p:pic>
      <p:cxnSp>
        <p:nvCxnSpPr>
          <p:cNvPr id="25" name="Straight Arrow Connector 24">
            <a:extLst>
              <a:ext uri="{FF2B5EF4-FFF2-40B4-BE49-F238E27FC236}">
                <a16:creationId xmlns:a16="http://schemas.microsoft.com/office/drawing/2014/main" id="{C1AEA22C-A189-9A0C-FAC2-FF5C769E749A}"/>
              </a:ext>
            </a:extLst>
          </p:cNvPr>
          <p:cNvCxnSpPr>
            <a:cxnSpLocks/>
          </p:cNvCxnSpPr>
          <p:nvPr/>
        </p:nvCxnSpPr>
        <p:spPr>
          <a:xfrm>
            <a:off x="1269755" y="3778329"/>
            <a:ext cx="940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716BFC2-84CC-57DD-651F-6B18380D4D89}"/>
              </a:ext>
            </a:extLst>
          </p:cNvPr>
          <p:cNvCxnSpPr>
            <a:cxnSpLocks/>
          </p:cNvCxnSpPr>
          <p:nvPr/>
        </p:nvCxnSpPr>
        <p:spPr>
          <a:xfrm>
            <a:off x="3321438" y="3778329"/>
            <a:ext cx="6682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ED864D-0106-ED2F-81D8-FB7539EC0C78}"/>
              </a:ext>
            </a:extLst>
          </p:cNvPr>
          <p:cNvCxnSpPr>
            <a:cxnSpLocks/>
            <a:endCxn id="8" idx="1"/>
          </p:cNvCxnSpPr>
          <p:nvPr/>
        </p:nvCxnSpPr>
        <p:spPr>
          <a:xfrm flipV="1">
            <a:off x="5198472" y="2922824"/>
            <a:ext cx="709833" cy="45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DBF440-6F2F-779F-E91A-7EEE73838EFC}"/>
              </a:ext>
            </a:extLst>
          </p:cNvPr>
          <p:cNvCxnSpPr/>
          <p:nvPr/>
        </p:nvCxnSpPr>
        <p:spPr>
          <a:xfrm>
            <a:off x="6615441" y="2875161"/>
            <a:ext cx="940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91A827-D67D-320B-64BD-C139A54479C9}"/>
              </a:ext>
            </a:extLst>
          </p:cNvPr>
          <p:cNvCxnSpPr>
            <a:endCxn id="22" idx="1"/>
          </p:cNvCxnSpPr>
          <p:nvPr/>
        </p:nvCxnSpPr>
        <p:spPr>
          <a:xfrm>
            <a:off x="5198472" y="3643414"/>
            <a:ext cx="2341408" cy="71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AFAD50-9709-3CC6-6BC4-7E0BC0938AB4}"/>
              </a:ext>
            </a:extLst>
          </p:cNvPr>
          <p:cNvSpPr txBox="1"/>
          <p:nvPr/>
        </p:nvSpPr>
        <p:spPr>
          <a:xfrm>
            <a:off x="7377886" y="2939708"/>
            <a:ext cx="2068580" cy="338554"/>
          </a:xfrm>
          <a:prstGeom prst="rect">
            <a:avLst/>
          </a:prstGeom>
          <a:noFill/>
        </p:spPr>
        <p:txBody>
          <a:bodyPr wrap="none" rtlCol="0">
            <a:spAutoFit/>
          </a:bodyPr>
          <a:lstStyle/>
          <a:p>
            <a:r>
              <a:rPr lang="en-US" sz="1600" dirty="0"/>
              <a:t>5. New delivery facility</a:t>
            </a:r>
          </a:p>
        </p:txBody>
      </p:sp>
      <p:sp>
        <p:nvSpPr>
          <p:cNvPr id="35" name="TextBox 34">
            <a:extLst>
              <a:ext uri="{FF2B5EF4-FFF2-40B4-BE49-F238E27FC236}">
                <a16:creationId xmlns:a16="http://schemas.microsoft.com/office/drawing/2014/main" id="{0DA24B5E-BB7C-5206-07F7-0699B1C7FD56}"/>
              </a:ext>
            </a:extLst>
          </p:cNvPr>
          <p:cNvSpPr txBox="1"/>
          <p:nvPr/>
        </p:nvSpPr>
        <p:spPr>
          <a:xfrm>
            <a:off x="7249668" y="4698972"/>
            <a:ext cx="2133726" cy="338554"/>
          </a:xfrm>
          <a:prstGeom prst="rect">
            <a:avLst/>
          </a:prstGeom>
          <a:noFill/>
        </p:spPr>
        <p:txBody>
          <a:bodyPr wrap="none" rtlCol="0">
            <a:spAutoFit/>
          </a:bodyPr>
          <a:lstStyle/>
          <a:p>
            <a:r>
              <a:rPr lang="en-US" sz="1600" dirty="0"/>
              <a:t>Original delivery facility</a:t>
            </a:r>
          </a:p>
        </p:txBody>
      </p:sp>
      <p:sp>
        <p:nvSpPr>
          <p:cNvPr id="36" name="TextBox 35">
            <a:extLst>
              <a:ext uri="{FF2B5EF4-FFF2-40B4-BE49-F238E27FC236}">
                <a16:creationId xmlns:a16="http://schemas.microsoft.com/office/drawing/2014/main" id="{1A44123E-7A84-1029-25A1-C93108192EDA}"/>
              </a:ext>
            </a:extLst>
          </p:cNvPr>
          <p:cNvSpPr txBox="1"/>
          <p:nvPr/>
        </p:nvSpPr>
        <p:spPr>
          <a:xfrm>
            <a:off x="3918356" y="4247472"/>
            <a:ext cx="2151358" cy="584775"/>
          </a:xfrm>
          <a:prstGeom prst="rect">
            <a:avLst/>
          </a:prstGeom>
          <a:noFill/>
        </p:spPr>
        <p:txBody>
          <a:bodyPr wrap="none" rtlCol="0">
            <a:spAutoFit/>
          </a:bodyPr>
          <a:lstStyle/>
          <a:p>
            <a:r>
              <a:rPr lang="en-US" sz="1600" dirty="0"/>
              <a:t>2. Initial delivery facility</a:t>
            </a:r>
          </a:p>
          <a:p>
            <a:r>
              <a:rPr lang="en-US" sz="1600" dirty="0"/>
              <a:t>3. Complication </a:t>
            </a:r>
          </a:p>
        </p:txBody>
      </p:sp>
      <p:sp>
        <p:nvSpPr>
          <p:cNvPr id="37" name="TextBox 36">
            <a:extLst>
              <a:ext uri="{FF2B5EF4-FFF2-40B4-BE49-F238E27FC236}">
                <a16:creationId xmlns:a16="http://schemas.microsoft.com/office/drawing/2014/main" id="{F849B82B-D018-18E9-7994-3A86124F4BBD}"/>
              </a:ext>
            </a:extLst>
          </p:cNvPr>
          <p:cNvSpPr txBox="1"/>
          <p:nvPr/>
        </p:nvSpPr>
        <p:spPr>
          <a:xfrm>
            <a:off x="2246212" y="4252197"/>
            <a:ext cx="1337995" cy="338554"/>
          </a:xfrm>
          <a:prstGeom prst="rect">
            <a:avLst/>
          </a:prstGeom>
          <a:noFill/>
        </p:spPr>
        <p:txBody>
          <a:bodyPr wrap="none" rtlCol="0">
            <a:spAutoFit/>
          </a:bodyPr>
          <a:lstStyle/>
          <a:p>
            <a:r>
              <a:rPr lang="en-US" sz="1600" dirty="0"/>
              <a:t>1. ANC facility</a:t>
            </a:r>
          </a:p>
        </p:txBody>
      </p:sp>
      <p:sp>
        <p:nvSpPr>
          <p:cNvPr id="38" name="TextBox 37">
            <a:extLst>
              <a:ext uri="{FF2B5EF4-FFF2-40B4-BE49-F238E27FC236}">
                <a16:creationId xmlns:a16="http://schemas.microsoft.com/office/drawing/2014/main" id="{C216E278-F4FB-32B8-A0F3-E6542B11DFD6}"/>
              </a:ext>
            </a:extLst>
          </p:cNvPr>
          <p:cNvSpPr txBox="1"/>
          <p:nvPr/>
        </p:nvSpPr>
        <p:spPr>
          <a:xfrm>
            <a:off x="5814377" y="3107270"/>
            <a:ext cx="1086836" cy="338554"/>
          </a:xfrm>
          <a:prstGeom prst="rect">
            <a:avLst/>
          </a:prstGeom>
          <a:noFill/>
        </p:spPr>
        <p:txBody>
          <a:bodyPr wrap="none" rtlCol="0">
            <a:spAutoFit/>
          </a:bodyPr>
          <a:lstStyle/>
          <a:p>
            <a:r>
              <a:rPr lang="en-US" sz="1600" dirty="0"/>
              <a:t>4. Referral </a:t>
            </a:r>
          </a:p>
        </p:txBody>
      </p:sp>
      <p:sp>
        <p:nvSpPr>
          <p:cNvPr id="39" name="TextBox 38">
            <a:extLst>
              <a:ext uri="{FF2B5EF4-FFF2-40B4-BE49-F238E27FC236}">
                <a16:creationId xmlns:a16="http://schemas.microsoft.com/office/drawing/2014/main" id="{D574ECE1-E247-B7B1-9EB7-DE9C32A80A06}"/>
              </a:ext>
            </a:extLst>
          </p:cNvPr>
          <p:cNvSpPr txBox="1"/>
          <p:nvPr/>
        </p:nvSpPr>
        <p:spPr>
          <a:xfrm>
            <a:off x="271346" y="4254849"/>
            <a:ext cx="1608325" cy="338554"/>
          </a:xfrm>
          <a:prstGeom prst="rect">
            <a:avLst/>
          </a:prstGeom>
          <a:noFill/>
        </p:spPr>
        <p:txBody>
          <a:bodyPr wrap="none" rtlCol="0">
            <a:spAutoFit/>
          </a:bodyPr>
          <a:lstStyle/>
          <a:p>
            <a:r>
              <a:rPr lang="en-US" sz="1600" dirty="0"/>
              <a:t>Pregnant mother</a:t>
            </a:r>
          </a:p>
        </p:txBody>
      </p:sp>
      <p:pic>
        <p:nvPicPr>
          <p:cNvPr id="3" name="Graphic 2" descr="Hospital outline">
            <a:extLst>
              <a:ext uri="{FF2B5EF4-FFF2-40B4-BE49-F238E27FC236}">
                <a16:creationId xmlns:a16="http://schemas.microsoft.com/office/drawing/2014/main" id="{64CD2D09-F673-BBF8-B3BF-8879E1C06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84606" y="2582070"/>
            <a:ext cx="773275" cy="773275"/>
          </a:xfrm>
          <a:prstGeom prst="rect">
            <a:avLst/>
          </a:prstGeom>
        </p:spPr>
      </p:pic>
      <p:sp>
        <p:nvSpPr>
          <p:cNvPr id="5" name="TextBox 4">
            <a:extLst>
              <a:ext uri="{FF2B5EF4-FFF2-40B4-BE49-F238E27FC236}">
                <a16:creationId xmlns:a16="http://schemas.microsoft.com/office/drawing/2014/main" id="{B7B61B39-C01B-C29F-2622-18E56D7875A1}"/>
              </a:ext>
            </a:extLst>
          </p:cNvPr>
          <p:cNvSpPr txBox="1"/>
          <p:nvPr/>
        </p:nvSpPr>
        <p:spPr>
          <a:xfrm>
            <a:off x="9956432" y="3315836"/>
            <a:ext cx="1629624" cy="584775"/>
          </a:xfrm>
          <a:prstGeom prst="rect">
            <a:avLst/>
          </a:prstGeom>
          <a:noFill/>
        </p:spPr>
        <p:txBody>
          <a:bodyPr wrap="square" rtlCol="0">
            <a:spAutoFit/>
          </a:bodyPr>
          <a:lstStyle/>
          <a:p>
            <a:pPr algn="ctr"/>
            <a:r>
              <a:rPr lang="en-US" sz="1600" dirty="0"/>
              <a:t>Health outcomes at facility</a:t>
            </a:r>
          </a:p>
        </p:txBody>
      </p:sp>
    </p:spTree>
    <p:extLst>
      <p:ext uri="{BB962C8B-B14F-4D97-AF65-F5344CB8AC3E}">
        <p14:creationId xmlns:p14="http://schemas.microsoft.com/office/powerpoint/2010/main" val="229919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1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87086" y="729612"/>
            <a:ext cx="11528768" cy="646331"/>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is assigned risk level at antenatal care facility according to the following distribution: </a:t>
            </a:r>
          </a:p>
          <a:p>
            <a:pPr lvl="1"/>
            <a:r>
              <a:rPr lang="en-US" dirty="0">
                <a:solidFill>
                  <a:schemeClr val="tx1"/>
                </a:solidFill>
                <a:latin typeface="+mj-lt"/>
                <a:sym typeface="Wingdings" pitchFamily="2" charset="2"/>
              </a:rPr>
              <a:t>[0.33, 0.26, 0.41]  </a:t>
            </a:r>
            <a:r>
              <a:rPr lang="en-US" dirty="0">
                <a:solidFill>
                  <a:schemeClr val="tx1"/>
                </a:solidFill>
                <a:latin typeface="+mj-lt"/>
              </a:rPr>
              <a:t>[0,1,2] where 0 = low risk, 1 = medium risk, 2 = high risk </a:t>
            </a:r>
            <a:r>
              <a:rPr lang="en-US" dirty="0">
                <a:solidFill>
                  <a:schemeClr val="tx1"/>
                </a:solidFill>
                <a:latin typeface="+mj-lt"/>
                <a:sym typeface="Wingdings" pitchFamily="2" charset="2"/>
              </a:rPr>
              <a:t>(1)</a:t>
            </a:r>
            <a:endParaRPr lang="en-US" dirty="0">
              <a:latin typeface="+mj-lt"/>
              <a:sym typeface="Wingdings" pitchFamily="2" charset="2"/>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377311" y="6339685"/>
            <a:ext cx="3658374" cy="276999"/>
          </a:xfrm>
          <a:prstGeom prst="rect">
            <a:avLst/>
          </a:prstGeom>
          <a:noFill/>
        </p:spPr>
        <p:txBody>
          <a:bodyPr wrap="none" rtlCol="0">
            <a:spAutoFit/>
          </a:bodyPr>
          <a:lstStyle/>
          <a:p>
            <a:pPr marL="228600" indent="-228600">
              <a:buAutoNum type="arabicParenBoth"/>
            </a:pPr>
            <a:r>
              <a:rPr lang="en-US" sz="1200" i="1" dirty="0">
                <a:solidFill>
                  <a:schemeClr val="bg2">
                    <a:lumMod val="75000"/>
                  </a:schemeClr>
                </a:solidFill>
                <a:effectLst/>
                <a:latin typeface="HelveticaNeueLTStd"/>
                <a:hlinkClick r:id="rId3">
                  <a:extLst>
                    <a:ext uri="{A12FA001-AC4F-418D-AE19-62706E023703}">
                      <ahyp:hlinkClr xmlns:ahyp="http://schemas.microsoft.com/office/drawing/2018/hyperlinkcolor" val="tx"/>
                    </a:ext>
                  </a:extLst>
                </a:hlinkClick>
              </a:rPr>
              <a:t>https://bmjopen.bmj.com/content/12/1/e050670</a:t>
            </a:r>
            <a:r>
              <a:rPr lang="en-US" sz="1200" i="1" dirty="0">
                <a:solidFill>
                  <a:schemeClr val="bg2">
                    <a:lumMod val="75000"/>
                  </a:schemeClr>
                </a:solidFill>
                <a:effectLst/>
                <a:latin typeface="HelveticaNeueLTStd"/>
              </a:rPr>
              <a:t> </a:t>
            </a:r>
          </a:p>
        </p:txBody>
      </p:sp>
      <p:sp>
        <p:nvSpPr>
          <p:cNvPr id="19" name="Oval 18">
            <a:extLst>
              <a:ext uri="{FF2B5EF4-FFF2-40B4-BE49-F238E27FC236}">
                <a16:creationId xmlns:a16="http://schemas.microsoft.com/office/drawing/2014/main" id="{E55B3AC0-9BBF-2B48-D0C5-CFC4D2ABFE92}"/>
              </a:ext>
            </a:extLst>
          </p:cNvPr>
          <p:cNvSpPr/>
          <p:nvPr/>
        </p:nvSpPr>
        <p:spPr>
          <a:xfrm>
            <a:off x="5868746" y="2286162"/>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Oval 19">
            <a:extLst>
              <a:ext uri="{FF2B5EF4-FFF2-40B4-BE49-F238E27FC236}">
                <a16:creationId xmlns:a16="http://schemas.microsoft.com/office/drawing/2014/main" id="{ACF11E54-3CB7-2A2F-E35B-BA4B2FE3A6A9}"/>
              </a:ext>
            </a:extLst>
          </p:cNvPr>
          <p:cNvSpPr/>
          <p:nvPr/>
        </p:nvSpPr>
        <p:spPr>
          <a:xfrm>
            <a:off x="5868746" y="3153689"/>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37E6F535-4590-F685-A531-513C928AC133}"/>
              </a:ext>
            </a:extLst>
          </p:cNvPr>
          <p:cNvSpPr/>
          <p:nvPr/>
        </p:nvSpPr>
        <p:spPr>
          <a:xfrm>
            <a:off x="5868745" y="4028826"/>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22" name="Graphic 21" descr="Pregnant lady outline">
            <a:extLst>
              <a:ext uri="{FF2B5EF4-FFF2-40B4-BE49-F238E27FC236}">
                <a16:creationId xmlns:a16="http://schemas.microsoft.com/office/drawing/2014/main" id="{F1A05EDF-11E9-916D-C501-9FA6603D1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5168" y="3059408"/>
            <a:ext cx="610250" cy="610250"/>
          </a:xfrm>
          <a:prstGeom prst="rect">
            <a:avLst/>
          </a:prstGeom>
        </p:spPr>
      </p:pic>
      <p:cxnSp>
        <p:nvCxnSpPr>
          <p:cNvPr id="24" name="Straight Arrow Connector 23">
            <a:extLst>
              <a:ext uri="{FF2B5EF4-FFF2-40B4-BE49-F238E27FC236}">
                <a16:creationId xmlns:a16="http://schemas.microsoft.com/office/drawing/2014/main" id="{77B9602C-0E3E-1D2A-4811-45857C5C30FB}"/>
              </a:ext>
            </a:extLst>
          </p:cNvPr>
          <p:cNvCxnSpPr>
            <a:stCxn id="22" idx="3"/>
            <a:endCxn id="19" idx="2"/>
          </p:cNvCxnSpPr>
          <p:nvPr/>
        </p:nvCxnSpPr>
        <p:spPr>
          <a:xfrm flipV="1">
            <a:off x="4105418" y="2544147"/>
            <a:ext cx="1763328" cy="8203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B6C66C-A0BF-4A37-E2CB-BB228ED3F918}"/>
              </a:ext>
            </a:extLst>
          </p:cNvPr>
          <p:cNvCxnSpPr>
            <a:stCxn id="22" idx="3"/>
            <a:endCxn id="20" idx="2"/>
          </p:cNvCxnSpPr>
          <p:nvPr/>
        </p:nvCxnSpPr>
        <p:spPr>
          <a:xfrm>
            <a:off x="4105418" y="3364533"/>
            <a:ext cx="1763328" cy="471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EFB39A-C0AA-5DAB-40F2-538FD3EF8538}"/>
              </a:ext>
            </a:extLst>
          </p:cNvPr>
          <p:cNvCxnSpPr>
            <a:stCxn id="22" idx="3"/>
            <a:endCxn id="21" idx="2"/>
          </p:cNvCxnSpPr>
          <p:nvPr/>
        </p:nvCxnSpPr>
        <p:spPr>
          <a:xfrm>
            <a:off x="4105418" y="3364533"/>
            <a:ext cx="1763327" cy="9222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0B53D458-F7A5-08BD-A248-A07DF6A65D23}"/>
              </a:ext>
            </a:extLst>
          </p:cNvPr>
          <p:cNvSpPr txBox="1"/>
          <p:nvPr/>
        </p:nvSpPr>
        <p:spPr>
          <a:xfrm>
            <a:off x="6560288" y="2357149"/>
            <a:ext cx="948401" cy="369332"/>
          </a:xfrm>
          <a:prstGeom prst="rect">
            <a:avLst/>
          </a:prstGeom>
          <a:noFill/>
        </p:spPr>
        <p:txBody>
          <a:bodyPr wrap="none" rtlCol="0">
            <a:spAutoFit/>
          </a:bodyPr>
          <a:lstStyle/>
          <a:p>
            <a:r>
              <a:rPr lang="en-US" dirty="0"/>
              <a:t>Low risk</a:t>
            </a:r>
          </a:p>
        </p:txBody>
      </p:sp>
      <p:sp>
        <p:nvSpPr>
          <p:cNvPr id="35" name="TextBox 34">
            <a:extLst>
              <a:ext uri="{FF2B5EF4-FFF2-40B4-BE49-F238E27FC236}">
                <a16:creationId xmlns:a16="http://schemas.microsoft.com/office/drawing/2014/main" id="{374F7782-8544-2310-78FD-83370E41B22F}"/>
              </a:ext>
            </a:extLst>
          </p:cNvPr>
          <p:cNvSpPr txBox="1"/>
          <p:nvPr/>
        </p:nvSpPr>
        <p:spPr>
          <a:xfrm>
            <a:off x="6560287" y="3244334"/>
            <a:ext cx="1358064" cy="369332"/>
          </a:xfrm>
          <a:prstGeom prst="rect">
            <a:avLst/>
          </a:prstGeom>
          <a:noFill/>
        </p:spPr>
        <p:txBody>
          <a:bodyPr wrap="none" rtlCol="0">
            <a:spAutoFit/>
          </a:bodyPr>
          <a:lstStyle/>
          <a:p>
            <a:r>
              <a:rPr lang="en-US" dirty="0"/>
              <a:t>Medium risk</a:t>
            </a:r>
          </a:p>
        </p:txBody>
      </p:sp>
      <p:sp>
        <p:nvSpPr>
          <p:cNvPr id="36" name="TextBox 35">
            <a:extLst>
              <a:ext uri="{FF2B5EF4-FFF2-40B4-BE49-F238E27FC236}">
                <a16:creationId xmlns:a16="http://schemas.microsoft.com/office/drawing/2014/main" id="{6E495ADF-45AF-31D8-A0EA-529381AF2CD2}"/>
              </a:ext>
            </a:extLst>
          </p:cNvPr>
          <p:cNvSpPr txBox="1"/>
          <p:nvPr/>
        </p:nvSpPr>
        <p:spPr>
          <a:xfrm>
            <a:off x="6556022" y="4040874"/>
            <a:ext cx="1045479" cy="369332"/>
          </a:xfrm>
          <a:prstGeom prst="rect">
            <a:avLst/>
          </a:prstGeom>
          <a:noFill/>
        </p:spPr>
        <p:txBody>
          <a:bodyPr wrap="none" rtlCol="0">
            <a:spAutoFit/>
          </a:bodyPr>
          <a:lstStyle/>
          <a:p>
            <a:r>
              <a:rPr lang="en-US" dirty="0"/>
              <a:t>High risk </a:t>
            </a:r>
          </a:p>
        </p:txBody>
      </p:sp>
      <p:sp>
        <p:nvSpPr>
          <p:cNvPr id="37" name="TextBox 36">
            <a:extLst>
              <a:ext uri="{FF2B5EF4-FFF2-40B4-BE49-F238E27FC236}">
                <a16:creationId xmlns:a16="http://schemas.microsoft.com/office/drawing/2014/main" id="{3F847B5E-2469-9043-D510-FB53A0EF6D8B}"/>
              </a:ext>
            </a:extLst>
          </p:cNvPr>
          <p:cNvSpPr txBox="1"/>
          <p:nvPr/>
        </p:nvSpPr>
        <p:spPr>
          <a:xfrm>
            <a:off x="4849723" y="2701192"/>
            <a:ext cx="532890" cy="340519"/>
          </a:xfrm>
          <a:prstGeom prst="roundRect">
            <a:avLst/>
          </a:prstGeom>
          <a:solidFill>
            <a:schemeClr val="bg1"/>
          </a:solidFill>
        </p:spPr>
        <p:txBody>
          <a:bodyPr wrap="none" rtlCol="0">
            <a:spAutoFit/>
          </a:bodyPr>
          <a:lstStyle/>
          <a:p>
            <a:r>
              <a:rPr lang="en-US" sz="1400" dirty="0"/>
              <a:t>0.33</a:t>
            </a:r>
          </a:p>
        </p:txBody>
      </p:sp>
      <p:sp>
        <p:nvSpPr>
          <p:cNvPr id="38" name="TextBox 37">
            <a:extLst>
              <a:ext uri="{FF2B5EF4-FFF2-40B4-BE49-F238E27FC236}">
                <a16:creationId xmlns:a16="http://schemas.microsoft.com/office/drawing/2014/main" id="{475A367A-0269-2DD2-3901-767220F9B765}"/>
              </a:ext>
            </a:extLst>
          </p:cNvPr>
          <p:cNvSpPr txBox="1"/>
          <p:nvPr/>
        </p:nvSpPr>
        <p:spPr>
          <a:xfrm>
            <a:off x="4987081" y="3217843"/>
            <a:ext cx="532890" cy="340519"/>
          </a:xfrm>
          <a:prstGeom prst="roundRect">
            <a:avLst/>
          </a:prstGeom>
          <a:solidFill>
            <a:schemeClr val="bg1"/>
          </a:solidFill>
        </p:spPr>
        <p:txBody>
          <a:bodyPr wrap="none" rtlCol="0">
            <a:spAutoFit/>
          </a:bodyPr>
          <a:lstStyle/>
          <a:p>
            <a:r>
              <a:rPr lang="en-US" sz="1400" dirty="0"/>
              <a:t>0.26</a:t>
            </a:r>
          </a:p>
        </p:txBody>
      </p:sp>
      <p:sp>
        <p:nvSpPr>
          <p:cNvPr id="39" name="TextBox 38">
            <a:extLst>
              <a:ext uri="{FF2B5EF4-FFF2-40B4-BE49-F238E27FC236}">
                <a16:creationId xmlns:a16="http://schemas.microsoft.com/office/drawing/2014/main" id="{E4DB178D-3E66-CE35-C106-21D4984D13B0}"/>
              </a:ext>
            </a:extLst>
          </p:cNvPr>
          <p:cNvSpPr txBox="1"/>
          <p:nvPr/>
        </p:nvSpPr>
        <p:spPr>
          <a:xfrm>
            <a:off x="4976860" y="3803816"/>
            <a:ext cx="532890" cy="340519"/>
          </a:xfrm>
          <a:prstGeom prst="roundRect">
            <a:avLst/>
          </a:prstGeom>
          <a:solidFill>
            <a:schemeClr val="bg1"/>
          </a:solidFill>
        </p:spPr>
        <p:txBody>
          <a:bodyPr wrap="none" rtlCol="0">
            <a:spAutoFit/>
          </a:bodyPr>
          <a:lstStyle/>
          <a:p>
            <a:r>
              <a:rPr lang="en-US" sz="1400" dirty="0"/>
              <a:t>0.41</a:t>
            </a:r>
          </a:p>
        </p:txBody>
      </p:sp>
    </p:spTree>
    <p:extLst>
      <p:ext uri="{BB962C8B-B14F-4D97-AF65-F5344CB8AC3E}">
        <p14:creationId xmlns:p14="http://schemas.microsoft.com/office/powerpoint/2010/main" val="3371017344"/>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1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87086" y="729612"/>
            <a:ext cx="11528768" cy="646331"/>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is assigned risk level at antenatal care facility according to the following distribution: </a:t>
            </a:r>
          </a:p>
          <a:p>
            <a:pPr lvl="1"/>
            <a:r>
              <a:rPr lang="en-US" dirty="0">
                <a:solidFill>
                  <a:schemeClr val="tx1"/>
                </a:solidFill>
                <a:latin typeface="+mj-lt"/>
                <a:sym typeface="Wingdings" pitchFamily="2" charset="2"/>
              </a:rPr>
              <a:t>[0.33, 0.26, 0.41]  </a:t>
            </a:r>
            <a:r>
              <a:rPr lang="en-US" dirty="0">
                <a:solidFill>
                  <a:schemeClr val="tx1"/>
                </a:solidFill>
                <a:latin typeface="+mj-lt"/>
              </a:rPr>
              <a:t>[0,1,2] where 0 = low risk, 1 = medium risk, 2 = high risk </a:t>
            </a:r>
            <a:r>
              <a:rPr lang="en-US" dirty="0">
                <a:solidFill>
                  <a:schemeClr val="tx1"/>
                </a:solidFill>
                <a:latin typeface="+mj-lt"/>
                <a:sym typeface="Wingdings" pitchFamily="2" charset="2"/>
              </a:rPr>
              <a:t>(1)</a:t>
            </a:r>
            <a:endParaRPr lang="en-US" dirty="0">
              <a:latin typeface="+mj-lt"/>
              <a:sym typeface="Wingdings" pitchFamily="2" charset="2"/>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377311" y="6339685"/>
            <a:ext cx="3658374" cy="276999"/>
          </a:xfrm>
          <a:prstGeom prst="rect">
            <a:avLst/>
          </a:prstGeom>
          <a:noFill/>
        </p:spPr>
        <p:txBody>
          <a:bodyPr wrap="none" rtlCol="0">
            <a:spAutoFit/>
          </a:bodyPr>
          <a:lstStyle/>
          <a:p>
            <a:pPr marL="228600" indent="-228600">
              <a:buAutoNum type="arabicParenBoth"/>
            </a:pPr>
            <a:r>
              <a:rPr lang="en-US" sz="1200" i="1" dirty="0">
                <a:solidFill>
                  <a:schemeClr val="bg2">
                    <a:lumMod val="75000"/>
                  </a:schemeClr>
                </a:solidFill>
                <a:effectLst/>
                <a:latin typeface="HelveticaNeueLTStd"/>
                <a:hlinkClick r:id="rId2">
                  <a:extLst>
                    <a:ext uri="{A12FA001-AC4F-418D-AE19-62706E023703}">
                      <ahyp:hlinkClr xmlns:ahyp="http://schemas.microsoft.com/office/drawing/2018/hyperlinkcolor" val="tx"/>
                    </a:ext>
                  </a:extLst>
                </a:hlinkClick>
              </a:rPr>
              <a:t>https://bmjopen.bmj.com/content/12/1/e050670</a:t>
            </a:r>
            <a:r>
              <a:rPr lang="en-US" sz="1200" i="1" dirty="0">
                <a:solidFill>
                  <a:schemeClr val="bg2">
                    <a:lumMod val="75000"/>
                  </a:schemeClr>
                </a:solidFill>
                <a:effectLst/>
                <a:latin typeface="HelveticaNeueLTStd"/>
              </a:rPr>
              <a:t> </a:t>
            </a:r>
          </a:p>
        </p:txBody>
      </p:sp>
      <p:pic>
        <p:nvPicPr>
          <p:cNvPr id="4" name="Picture 3">
            <a:extLst>
              <a:ext uri="{FF2B5EF4-FFF2-40B4-BE49-F238E27FC236}">
                <a16:creationId xmlns:a16="http://schemas.microsoft.com/office/drawing/2014/main" id="{2F0D1DE8-D6DF-6D61-DB50-C4F57D481470}"/>
              </a:ext>
            </a:extLst>
          </p:cNvPr>
          <p:cNvPicPr>
            <a:picLocks noChangeAspect="1"/>
          </p:cNvPicPr>
          <p:nvPr/>
        </p:nvPicPr>
        <p:blipFill>
          <a:blip r:embed="rId3"/>
          <a:stretch>
            <a:fillRect/>
          </a:stretch>
        </p:blipFill>
        <p:spPr>
          <a:xfrm>
            <a:off x="1965270" y="1911861"/>
            <a:ext cx="7772400" cy="4352978"/>
          </a:xfrm>
          <a:prstGeom prst="rect">
            <a:avLst/>
          </a:prstGeom>
        </p:spPr>
      </p:pic>
      <p:sp>
        <p:nvSpPr>
          <p:cNvPr id="5" name="TextBox 4">
            <a:extLst>
              <a:ext uri="{FF2B5EF4-FFF2-40B4-BE49-F238E27FC236}">
                <a16:creationId xmlns:a16="http://schemas.microsoft.com/office/drawing/2014/main" id="{49845D46-7D44-9E73-8452-CE388978BD77}"/>
              </a:ext>
            </a:extLst>
          </p:cNvPr>
          <p:cNvSpPr txBox="1"/>
          <p:nvPr/>
        </p:nvSpPr>
        <p:spPr>
          <a:xfrm>
            <a:off x="4221929" y="1529238"/>
            <a:ext cx="374814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Distribution of risk across subset of facilities  </a:t>
            </a:r>
          </a:p>
        </p:txBody>
      </p:sp>
    </p:spTree>
    <p:extLst>
      <p:ext uri="{BB962C8B-B14F-4D97-AF65-F5344CB8AC3E}">
        <p14:creationId xmlns:p14="http://schemas.microsoft.com/office/powerpoint/2010/main" val="326060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2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44C12C-ED4A-E148-F889-1AAB1A8027AD}"/>
              </a:ext>
            </a:extLst>
          </p:cNvPr>
          <p:cNvSpPr txBox="1"/>
          <p:nvPr/>
        </p:nvSpPr>
        <p:spPr>
          <a:xfrm>
            <a:off x="138436" y="719678"/>
            <a:ext cx="9874244" cy="1477328"/>
          </a:xfrm>
          <a:prstGeom prst="rect">
            <a:avLst/>
          </a:prstGeom>
          <a:noFill/>
        </p:spPr>
        <p:txBody>
          <a:bodyPr wrap="square">
            <a:spAutoFit/>
          </a:bodyPr>
          <a:lstStyle/>
          <a:p>
            <a:pPr marL="342900" indent="-342900">
              <a:buAutoNum type="arabicPeriod" startAt="2"/>
            </a:pPr>
            <a:r>
              <a:rPr lang="en-US" dirty="0">
                <a:solidFill>
                  <a:schemeClr val="tx1"/>
                </a:solidFill>
                <a:latin typeface="+mj-lt"/>
                <a:sym typeface="Wingdings" pitchFamily="2" charset="2"/>
              </a:rPr>
              <a:t>Mother is distributed from antenatal care facility to delivery facility </a:t>
            </a:r>
            <a:r>
              <a:rPr lang="en-US" dirty="0">
                <a:latin typeface="+mj-lt"/>
                <a:sym typeface="Wingdings" pitchFamily="2" charset="2"/>
              </a:rPr>
              <a:t>with consideration for the following factors: </a:t>
            </a:r>
          </a:p>
          <a:p>
            <a:pPr marL="800100" lvl="1" indent="-342900">
              <a:buFont typeface="Arial" panose="020B0604020202020204" pitchFamily="34" charset="0"/>
              <a:buChar char="•"/>
            </a:pPr>
            <a:r>
              <a:rPr lang="en-US" dirty="0">
                <a:latin typeface="+mj-lt"/>
                <a:sym typeface="Wingdings" pitchFamily="2" charset="2"/>
              </a:rPr>
              <a:t>Distance to facility </a:t>
            </a:r>
          </a:p>
          <a:p>
            <a:pPr marL="800100" lvl="1" indent="-342900">
              <a:buFont typeface="Arial" panose="020B0604020202020204" pitchFamily="34" charset="0"/>
              <a:buChar char="•"/>
            </a:pPr>
            <a:r>
              <a:rPr lang="en-US" dirty="0">
                <a:latin typeface="+mj-lt"/>
                <a:sym typeface="Wingdings" pitchFamily="2" charset="2"/>
              </a:rPr>
              <a:t>Mother’s risk level and level of the facility </a:t>
            </a:r>
          </a:p>
          <a:p>
            <a:pPr marL="800100" lvl="1" indent="-342900">
              <a:buFont typeface="Arial" panose="020B0604020202020204" pitchFamily="34" charset="0"/>
              <a:buChar char="•"/>
            </a:pPr>
            <a:r>
              <a:rPr lang="en-US" dirty="0">
                <a:latin typeface="+mj-lt"/>
                <a:sym typeface="Wingdings" pitchFamily="2" charset="2"/>
              </a:rPr>
              <a:t>Capacity of the facility for </a:t>
            </a:r>
            <a:r>
              <a:rPr lang="en-US" dirty="0" err="1">
                <a:latin typeface="+mj-lt"/>
                <a:sym typeface="Wingdings" pitchFamily="2" charset="2"/>
              </a:rPr>
              <a:t>EmONC</a:t>
            </a:r>
            <a:r>
              <a:rPr lang="en-US" dirty="0">
                <a:latin typeface="+mj-lt"/>
                <a:sym typeface="Wingdings" pitchFamily="2" charset="2"/>
              </a:rPr>
              <a:t> (C-sections conducted)  </a:t>
            </a:r>
          </a:p>
        </p:txBody>
      </p:sp>
      <p:pic>
        <p:nvPicPr>
          <p:cNvPr id="7" name="Picture 6" descr="A picture containing screenshot, text, diagram, plot&#10;&#10;Description automatically generated">
            <a:extLst>
              <a:ext uri="{FF2B5EF4-FFF2-40B4-BE49-F238E27FC236}">
                <a16:creationId xmlns:a16="http://schemas.microsoft.com/office/drawing/2014/main" id="{F24F432B-134A-93C2-3D24-DB493B5D5A51}"/>
              </a:ext>
            </a:extLst>
          </p:cNvPr>
          <p:cNvPicPr>
            <a:picLocks noChangeAspect="1"/>
          </p:cNvPicPr>
          <p:nvPr/>
        </p:nvPicPr>
        <p:blipFill>
          <a:blip r:embed="rId3"/>
          <a:stretch>
            <a:fillRect/>
          </a:stretch>
        </p:blipFill>
        <p:spPr>
          <a:xfrm>
            <a:off x="6497637" y="1251079"/>
            <a:ext cx="5432426" cy="5498008"/>
          </a:xfrm>
          <a:prstGeom prst="rect">
            <a:avLst/>
          </a:prstGeom>
        </p:spPr>
      </p:pic>
    </p:spTree>
    <p:extLst>
      <p:ext uri="{BB962C8B-B14F-4D97-AF65-F5344CB8AC3E}">
        <p14:creationId xmlns:p14="http://schemas.microsoft.com/office/powerpoint/2010/main" val="813273245"/>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a:solidFill>
                  <a:schemeClr val="accent1">
                    <a:lumMod val="75000"/>
                  </a:schemeClr>
                </a:solidFill>
                <a:latin typeface="+mj-lt"/>
              </a:rPr>
              <a:t>STEP 3 </a:t>
            </a:r>
            <a:r>
              <a:rPr lang="en-US" b="1" dirty="0">
                <a:solidFill>
                  <a:schemeClr val="accent1">
                    <a:lumMod val="75000"/>
                  </a:schemeClr>
                </a:solidFill>
                <a:latin typeface="+mj-lt"/>
              </a:rPr>
              <a:t>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E0D6C6-497E-3AA9-B145-CBEB4C70B0F4}"/>
              </a:ext>
            </a:extLst>
          </p:cNvPr>
          <p:cNvSpPr txBox="1"/>
          <p:nvPr/>
        </p:nvSpPr>
        <p:spPr>
          <a:xfrm>
            <a:off x="6872933" y="6264839"/>
            <a:ext cx="5105244" cy="461665"/>
          </a:xfrm>
          <a:prstGeom prst="rect">
            <a:avLst/>
          </a:prstGeom>
          <a:noFill/>
        </p:spPr>
        <p:txBody>
          <a:bodyPr wrap="none" rtlCol="0">
            <a:spAutoFit/>
          </a:bodyPr>
          <a:lstStyle/>
          <a:p>
            <a:r>
              <a:rPr lang="en-US" sz="1200" i="1" dirty="0">
                <a:solidFill>
                  <a:schemeClr val="bg2">
                    <a:lumMod val="75000"/>
                  </a:schemeClr>
                </a:solidFill>
                <a:hlinkClick r:id="rId3">
                  <a:extLst>
                    <a:ext uri="{A12FA001-AC4F-418D-AE19-62706E023703}">
                      <ahyp:hlinkClr xmlns:ahyp="http://schemas.microsoft.com/office/drawing/2018/hyperlinkcolor" val="tx"/>
                    </a:ext>
                  </a:extLst>
                </a:hlinkClick>
              </a:rPr>
              <a:t>(2) https://www.ncbi.nlm.nih.gov/pmc/articles/PMC4728153/</a:t>
            </a:r>
            <a:br>
              <a:rPr lang="en-US" sz="1200" i="1" dirty="0">
                <a:solidFill>
                  <a:schemeClr val="bg2">
                    <a:lumMod val="75000"/>
                  </a:schemeClr>
                </a:solidFill>
              </a:rPr>
            </a:br>
            <a:r>
              <a:rPr lang="en-US" sz="1200" i="1" dirty="0">
                <a:solidFill>
                  <a:schemeClr val="bg2">
                    <a:lumMod val="75000"/>
                  </a:schemeClr>
                </a:solidFill>
              </a:rPr>
              <a:t>U.S. ratio of low to high for eclampsia and uterine rupture is approximately 1:3</a:t>
            </a:r>
            <a:r>
              <a:rPr lang="en-US" sz="1200" i="1" dirty="0">
                <a:solidFill>
                  <a:schemeClr val="bg2">
                    <a:lumMod val="75000"/>
                  </a:schemeClr>
                </a:solidFill>
                <a:latin typeface="HelveticaNeueLTStd"/>
              </a:rPr>
              <a:t> </a:t>
            </a:r>
            <a:endParaRPr lang="en-US" sz="1200" i="1" dirty="0">
              <a:solidFill>
                <a:schemeClr val="bg2">
                  <a:lumMod val="75000"/>
                </a:schemeClr>
              </a:solidFill>
            </a:endParaRPr>
          </a:p>
        </p:txBody>
      </p:sp>
      <p:sp>
        <p:nvSpPr>
          <p:cNvPr id="15" name="Oval 14">
            <a:extLst>
              <a:ext uri="{FF2B5EF4-FFF2-40B4-BE49-F238E27FC236}">
                <a16:creationId xmlns:a16="http://schemas.microsoft.com/office/drawing/2014/main" id="{DCFFEB00-E42F-FB65-418F-8A73F300B6E2}"/>
              </a:ext>
            </a:extLst>
          </p:cNvPr>
          <p:cNvSpPr/>
          <p:nvPr/>
        </p:nvSpPr>
        <p:spPr>
          <a:xfrm>
            <a:off x="4719551" y="2631957"/>
            <a:ext cx="548640" cy="5120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291D2F4F-D7CC-149D-B9B6-0B7811567E63}"/>
              </a:ext>
            </a:extLst>
          </p:cNvPr>
          <p:cNvSpPr/>
          <p:nvPr/>
        </p:nvSpPr>
        <p:spPr>
          <a:xfrm>
            <a:off x="5520190" y="2631957"/>
            <a:ext cx="548640" cy="51206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8535738D-CD3F-045A-8525-E286F6B572EB}"/>
              </a:ext>
            </a:extLst>
          </p:cNvPr>
          <p:cNvSpPr/>
          <p:nvPr/>
        </p:nvSpPr>
        <p:spPr>
          <a:xfrm>
            <a:off x="6357154" y="2631957"/>
            <a:ext cx="548640" cy="51206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30BA16DF-3800-FDCE-F606-352594A0EDD1}"/>
              </a:ext>
            </a:extLst>
          </p:cNvPr>
          <p:cNvSpPr/>
          <p:nvPr/>
        </p:nvSpPr>
        <p:spPr>
          <a:xfrm>
            <a:off x="4719551" y="4332742"/>
            <a:ext cx="548640" cy="5120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DF4E6CE3-7B5A-A659-C0D0-4E409B2F0CFB}"/>
              </a:ext>
            </a:extLst>
          </p:cNvPr>
          <p:cNvSpPr/>
          <p:nvPr/>
        </p:nvSpPr>
        <p:spPr>
          <a:xfrm>
            <a:off x="5520190" y="4332742"/>
            <a:ext cx="548640" cy="51206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1AD854DB-8F30-6929-E1FE-7571A52292F3}"/>
              </a:ext>
            </a:extLst>
          </p:cNvPr>
          <p:cNvSpPr/>
          <p:nvPr/>
        </p:nvSpPr>
        <p:spPr>
          <a:xfrm>
            <a:off x="6357154" y="4332742"/>
            <a:ext cx="548640" cy="51206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2" name="Straight Arrow Connector 21">
            <a:extLst>
              <a:ext uri="{FF2B5EF4-FFF2-40B4-BE49-F238E27FC236}">
                <a16:creationId xmlns:a16="http://schemas.microsoft.com/office/drawing/2014/main" id="{488DF0BC-D7DF-0145-A6E9-FBB582CCF3EA}"/>
              </a:ext>
            </a:extLst>
          </p:cNvPr>
          <p:cNvCxnSpPr>
            <a:stCxn id="15" idx="4"/>
            <a:endCxn id="18" idx="0"/>
          </p:cNvCxnSpPr>
          <p:nvPr/>
        </p:nvCxnSpPr>
        <p:spPr>
          <a:xfrm>
            <a:off x="4993871"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38A7A6-A88D-CDFE-1C6F-A8A0CBDCDBAF}"/>
              </a:ext>
            </a:extLst>
          </p:cNvPr>
          <p:cNvCxnSpPr>
            <a:stCxn id="16" idx="4"/>
            <a:endCxn id="19" idx="0"/>
          </p:cNvCxnSpPr>
          <p:nvPr/>
        </p:nvCxnSpPr>
        <p:spPr>
          <a:xfrm>
            <a:off x="5794510"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666791-531D-E944-6AB2-1DD108E08480}"/>
              </a:ext>
            </a:extLst>
          </p:cNvPr>
          <p:cNvCxnSpPr>
            <a:stCxn id="17" idx="4"/>
            <a:endCxn id="20" idx="0"/>
          </p:cNvCxnSpPr>
          <p:nvPr/>
        </p:nvCxnSpPr>
        <p:spPr>
          <a:xfrm>
            <a:off x="6631474"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A06183-FDBD-6F42-553F-5E6378ECB70F}"/>
              </a:ext>
            </a:extLst>
          </p:cNvPr>
          <p:cNvCxnSpPr>
            <a:stCxn id="16" idx="4"/>
            <a:endCxn id="18" idx="0"/>
          </p:cNvCxnSpPr>
          <p:nvPr/>
        </p:nvCxnSpPr>
        <p:spPr>
          <a:xfrm flipH="1">
            <a:off x="4993871" y="3144021"/>
            <a:ext cx="800639"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A156E5-FF99-C27C-9532-439B8A0F79CC}"/>
              </a:ext>
            </a:extLst>
          </p:cNvPr>
          <p:cNvCxnSpPr>
            <a:stCxn id="17" idx="4"/>
            <a:endCxn id="18" idx="0"/>
          </p:cNvCxnSpPr>
          <p:nvPr/>
        </p:nvCxnSpPr>
        <p:spPr>
          <a:xfrm flipH="1">
            <a:off x="4993871" y="3144021"/>
            <a:ext cx="1637603"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36C987A-F3FB-46B2-2663-B6F89297E4AC}"/>
              </a:ext>
            </a:extLst>
          </p:cNvPr>
          <p:cNvSpPr txBox="1"/>
          <p:nvPr/>
        </p:nvSpPr>
        <p:spPr>
          <a:xfrm>
            <a:off x="5794509" y="3768933"/>
            <a:ext cx="503664" cy="307777"/>
          </a:xfrm>
          <a:prstGeom prst="rect">
            <a:avLst/>
          </a:prstGeom>
          <a:noFill/>
        </p:spPr>
        <p:txBody>
          <a:bodyPr wrap="none" rtlCol="0">
            <a:spAutoFit/>
          </a:bodyPr>
          <a:lstStyle/>
          <a:p>
            <a:r>
              <a:rPr lang="en-US" sz="1400" dirty="0"/>
              <a:t>0.02</a:t>
            </a:r>
          </a:p>
        </p:txBody>
      </p:sp>
      <p:sp>
        <p:nvSpPr>
          <p:cNvPr id="32" name="TextBox 31">
            <a:extLst>
              <a:ext uri="{FF2B5EF4-FFF2-40B4-BE49-F238E27FC236}">
                <a16:creationId xmlns:a16="http://schemas.microsoft.com/office/drawing/2014/main" id="{F36696F5-A838-23E9-9EF0-F04170A466E4}"/>
              </a:ext>
            </a:extLst>
          </p:cNvPr>
          <p:cNvSpPr txBox="1"/>
          <p:nvPr/>
        </p:nvSpPr>
        <p:spPr>
          <a:xfrm>
            <a:off x="6621101" y="3768932"/>
            <a:ext cx="503664" cy="307777"/>
          </a:xfrm>
          <a:prstGeom prst="rect">
            <a:avLst/>
          </a:prstGeom>
          <a:noFill/>
        </p:spPr>
        <p:txBody>
          <a:bodyPr wrap="none" rtlCol="0">
            <a:spAutoFit/>
          </a:bodyPr>
          <a:lstStyle/>
          <a:p>
            <a:r>
              <a:rPr lang="en-US" sz="1400" dirty="0"/>
              <a:t>0.07</a:t>
            </a:r>
          </a:p>
        </p:txBody>
      </p:sp>
      <p:sp>
        <p:nvSpPr>
          <p:cNvPr id="33" name="TextBox 32">
            <a:extLst>
              <a:ext uri="{FF2B5EF4-FFF2-40B4-BE49-F238E27FC236}">
                <a16:creationId xmlns:a16="http://schemas.microsoft.com/office/drawing/2014/main" id="{5E5CE0EA-B875-3866-13DE-8A51D374B092}"/>
              </a:ext>
            </a:extLst>
          </p:cNvPr>
          <p:cNvSpPr txBox="1"/>
          <p:nvPr/>
        </p:nvSpPr>
        <p:spPr>
          <a:xfrm>
            <a:off x="4699776" y="3793594"/>
            <a:ext cx="276038" cy="307777"/>
          </a:xfrm>
          <a:prstGeom prst="rect">
            <a:avLst/>
          </a:prstGeom>
          <a:noFill/>
        </p:spPr>
        <p:txBody>
          <a:bodyPr wrap="square" rtlCol="0">
            <a:spAutoFit/>
          </a:bodyPr>
          <a:lstStyle/>
          <a:p>
            <a:r>
              <a:rPr lang="en-US" sz="1400" dirty="0"/>
              <a:t>1</a:t>
            </a:r>
          </a:p>
        </p:txBody>
      </p:sp>
      <p:sp>
        <p:nvSpPr>
          <p:cNvPr id="34" name="TextBox 33">
            <a:extLst>
              <a:ext uri="{FF2B5EF4-FFF2-40B4-BE49-F238E27FC236}">
                <a16:creationId xmlns:a16="http://schemas.microsoft.com/office/drawing/2014/main" id="{18B0661C-7EBE-4C07-C39E-BCF390BFB6B1}"/>
              </a:ext>
            </a:extLst>
          </p:cNvPr>
          <p:cNvSpPr txBox="1"/>
          <p:nvPr/>
        </p:nvSpPr>
        <p:spPr>
          <a:xfrm>
            <a:off x="4615556" y="2247044"/>
            <a:ext cx="778675" cy="307777"/>
          </a:xfrm>
          <a:prstGeom prst="rect">
            <a:avLst/>
          </a:prstGeom>
          <a:noFill/>
        </p:spPr>
        <p:txBody>
          <a:bodyPr wrap="none" rtlCol="0">
            <a:spAutoFit/>
          </a:bodyPr>
          <a:lstStyle/>
          <a:p>
            <a:r>
              <a:rPr lang="en-US" sz="1400" dirty="0"/>
              <a:t>Low risk</a:t>
            </a:r>
          </a:p>
        </p:txBody>
      </p:sp>
      <p:sp>
        <p:nvSpPr>
          <p:cNvPr id="35" name="TextBox 34">
            <a:extLst>
              <a:ext uri="{FF2B5EF4-FFF2-40B4-BE49-F238E27FC236}">
                <a16:creationId xmlns:a16="http://schemas.microsoft.com/office/drawing/2014/main" id="{25B78CE0-D588-BCB0-DDC5-D578B7DC5C87}"/>
              </a:ext>
            </a:extLst>
          </p:cNvPr>
          <p:cNvSpPr txBox="1"/>
          <p:nvPr/>
        </p:nvSpPr>
        <p:spPr>
          <a:xfrm>
            <a:off x="5405171" y="2247044"/>
            <a:ext cx="864339" cy="307777"/>
          </a:xfrm>
          <a:prstGeom prst="rect">
            <a:avLst/>
          </a:prstGeom>
          <a:noFill/>
        </p:spPr>
        <p:txBody>
          <a:bodyPr wrap="none" rtlCol="0">
            <a:spAutoFit/>
          </a:bodyPr>
          <a:lstStyle/>
          <a:p>
            <a:r>
              <a:rPr lang="en-US" sz="1400" dirty="0"/>
              <a:t>Med. risk</a:t>
            </a:r>
          </a:p>
        </p:txBody>
      </p:sp>
      <p:sp>
        <p:nvSpPr>
          <p:cNvPr id="36" name="TextBox 35">
            <a:extLst>
              <a:ext uri="{FF2B5EF4-FFF2-40B4-BE49-F238E27FC236}">
                <a16:creationId xmlns:a16="http://schemas.microsoft.com/office/drawing/2014/main" id="{D214B265-7511-4436-DAE6-DA3346F001DF}"/>
              </a:ext>
            </a:extLst>
          </p:cNvPr>
          <p:cNvSpPr txBox="1"/>
          <p:nvPr/>
        </p:nvSpPr>
        <p:spPr>
          <a:xfrm>
            <a:off x="6242006" y="2247044"/>
            <a:ext cx="814647" cy="307777"/>
          </a:xfrm>
          <a:prstGeom prst="rect">
            <a:avLst/>
          </a:prstGeom>
          <a:noFill/>
        </p:spPr>
        <p:txBody>
          <a:bodyPr wrap="none" rtlCol="0">
            <a:spAutoFit/>
          </a:bodyPr>
          <a:lstStyle/>
          <a:p>
            <a:r>
              <a:rPr lang="en-US" sz="1400" dirty="0"/>
              <a:t>High risk</a:t>
            </a:r>
          </a:p>
        </p:txBody>
      </p:sp>
      <p:sp>
        <p:nvSpPr>
          <p:cNvPr id="37" name="TextBox 36">
            <a:extLst>
              <a:ext uri="{FF2B5EF4-FFF2-40B4-BE49-F238E27FC236}">
                <a16:creationId xmlns:a16="http://schemas.microsoft.com/office/drawing/2014/main" id="{D8D1F707-5F58-5279-1A11-DB1D7262FF13}"/>
              </a:ext>
            </a:extLst>
          </p:cNvPr>
          <p:cNvSpPr txBox="1"/>
          <p:nvPr/>
        </p:nvSpPr>
        <p:spPr>
          <a:xfrm>
            <a:off x="4529028" y="4954057"/>
            <a:ext cx="885307" cy="307777"/>
          </a:xfrm>
          <a:prstGeom prst="rect">
            <a:avLst/>
          </a:prstGeom>
          <a:noFill/>
        </p:spPr>
        <p:txBody>
          <a:bodyPr wrap="none" rtlCol="0">
            <a:spAutoFit/>
          </a:bodyPr>
          <a:lstStyle/>
          <a:p>
            <a:r>
              <a:rPr lang="en-US" sz="1400" dirty="0"/>
              <a:t>No comp.</a:t>
            </a:r>
          </a:p>
        </p:txBody>
      </p:sp>
      <p:sp>
        <p:nvSpPr>
          <p:cNvPr id="38" name="TextBox 37">
            <a:extLst>
              <a:ext uri="{FF2B5EF4-FFF2-40B4-BE49-F238E27FC236}">
                <a16:creationId xmlns:a16="http://schemas.microsoft.com/office/drawing/2014/main" id="{4E6FC2F4-143B-ADCC-D3CD-4C330BA32CA9}"/>
              </a:ext>
            </a:extLst>
          </p:cNvPr>
          <p:cNvSpPr txBox="1"/>
          <p:nvPr/>
        </p:nvSpPr>
        <p:spPr>
          <a:xfrm>
            <a:off x="5274960" y="4954057"/>
            <a:ext cx="972767" cy="307777"/>
          </a:xfrm>
          <a:prstGeom prst="rect">
            <a:avLst/>
          </a:prstGeom>
          <a:noFill/>
        </p:spPr>
        <p:txBody>
          <a:bodyPr wrap="none" rtlCol="0">
            <a:spAutoFit/>
          </a:bodyPr>
          <a:lstStyle/>
          <a:p>
            <a:r>
              <a:rPr lang="en-US" sz="1400" dirty="0"/>
              <a:t>Low comp.</a:t>
            </a:r>
          </a:p>
        </p:txBody>
      </p:sp>
      <p:sp>
        <p:nvSpPr>
          <p:cNvPr id="39" name="TextBox 38">
            <a:extLst>
              <a:ext uri="{FF2B5EF4-FFF2-40B4-BE49-F238E27FC236}">
                <a16:creationId xmlns:a16="http://schemas.microsoft.com/office/drawing/2014/main" id="{7A9712BD-2467-630A-2ABF-94F0DA7F8178}"/>
              </a:ext>
            </a:extLst>
          </p:cNvPr>
          <p:cNvSpPr txBox="1"/>
          <p:nvPr/>
        </p:nvSpPr>
        <p:spPr>
          <a:xfrm>
            <a:off x="6144152" y="4946950"/>
            <a:ext cx="1008738" cy="307777"/>
          </a:xfrm>
          <a:prstGeom prst="rect">
            <a:avLst/>
          </a:prstGeom>
          <a:noFill/>
        </p:spPr>
        <p:txBody>
          <a:bodyPr wrap="none" rtlCol="0">
            <a:spAutoFit/>
          </a:bodyPr>
          <a:lstStyle/>
          <a:p>
            <a:r>
              <a:rPr lang="en-US" sz="1400" dirty="0"/>
              <a:t>High comp.</a:t>
            </a:r>
          </a:p>
        </p:txBody>
      </p:sp>
      <p:sp>
        <p:nvSpPr>
          <p:cNvPr id="4" name="TextBox 3">
            <a:extLst>
              <a:ext uri="{FF2B5EF4-FFF2-40B4-BE49-F238E27FC236}">
                <a16:creationId xmlns:a16="http://schemas.microsoft.com/office/drawing/2014/main" id="{BB60DE79-D93A-FAFD-DD9F-458C6234EF2C}"/>
              </a:ext>
            </a:extLst>
          </p:cNvPr>
          <p:cNvSpPr txBox="1"/>
          <p:nvPr/>
        </p:nvSpPr>
        <p:spPr>
          <a:xfrm>
            <a:off x="138436" y="719678"/>
            <a:ext cx="9874244" cy="1200329"/>
          </a:xfrm>
          <a:prstGeom prst="rect">
            <a:avLst/>
          </a:prstGeom>
          <a:noFill/>
        </p:spPr>
        <p:txBody>
          <a:bodyPr wrap="square">
            <a:spAutoFit/>
          </a:bodyPr>
          <a:lstStyle/>
          <a:p>
            <a:r>
              <a:rPr lang="en-US" dirty="0">
                <a:latin typeface="+mj-lt"/>
                <a:sym typeface="Wingdings" pitchFamily="2" charset="2"/>
              </a:rPr>
              <a:t>3. </a:t>
            </a:r>
            <a:r>
              <a:rPr lang="en-US" dirty="0">
                <a:solidFill>
                  <a:schemeClr val="tx1"/>
                </a:solidFill>
                <a:latin typeface="+mj-lt"/>
                <a:sym typeface="Wingdings" pitchFamily="2" charset="2"/>
              </a:rPr>
              <a:t>Mother possibly develops complication from risk level according to the following distribution:  </a:t>
            </a:r>
          </a:p>
          <a:p>
            <a:r>
              <a:rPr lang="en-US" dirty="0">
                <a:solidFill>
                  <a:schemeClr val="tx1"/>
                </a:solidFill>
                <a:latin typeface="+mj-lt"/>
                <a:sym typeface="Wingdings" pitchFamily="2" charset="2"/>
              </a:rPr>
              <a:t>[0,1,2]  [0,0.02,0.07]  [0,1,2] where 0 = no complication, 1 = low complication, 2 = high complication</a:t>
            </a:r>
          </a:p>
          <a:p>
            <a:r>
              <a:rPr lang="en-US" dirty="0">
                <a:solidFill>
                  <a:schemeClr val="tx1"/>
                </a:solidFill>
                <a:latin typeface="+mj-lt"/>
                <a:sym typeface="Wingdings" pitchFamily="2" charset="2"/>
              </a:rPr>
              <a:t>(low risk to complication : high risk to complication ~ 1:3 (2), </a:t>
            </a:r>
            <a:r>
              <a:rPr lang="en-US" b="0" i="1" dirty="0">
                <a:solidFill>
                  <a:schemeClr val="tx1"/>
                </a:solidFill>
                <a:effectLst/>
                <a:latin typeface="+mj-lt"/>
              </a:rPr>
              <a:t>0.26*n + 0.41*3n = 0.035 </a:t>
            </a:r>
            <a:r>
              <a:rPr lang="en-US" b="0" dirty="0">
                <a:solidFill>
                  <a:schemeClr val="tx1"/>
                </a:solidFill>
                <a:effectLst/>
                <a:latin typeface="+mj-lt"/>
              </a:rPr>
              <a:t>(from data)</a:t>
            </a:r>
            <a:br>
              <a:rPr lang="en-US" b="0" dirty="0">
                <a:solidFill>
                  <a:schemeClr val="tx1"/>
                </a:solidFill>
                <a:effectLst/>
                <a:latin typeface="+mj-lt"/>
              </a:rPr>
            </a:br>
            <a:r>
              <a:rPr lang="en-US" b="0" i="1" dirty="0">
                <a:solidFill>
                  <a:schemeClr val="tx1"/>
                </a:solidFill>
                <a:effectLst/>
                <a:latin typeface="+mj-lt"/>
              </a:rPr>
              <a:t>n = 0.0235, 3n =  0.07, </a:t>
            </a:r>
            <a:r>
              <a:rPr lang="en-US" b="0" dirty="0">
                <a:solidFill>
                  <a:schemeClr val="tx1"/>
                </a:solidFill>
                <a:effectLst/>
                <a:latin typeface="+mj-lt"/>
              </a:rPr>
              <a:t>[0,1,2]</a:t>
            </a:r>
            <a:r>
              <a:rPr lang="en-US" dirty="0">
                <a:solidFill>
                  <a:schemeClr val="tx1"/>
                </a:solidFill>
                <a:latin typeface="+mj-lt"/>
                <a:sym typeface="Wingdings" pitchFamily="2" charset="2"/>
              </a:rPr>
              <a:t>  [0,n,3</a:t>
            </a:r>
            <a:r>
              <a:rPr lang="en-US" i="1" dirty="0">
                <a:solidFill>
                  <a:schemeClr val="tx1"/>
                </a:solidFill>
                <a:latin typeface="+mj-lt"/>
                <a:sym typeface="Wingdings" pitchFamily="2" charset="2"/>
              </a:rPr>
              <a:t>n</a:t>
            </a:r>
            <a:r>
              <a:rPr lang="en-US" dirty="0">
                <a:solidFill>
                  <a:schemeClr val="tx1"/>
                </a:solidFill>
                <a:latin typeface="+mj-lt"/>
                <a:sym typeface="Wingdings" pitchFamily="2" charset="2"/>
              </a:rPr>
              <a:t>]  [0,0.02,0.07]  [0,1,2]</a:t>
            </a:r>
            <a:endParaRPr lang="en-US" b="0" dirty="0">
              <a:solidFill>
                <a:schemeClr val="tx1"/>
              </a:solidFill>
              <a:effectLst/>
              <a:latin typeface="+mj-lt"/>
            </a:endParaRPr>
          </a:p>
        </p:txBody>
      </p:sp>
      <p:sp>
        <p:nvSpPr>
          <p:cNvPr id="3" name="TextBox 2">
            <a:extLst>
              <a:ext uri="{FF2B5EF4-FFF2-40B4-BE49-F238E27FC236}">
                <a16:creationId xmlns:a16="http://schemas.microsoft.com/office/drawing/2014/main" id="{87A9BE98-C18A-76BF-5CCD-C3E8490385D9}"/>
              </a:ext>
            </a:extLst>
          </p:cNvPr>
          <p:cNvSpPr txBox="1"/>
          <p:nvPr/>
        </p:nvSpPr>
        <p:spPr>
          <a:xfrm>
            <a:off x="98582" y="2589598"/>
            <a:ext cx="4263796" cy="2308324"/>
          </a:xfrm>
          <a:prstGeom prst="rect">
            <a:avLst/>
          </a:prstGeom>
          <a:noFill/>
        </p:spPr>
        <p:txBody>
          <a:bodyPr wrap="none" rtlCol="0">
            <a:spAutoFit/>
          </a:bodyPr>
          <a:lstStyle/>
          <a:p>
            <a:r>
              <a:rPr lang="en-US" dirty="0"/>
              <a:t>Assuming </a:t>
            </a:r>
          </a:p>
          <a:p>
            <a:r>
              <a:rPr lang="en-US" dirty="0"/>
              <a:t>41% high risk, 59% low-medium risk</a:t>
            </a:r>
          </a:p>
          <a:p>
            <a:r>
              <a:rPr lang="en-US" dirty="0"/>
              <a:t>- 100% of high risk at home = 41%</a:t>
            </a:r>
          </a:p>
          <a:p>
            <a:r>
              <a:rPr lang="en-US" dirty="0"/>
              <a:t>- ?% of low and medium risk </a:t>
            </a:r>
          </a:p>
          <a:p>
            <a:r>
              <a:rPr lang="en-US" dirty="0"/>
              <a:t>Assuming</a:t>
            </a:r>
          </a:p>
          <a:p>
            <a:r>
              <a:rPr lang="en-US" dirty="0"/>
              <a:t>Only medium risk can lead to complications</a:t>
            </a:r>
          </a:p>
          <a:p>
            <a:r>
              <a:rPr lang="en-US" dirty="0"/>
              <a:t>?*0.02=0.01 (risk of complication at home)</a:t>
            </a:r>
          </a:p>
          <a:p>
            <a:r>
              <a:rPr lang="en-US" dirty="0"/>
              <a:t>50% are medium risk, 50% are low risk</a:t>
            </a:r>
          </a:p>
        </p:txBody>
      </p:sp>
    </p:spTree>
    <p:extLst>
      <p:ext uri="{BB962C8B-B14F-4D97-AF65-F5344CB8AC3E}">
        <p14:creationId xmlns:p14="http://schemas.microsoft.com/office/powerpoint/2010/main" val="357492624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344523" cy="369332"/>
          </a:xfrm>
          <a:prstGeom prst="rect">
            <a:avLst/>
          </a:prstGeom>
          <a:noFill/>
        </p:spPr>
        <p:txBody>
          <a:bodyPr wrap="none" rtlCol="0">
            <a:spAutoFit/>
          </a:bodyPr>
          <a:lstStyle/>
          <a:p>
            <a:r>
              <a:rPr lang="en-US" b="1" dirty="0">
                <a:solidFill>
                  <a:schemeClr val="accent1">
                    <a:lumMod val="75000"/>
                  </a:schemeClr>
                </a:solidFill>
                <a:latin typeface="+mj-lt"/>
              </a:rPr>
              <a:t>SUBSET OF MOTHERS WITH COMPLICATIONS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6B37988-180C-C5BB-34C6-228268B4CCDE}"/>
              </a:ext>
            </a:extLst>
          </p:cNvPr>
          <p:cNvSpPr/>
          <p:nvPr/>
        </p:nvSpPr>
        <p:spPr>
          <a:xfrm>
            <a:off x="4533891" y="1041249"/>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3" name="Rectangle 2">
            <a:extLst>
              <a:ext uri="{FF2B5EF4-FFF2-40B4-BE49-F238E27FC236}">
                <a16:creationId xmlns:a16="http://schemas.microsoft.com/office/drawing/2014/main" id="{817F6490-30BF-FF3F-5F92-1BB6B5882DB4}"/>
              </a:ext>
            </a:extLst>
          </p:cNvPr>
          <p:cNvSpPr/>
          <p:nvPr/>
        </p:nvSpPr>
        <p:spPr>
          <a:xfrm>
            <a:off x="4533891" y="212046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3.8%</a:t>
            </a:r>
          </a:p>
        </p:txBody>
      </p:sp>
      <p:sp>
        <p:nvSpPr>
          <p:cNvPr id="6" name="Rectangle 5">
            <a:extLst>
              <a:ext uri="{FF2B5EF4-FFF2-40B4-BE49-F238E27FC236}">
                <a16:creationId xmlns:a16="http://schemas.microsoft.com/office/drawing/2014/main" id="{7A9A4239-EAF3-98E7-1E72-6D4AD740D7D9}"/>
              </a:ext>
            </a:extLst>
          </p:cNvPr>
          <p:cNvSpPr/>
          <p:nvPr/>
        </p:nvSpPr>
        <p:spPr>
          <a:xfrm>
            <a:off x="4533891" y="319812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
        <p:nvSpPr>
          <p:cNvPr id="7" name="Rectangle 6">
            <a:extLst>
              <a:ext uri="{FF2B5EF4-FFF2-40B4-BE49-F238E27FC236}">
                <a16:creationId xmlns:a16="http://schemas.microsoft.com/office/drawing/2014/main" id="{A5F5CA0D-68BC-08B1-A2A5-AA02F5AE882F}"/>
              </a:ext>
            </a:extLst>
          </p:cNvPr>
          <p:cNvSpPr/>
          <p:nvPr/>
        </p:nvSpPr>
        <p:spPr>
          <a:xfrm>
            <a:off x="4533891" y="4275787"/>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18" name="TextBox 17">
            <a:extLst>
              <a:ext uri="{FF2B5EF4-FFF2-40B4-BE49-F238E27FC236}">
                <a16:creationId xmlns:a16="http://schemas.microsoft.com/office/drawing/2014/main" id="{437CA4B4-5E0F-0CCC-0B36-B2F58833FA36}"/>
              </a:ext>
            </a:extLst>
          </p:cNvPr>
          <p:cNvSpPr txBox="1"/>
          <p:nvPr/>
        </p:nvSpPr>
        <p:spPr>
          <a:xfrm>
            <a:off x="6373593" y="1041249"/>
            <a:ext cx="4898571" cy="2862322"/>
          </a:xfrm>
          <a:prstGeom prst="rect">
            <a:avLst/>
          </a:prstGeom>
          <a:noFill/>
        </p:spPr>
        <p:txBody>
          <a:bodyPr wrap="square" rtlCol="0">
            <a:spAutoFit/>
          </a:bodyPr>
          <a:lstStyle/>
          <a:p>
            <a:r>
              <a:rPr lang="en-US" dirty="0"/>
              <a:t>Aggregated from received facility data to the facility levels</a:t>
            </a:r>
          </a:p>
          <a:p>
            <a:endParaRPr lang="en-US" dirty="0"/>
          </a:p>
          <a:p>
            <a:r>
              <a:rPr lang="en-US" dirty="0"/>
              <a:t>Percentage of complications at home is assumed to be the same as the overall percentage of complications across facilities (3.5%)</a:t>
            </a:r>
          </a:p>
          <a:p>
            <a:endParaRPr lang="en-US" dirty="0"/>
          </a:p>
          <a:p>
            <a:r>
              <a:rPr lang="en-US" dirty="0"/>
              <a:t>The complication rates are assumed to be final complication rates post transfer of mothers across facilities. </a:t>
            </a:r>
            <a:endParaRPr lang="en-US" i="1" dirty="0"/>
          </a:p>
        </p:txBody>
      </p:sp>
      <p:sp>
        <p:nvSpPr>
          <p:cNvPr id="15" name="TextBox 14">
            <a:extLst>
              <a:ext uri="{FF2B5EF4-FFF2-40B4-BE49-F238E27FC236}">
                <a16:creationId xmlns:a16="http://schemas.microsoft.com/office/drawing/2014/main" id="{08FC4C3D-4362-3F67-38C2-E69648780566}"/>
              </a:ext>
            </a:extLst>
          </p:cNvPr>
          <p:cNvSpPr txBox="1"/>
          <p:nvPr/>
        </p:nvSpPr>
        <p:spPr>
          <a:xfrm>
            <a:off x="522516" y="5641045"/>
            <a:ext cx="2492827" cy="646331"/>
          </a:xfrm>
          <a:prstGeom prst="rect">
            <a:avLst/>
          </a:prstGeom>
          <a:noFill/>
        </p:spPr>
        <p:txBody>
          <a:bodyPr wrap="square" rtlCol="0">
            <a:spAutoFit/>
          </a:bodyPr>
          <a:lstStyle/>
          <a:p>
            <a:pPr algn="ctr"/>
            <a:r>
              <a:rPr lang="en-US" dirty="0"/>
              <a:t>2. Subset of mothers with complications</a:t>
            </a:r>
          </a:p>
        </p:txBody>
      </p:sp>
      <p:sp>
        <p:nvSpPr>
          <p:cNvPr id="16" name="Rectangle 15">
            <a:extLst>
              <a:ext uri="{FF2B5EF4-FFF2-40B4-BE49-F238E27FC236}">
                <a16:creationId xmlns:a16="http://schemas.microsoft.com/office/drawing/2014/main" id="{5FE2987C-B020-C78F-14A2-8AA2ED3E4A05}"/>
              </a:ext>
            </a:extLst>
          </p:cNvPr>
          <p:cNvSpPr/>
          <p:nvPr/>
        </p:nvSpPr>
        <p:spPr>
          <a:xfrm>
            <a:off x="989236"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7" name="Rectangle 16">
            <a:extLst>
              <a:ext uri="{FF2B5EF4-FFF2-40B4-BE49-F238E27FC236}">
                <a16:creationId xmlns:a16="http://schemas.microsoft.com/office/drawing/2014/main" id="{C7AB8B9F-6099-C691-5C0C-3408109B17A0}"/>
              </a:ext>
            </a:extLst>
          </p:cNvPr>
          <p:cNvSpPr/>
          <p:nvPr/>
        </p:nvSpPr>
        <p:spPr>
          <a:xfrm>
            <a:off x="989236"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9" name="Rectangle 18">
            <a:extLst>
              <a:ext uri="{FF2B5EF4-FFF2-40B4-BE49-F238E27FC236}">
                <a16:creationId xmlns:a16="http://schemas.microsoft.com/office/drawing/2014/main" id="{5BDA754D-53A7-035A-1338-E0287AEDD0FE}"/>
              </a:ext>
            </a:extLst>
          </p:cNvPr>
          <p:cNvSpPr/>
          <p:nvPr/>
        </p:nvSpPr>
        <p:spPr>
          <a:xfrm>
            <a:off x="989236"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0" name="Rectangle 19">
            <a:extLst>
              <a:ext uri="{FF2B5EF4-FFF2-40B4-BE49-F238E27FC236}">
                <a16:creationId xmlns:a16="http://schemas.microsoft.com/office/drawing/2014/main" id="{CA6A7C10-5F58-092B-E4EC-8AE0BF851DD0}"/>
              </a:ext>
            </a:extLst>
          </p:cNvPr>
          <p:cNvSpPr/>
          <p:nvPr/>
        </p:nvSpPr>
        <p:spPr>
          <a:xfrm>
            <a:off x="989236"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1" name="Rectangle 20">
            <a:extLst>
              <a:ext uri="{FF2B5EF4-FFF2-40B4-BE49-F238E27FC236}">
                <a16:creationId xmlns:a16="http://schemas.microsoft.com/office/drawing/2014/main" id="{03F1CFBD-0708-8EA2-3CD2-BCE106216847}"/>
              </a:ext>
            </a:extLst>
          </p:cNvPr>
          <p:cNvSpPr/>
          <p:nvPr/>
        </p:nvSpPr>
        <p:spPr>
          <a:xfrm>
            <a:off x="2003990" y="1829347"/>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cxnSp>
        <p:nvCxnSpPr>
          <p:cNvPr id="24" name="Straight Connector 23">
            <a:extLst>
              <a:ext uri="{FF2B5EF4-FFF2-40B4-BE49-F238E27FC236}">
                <a16:creationId xmlns:a16="http://schemas.microsoft.com/office/drawing/2014/main" id="{0E814836-1AC5-797A-302F-A8D7CCD2E15D}"/>
              </a:ext>
            </a:extLst>
          </p:cNvPr>
          <p:cNvCxnSpPr/>
          <p:nvPr/>
        </p:nvCxnSpPr>
        <p:spPr>
          <a:xfrm flipV="1">
            <a:off x="3396343" y="1041249"/>
            <a:ext cx="1137548" cy="788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6FFBBB-4AA1-C368-434F-937BD475F431}"/>
              </a:ext>
            </a:extLst>
          </p:cNvPr>
          <p:cNvCxnSpPr/>
          <p:nvPr/>
        </p:nvCxnSpPr>
        <p:spPr>
          <a:xfrm>
            <a:off x="3396343" y="4540769"/>
            <a:ext cx="1137548" cy="814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338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4</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63689" y="717740"/>
            <a:ext cx="11689644" cy="923330"/>
          </a:xfrm>
          <a:prstGeom prst="rect">
            <a:avLst/>
          </a:prstGeom>
          <a:noFill/>
        </p:spPr>
        <p:txBody>
          <a:bodyPr wrap="square">
            <a:spAutoFit/>
          </a:bodyPr>
          <a:lstStyle/>
          <a:p>
            <a:r>
              <a:rPr lang="en-US" dirty="0">
                <a:solidFill>
                  <a:schemeClr val="tx1"/>
                </a:solidFill>
                <a:latin typeface="+mj-lt"/>
                <a:sym typeface="Wingdings" pitchFamily="2" charset="2"/>
              </a:rPr>
              <a:t>4. </a:t>
            </a:r>
            <a:r>
              <a:rPr lang="en-US" dirty="0">
                <a:solidFill>
                  <a:srgbClr val="333333"/>
                </a:solidFill>
                <a:latin typeface="+mj-lt"/>
                <a:sym typeface="Wingdings" pitchFamily="2" charset="2"/>
              </a:rPr>
              <a:t>Mother is possibly transferred from Home to L4/5 given complication level according to the following: </a:t>
            </a:r>
          </a:p>
          <a:p>
            <a:pPr lvl="1"/>
            <a:r>
              <a:rPr lang="en-US" dirty="0">
                <a:solidFill>
                  <a:srgbClr val="333333"/>
                </a:solidFill>
                <a:latin typeface="+mj-lt"/>
                <a:sym typeface="Wingdings" pitchFamily="2" charset="2"/>
              </a:rPr>
              <a:t>[0,1,2]  [0,0.16,0.31]  [0,1] where 0 = not transferred, 1 = transferred</a:t>
            </a:r>
          </a:p>
          <a:p>
            <a:endParaRPr lang="en-US" dirty="0">
              <a:solidFill>
                <a:schemeClr val="tx1"/>
              </a:solidFill>
              <a:latin typeface="+mj-lt"/>
              <a:sym typeface="Wingdings" pitchFamily="2" charset="2"/>
            </a:endParaRPr>
          </a:p>
        </p:txBody>
      </p:sp>
      <p:sp>
        <p:nvSpPr>
          <p:cNvPr id="12" name="Oval 11">
            <a:extLst>
              <a:ext uri="{FF2B5EF4-FFF2-40B4-BE49-F238E27FC236}">
                <a16:creationId xmlns:a16="http://schemas.microsoft.com/office/drawing/2014/main" id="{52908BB0-2552-9335-65C8-CA7E60919493}"/>
              </a:ext>
            </a:extLst>
          </p:cNvPr>
          <p:cNvSpPr/>
          <p:nvPr/>
        </p:nvSpPr>
        <p:spPr>
          <a:xfrm>
            <a:off x="4401453" y="2248738"/>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D1BB3AB-FF10-5876-CD01-83C72E088381}"/>
              </a:ext>
            </a:extLst>
          </p:cNvPr>
          <p:cNvSpPr/>
          <p:nvPr/>
        </p:nvSpPr>
        <p:spPr>
          <a:xfrm>
            <a:off x="4401453" y="3116265"/>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1F061FB1-9FEB-E51F-5EEC-93019991DDA7}"/>
              </a:ext>
            </a:extLst>
          </p:cNvPr>
          <p:cNvSpPr/>
          <p:nvPr/>
        </p:nvSpPr>
        <p:spPr>
          <a:xfrm>
            <a:off x="4401452" y="3991402"/>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67E3A853-CC48-6E9A-CFA5-716A149CA936}"/>
              </a:ext>
            </a:extLst>
          </p:cNvPr>
          <p:cNvSpPr/>
          <p:nvPr/>
        </p:nvSpPr>
        <p:spPr>
          <a:xfrm>
            <a:off x="6308225" y="2600296"/>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F4D73088-F3FE-3654-5492-E2197472D959}"/>
              </a:ext>
            </a:extLst>
          </p:cNvPr>
          <p:cNvSpPr/>
          <p:nvPr/>
        </p:nvSpPr>
        <p:spPr>
          <a:xfrm>
            <a:off x="6308225" y="3508256"/>
            <a:ext cx="563951" cy="5159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411CF9DF-964E-D8F6-917D-E135A6A49C48}"/>
              </a:ext>
            </a:extLst>
          </p:cNvPr>
          <p:cNvCxnSpPr>
            <a:stCxn id="12" idx="6"/>
            <a:endCxn id="15" idx="2"/>
          </p:cNvCxnSpPr>
          <p:nvPr/>
        </p:nvCxnSpPr>
        <p:spPr>
          <a:xfrm>
            <a:off x="4965404" y="2506723"/>
            <a:ext cx="1342821" cy="351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A60B4-5B2D-32FA-3982-1A6687E1CE01}"/>
              </a:ext>
            </a:extLst>
          </p:cNvPr>
          <p:cNvCxnSpPr>
            <a:stCxn id="13" idx="6"/>
            <a:endCxn id="16" idx="2"/>
          </p:cNvCxnSpPr>
          <p:nvPr/>
        </p:nvCxnSpPr>
        <p:spPr>
          <a:xfrm>
            <a:off x="4965404" y="3374250"/>
            <a:ext cx="1342821" cy="391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55D31-E6BE-1644-BDFA-582C925BECBC}"/>
              </a:ext>
            </a:extLst>
          </p:cNvPr>
          <p:cNvCxnSpPr>
            <a:stCxn id="14" idx="6"/>
            <a:endCxn id="16" idx="2"/>
          </p:cNvCxnSpPr>
          <p:nvPr/>
        </p:nvCxnSpPr>
        <p:spPr>
          <a:xfrm flipV="1">
            <a:off x="4965403" y="3766241"/>
            <a:ext cx="1342822" cy="48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C6B9B9-4164-854B-B6CF-676E198DDFCD}"/>
              </a:ext>
            </a:extLst>
          </p:cNvPr>
          <p:cNvCxnSpPr>
            <a:stCxn id="13" idx="6"/>
            <a:endCxn id="15" idx="2"/>
          </p:cNvCxnSpPr>
          <p:nvPr/>
        </p:nvCxnSpPr>
        <p:spPr>
          <a:xfrm flipV="1">
            <a:off x="4965404" y="2858281"/>
            <a:ext cx="1342821" cy="515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3FF597-A4EA-99B0-5420-EFABF2D19F70}"/>
              </a:ext>
            </a:extLst>
          </p:cNvPr>
          <p:cNvSpPr txBox="1"/>
          <p:nvPr/>
        </p:nvSpPr>
        <p:spPr>
          <a:xfrm>
            <a:off x="7030427" y="2673614"/>
            <a:ext cx="1125565" cy="338554"/>
          </a:xfrm>
          <a:prstGeom prst="rect">
            <a:avLst/>
          </a:prstGeom>
          <a:noFill/>
        </p:spPr>
        <p:txBody>
          <a:bodyPr wrap="none" rtlCol="0">
            <a:spAutoFit/>
          </a:bodyPr>
          <a:lstStyle/>
          <a:p>
            <a:r>
              <a:rPr lang="en-US" sz="1600" dirty="0"/>
              <a:t>No transfer</a:t>
            </a:r>
          </a:p>
        </p:txBody>
      </p:sp>
      <p:sp>
        <p:nvSpPr>
          <p:cNvPr id="28" name="TextBox 27">
            <a:extLst>
              <a:ext uri="{FF2B5EF4-FFF2-40B4-BE49-F238E27FC236}">
                <a16:creationId xmlns:a16="http://schemas.microsoft.com/office/drawing/2014/main" id="{6128FFAD-8869-4396-7456-FE12B6CED514}"/>
              </a:ext>
            </a:extLst>
          </p:cNvPr>
          <p:cNvSpPr txBox="1"/>
          <p:nvPr/>
        </p:nvSpPr>
        <p:spPr>
          <a:xfrm>
            <a:off x="7030427" y="3581574"/>
            <a:ext cx="1134221" cy="338554"/>
          </a:xfrm>
          <a:prstGeom prst="rect">
            <a:avLst/>
          </a:prstGeom>
          <a:noFill/>
        </p:spPr>
        <p:txBody>
          <a:bodyPr wrap="none" rtlCol="0">
            <a:spAutoFit/>
          </a:bodyPr>
          <a:lstStyle/>
          <a:p>
            <a:r>
              <a:rPr lang="en-US" sz="1600" dirty="0"/>
              <a:t>Transferred</a:t>
            </a:r>
          </a:p>
        </p:txBody>
      </p:sp>
      <p:sp>
        <p:nvSpPr>
          <p:cNvPr id="29" name="TextBox 28">
            <a:extLst>
              <a:ext uri="{FF2B5EF4-FFF2-40B4-BE49-F238E27FC236}">
                <a16:creationId xmlns:a16="http://schemas.microsoft.com/office/drawing/2014/main" id="{BC2E7390-00DB-4DDF-9104-3F6162B686BD}"/>
              </a:ext>
            </a:extLst>
          </p:cNvPr>
          <p:cNvSpPr txBox="1"/>
          <p:nvPr/>
        </p:nvSpPr>
        <p:spPr>
          <a:xfrm>
            <a:off x="3275950" y="2330164"/>
            <a:ext cx="989245" cy="338554"/>
          </a:xfrm>
          <a:prstGeom prst="rect">
            <a:avLst/>
          </a:prstGeom>
          <a:noFill/>
        </p:spPr>
        <p:txBody>
          <a:bodyPr wrap="none" rtlCol="0">
            <a:spAutoFit/>
          </a:bodyPr>
          <a:lstStyle/>
          <a:p>
            <a:r>
              <a:rPr lang="en-US" sz="1600" dirty="0"/>
              <a:t>No comp.</a:t>
            </a:r>
          </a:p>
        </p:txBody>
      </p:sp>
      <p:sp>
        <p:nvSpPr>
          <p:cNvPr id="30" name="TextBox 29">
            <a:extLst>
              <a:ext uri="{FF2B5EF4-FFF2-40B4-BE49-F238E27FC236}">
                <a16:creationId xmlns:a16="http://schemas.microsoft.com/office/drawing/2014/main" id="{0FDDD2B7-FDD2-A995-9642-CA5F4DA77451}"/>
              </a:ext>
            </a:extLst>
          </p:cNvPr>
          <p:cNvSpPr txBox="1"/>
          <p:nvPr/>
        </p:nvSpPr>
        <p:spPr>
          <a:xfrm>
            <a:off x="3232219" y="3118998"/>
            <a:ext cx="1089401" cy="338554"/>
          </a:xfrm>
          <a:prstGeom prst="rect">
            <a:avLst/>
          </a:prstGeom>
          <a:noFill/>
        </p:spPr>
        <p:txBody>
          <a:bodyPr wrap="none" rtlCol="0">
            <a:spAutoFit/>
          </a:bodyPr>
          <a:lstStyle/>
          <a:p>
            <a:r>
              <a:rPr lang="en-US" sz="1600" dirty="0"/>
              <a:t>Low comp.</a:t>
            </a:r>
          </a:p>
        </p:txBody>
      </p:sp>
      <p:sp>
        <p:nvSpPr>
          <p:cNvPr id="31" name="TextBox 30">
            <a:extLst>
              <a:ext uri="{FF2B5EF4-FFF2-40B4-BE49-F238E27FC236}">
                <a16:creationId xmlns:a16="http://schemas.microsoft.com/office/drawing/2014/main" id="{D3BB4C2A-8684-09AA-45C9-59B2FB365E4F}"/>
              </a:ext>
            </a:extLst>
          </p:cNvPr>
          <p:cNvSpPr txBox="1"/>
          <p:nvPr/>
        </p:nvSpPr>
        <p:spPr>
          <a:xfrm>
            <a:off x="3232219" y="4080109"/>
            <a:ext cx="1125501" cy="338554"/>
          </a:xfrm>
          <a:prstGeom prst="rect">
            <a:avLst/>
          </a:prstGeom>
          <a:noFill/>
        </p:spPr>
        <p:txBody>
          <a:bodyPr wrap="none" rtlCol="0">
            <a:spAutoFit/>
          </a:bodyPr>
          <a:lstStyle/>
          <a:p>
            <a:r>
              <a:rPr lang="en-US" sz="1600" dirty="0"/>
              <a:t>High comp.</a:t>
            </a:r>
          </a:p>
        </p:txBody>
      </p:sp>
      <p:sp>
        <p:nvSpPr>
          <p:cNvPr id="33" name="TextBox 32">
            <a:extLst>
              <a:ext uri="{FF2B5EF4-FFF2-40B4-BE49-F238E27FC236}">
                <a16:creationId xmlns:a16="http://schemas.microsoft.com/office/drawing/2014/main" id="{A37A285F-2212-ADF5-BBD6-0EFEF3D5F7F2}"/>
              </a:ext>
            </a:extLst>
          </p:cNvPr>
          <p:cNvSpPr txBox="1"/>
          <p:nvPr/>
        </p:nvSpPr>
        <p:spPr>
          <a:xfrm>
            <a:off x="5335228" y="3870548"/>
            <a:ext cx="548548" cy="338554"/>
          </a:xfrm>
          <a:prstGeom prst="rect">
            <a:avLst/>
          </a:prstGeom>
          <a:solidFill>
            <a:schemeClr val="bg1"/>
          </a:solidFill>
        </p:spPr>
        <p:txBody>
          <a:bodyPr wrap="none" rtlCol="0">
            <a:spAutoFit/>
          </a:bodyPr>
          <a:lstStyle/>
          <a:p>
            <a:r>
              <a:rPr lang="en-US" sz="1600" dirty="0"/>
              <a:t>0.31</a:t>
            </a:r>
          </a:p>
        </p:txBody>
      </p:sp>
      <p:sp>
        <p:nvSpPr>
          <p:cNvPr id="34" name="TextBox 33">
            <a:extLst>
              <a:ext uri="{FF2B5EF4-FFF2-40B4-BE49-F238E27FC236}">
                <a16:creationId xmlns:a16="http://schemas.microsoft.com/office/drawing/2014/main" id="{7CB2FD98-C19A-44D6-21BE-8FA7E4960BBE}"/>
              </a:ext>
            </a:extLst>
          </p:cNvPr>
          <p:cNvSpPr txBox="1"/>
          <p:nvPr/>
        </p:nvSpPr>
        <p:spPr>
          <a:xfrm>
            <a:off x="5335228" y="3339981"/>
            <a:ext cx="548548" cy="338554"/>
          </a:xfrm>
          <a:prstGeom prst="rect">
            <a:avLst/>
          </a:prstGeom>
          <a:solidFill>
            <a:schemeClr val="bg1"/>
          </a:solidFill>
        </p:spPr>
        <p:txBody>
          <a:bodyPr wrap="none" rtlCol="0">
            <a:spAutoFit/>
          </a:bodyPr>
          <a:lstStyle/>
          <a:p>
            <a:r>
              <a:rPr lang="en-US" sz="1600" dirty="0"/>
              <a:t>0.16</a:t>
            </a:r>
          </a:p>
        </p:txBody>
      </p:sp>
    </p:spTree>
    <p:extLst>
      <p:ext uri="{BB962C8B-B14F-4D97-AF65-F5344CB8AC3E}">
        <p14:creationId xmlns:p14="http://schemas.microsoft.com/office/powerpoint/2010/main" val="4105513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4</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63689" y="717740"/>
            <a:ext cx="11689644" cy="923330"/>
          </a:xfrm>
          <a:prstGeom prst="rect">
            <a:avLst/>
          </a:prstGeom>
          <a:noFill/>
        </p:spPr>
        <p:txBody>
          <a:bodyPr wrap="square">
            <a:spAutoFit/>
          </a:bodyPr>
          <a:lstStyle/>
          <a:p>
            <a:r>
              <a:rPr lang="en-US" dirty="0">
                <a:solidFill>
                  <a:schemeClr val="tx1"/>
                </a:solidFill>
                <a:latin typeface="+mj-lt"/>
                <a:sym typeface="Wingdings" pitchFamily="2" charset="2"/>
              </a:rPr>
              <a:t>4. </a:t>
            </a:r>
            <a:r>
              <a:rPr lang="en-US" dirty="0">
                <a:solidFill>
                  <a:srgbClr val="333333"/>
                </a:solidFill>
                <a:latin typeface="+mj-lt"/>
                <a:sym typeface="Wingdings" pitchFamily="2" charset="2"/>
              </a:rPr>
              <a:t>Mother is possibly transferred from L2/3 to L4/5 given complication level according to the following: </a:t>
            </a:r>
          </a:p>
          <a:p>
            <a:pPr lvl="1"/>
            <a:r>
              <a:rPr lang="en-US" dirty="0">
                <a:solidFill>
                  <a:srgbClr val="333333"/>
                </a:solidFill>
                <a:latin typeface="+mj-lt"/>
                <a:sym typeface="Wingdings" pitchFamily="2" charset="2"/>
              </a:rPr>
              <a:t>[0,1,2]  [0,0.5,1]  [0,1] where 0 = not transferred, 1 = transferred</a:t>
            </a:r>
          </a:p>
          <a:p>
            <a:endParaRPr lang="en-US" dirty="0">
              <a:solidFill>
                <a:schemeClr val="tx1"/>
              </a:solidFill>
              <a:latin typeface="+mj-lt"/>
              <a:sym typeface="Wingdings" pitchFamily="2" charset="2"/>
            </a:endParaRPr>
          </a:p>
        </p:txBody>
      </p:sp>
      <p:sp>
        <p:nvSpPr>
          <p:cNvPr id="12" name="Oval 11">
            <a:extLst>
              <a:ext uri="{FF2B5EF4-FFF2-40B4-BE49-F238E27FC236}">
                <a16:creationId xmlns:a16="http://schemas.microsoft.com/office/drawing/2014/main" id="{52908BB0-2552-9335-65C8-CA7E60919493}"/>
              </a:ext>
            </a:extLst>
          </p:cNvPr>
          <p:cNvSpPr/>
          <p:nvPr/>
        </p:nvSpPr>
        <p:spPr>
          <a:xfrm>
            <a:off x="4401453" y="2248738"/>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D1BB3AB-FF10-5876-CD01-83C72E088381}"/>
              </a:ext>
            </a:extLst>
          </p:cNvPr>
          <p:cNvSpPr/>
          <p:nvPr/>
        </p:nvSpPr>
        <p:spPr>
          <a:xfrm>
            <a:off x="4401453" y="3116265"/>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1F061FB1-9FEB-E51F-5EEC-93019991DDA7}"/>
              </a:ext>
            </a:extLst>
          </p:cNvPr>
          <p:cNvSpPr/>
          <p:nvPr/>
        </p:nvSpPr>
        <p:spPr>
          <a:xfrm>
            <a:off x="4401452" y="3991402"/>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67E3A853-CC48-6E9A-CFA5-716A149CA936}"/>
              </a:ext>
            </a:extLst>
          </p:cNvPr>
          <p:cNvSpPr/>
          <p:nvPr/>
        </p:nvSpPr>
        <p:spPr>
          <a:xfrm>
            <a:off x="6308225" y="2600296"/>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F4D73088-F3FE-3654-5492-E2197472D959}"/>
              </a:ext>
            </a:extLst>
          </p:cNvPr>
          <p:cNvSpPr/>
          <p:nvPr/>
        </p:nvSpPr>
        <p:spPr>
          <a:xfrm>
            <a:off x="6308225" y="3508256"/>
            <a:ext cx="563951" cy="5159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411CF9DF-964E-D8F6-917D-E135A6A49C48}"/>
              </a:ext>
            </a:extLst>
          </p:cNvPr>
          <p:cNvCxnSpPr>
            <a:stCxn id="12" idx="6"/>
            <a:endCxn id="15" idx="2"/>
          </p:cNvCxnSpPr>
          <p:nvPr/>
        </p:nvCxnSpPr>
        <p:spPr>
          <a:xfrm>
            <a:off x="4965404" y="2506723"/>
            <a:ext cx="1342821" cy="351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A60B4-5B2D-32FA-3982-1A6687E1CE01}"/>
              </a:ext>
            </a:extLst>
          </p:cNvPr>
          <p:cNvCxnSpPr>
            <a:stCxn id="13" idx="6"/>
            <a:endCxn id="16" idx="2"/>
          </p:cNvCxnSpPr>
          <p:nvPr/>
        </p:nvCxnSpPr>
        <p:spPr>
          <a:xfrm>
            <a:off x="4965404" y="3374250"/>
            <a:ext cx="1342821" cy="391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55D31-E6BE-1644-BDFA-582C925BECBC}"/>
              </a:ext>
            </a:extLst>
          </p:cNvPr>
          <p:cNvCxnSpPr>
            <a:stCxn id="14" idx="6"/>
            <a:endCxn id="16" idx="2"/>
          </p:cNvCxnSpPr>
          <p:nvPr/>
        </p:nvCxnSpPr>
        <p:spPr>
          <a:xfrm flipV="1">
            <a:off x="4965403" y="3766241"/>
            <a:ext cx="1342822" cy="48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C6B9B9-4164-854B-B6CF-676E198DDFCD}"/>
              </a:ext>
            </a:extLst>
          </p:cNvPr>
          <p:cNvCxnSpPr>
            <a:stCxn id="13" idx="6"/>
            <a:endCxn id="15" idx="2"/>
          </p:cNvCxnSpPr>
          <p:nvPr/>
        </p:nvCxnSpPr>
        <p:spPr>
          <a:xfrm flipV="1">
            <a:off x="4965404" y="2858281"/>
            <a:ext cx="1342821" cy="515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3FF597-A4EA-99B0-5420-EFABF2D19F70}"/>
              </a:ext>
            </a:extLst>
          </p:cNvPr>
          <p:cNvSpPr txBox="1"/>
          <p:nvPr/>
        </p:nvSpPr>
        <p:spPr>
          <a:xfrm>
            <a:off x="7030427" y="2673614"/>
            <a:ext cx="1125565" cy="338554"/>
          </a:xfrm>
          <a:prstGeom prst="rect">
            <a:avLst/>
          </a:prstGeom>
          <a:noFill/>
        </p:spPr>
        <p:txBody>
          <a:bodyPr wrap="none" rtlCol="0">
            <a:spAutoFit/>
          </a:bodyPr>
          <a:lstStyle/>
          <a:p>
            <a:r>
              <a:rPr lang="en-US" sz="1600" dirty="0"/>
              <a:t>No transfer</a:t>
            </a:r>
          </a:p>
        </p:txBody>
      </p:sp>
      <p:sp>
        <p:nvSpPr>
          <p:cNvPr id="28" name="TextBox 27">
            <a:extLst>
              <a:ext uri="{FF2B5EF4-FFF2-40B4-BE49-F238E27FC236}">
                <a16:creationId xmlns:a16="http://schemas.microsoft.com/office/drawing/2014/main" id="{6128FFAD-8869-4396-7456-FE12B6CED514}"/>
              </a:ext>
            </a:extLst>
          </p:cNvPr>
          <p:cNvSpPr txBox="1"/>
          <p:nvPr/>
        </p:nvSpPr>
        <p:spPr>
          <a:xfrm>
            <a:off x="7030427" y="3581574"/>
            <a:ext cx="1134221" cy="338554"/>
          </a:xfrm>
          <a:prstGeom prst="rect">
            <a:avLst/>
          </a:prstGeom>
          <a:noFill/>
        </p:spPr>
        <p:txBody>
          <a:bodyPr wrap="none" rtlCol="0">
            <a:spAutoFit/>
          </a:bodyPr>
          <a:lstStyle/>
          <a:p>
            <a:r>
              <a:rPr lang="en-US" sz="1600" dirty="0"/>
              <a:t>Transferred</a:t>
            </a:r>
          </a:p>
        </p:txBody>
      </p:sp>
      <p:sp>
        <p:nvSpPr>
          <p:cNvPr id="29" name="TextBox 28">
            <a:extLst>
              <a:ext uri="{FF2B5EF4-FFF2-40B4-BE49-F238E27FC236}">
                <a16:creationId xmlns:a16="http://schemas.microsoft.com/office/drawing/2014/main" id="{BC2E7390-00DB-4DDF-9104-3F6162B686BD}"/>
              </a:ext>
            </a:extLst>
          </p:cNvPr>
          <p:cNvSpPr txBox="1"/>
          <p:nvPr/>
        </p:nvSpPr>
        <p:spPr>
          <a:xfrm>
            <a:off x="3275950" y="2330164"/>
            <a:ext cx="989245" cy="338554"/>
          </a:xfrm>
          <a:prstGeom prst="rect">
            <a:avLst/>
          </a:prstGeom>
          <a:noFill/>
        </p:spPr>
        <p:txBody>
          <a:bodyPr wrap="none" rtlCol="0">
            <a:spAutoFit/>
          </a:bodyPr>
          <a:lstStyle/>
          <a:p>
            <a:r>
              <a:rPr lang="en-US" sz="1600" dirty="0"/>
              <a:t>No comp.</a:t>
            </a:r>
          </a:p>
        </p:txBody>
      </p:sp>
      <p:sp>
        <p:nvSpPr>
          <p:cNvPr id="30" name="TextBox 29">
            <a:extLst>
              <a:ext uri="{FF2B5EF4-FFF2-40B4-BE49-F238E27FC236}">
                <a16:creationId xmlns:a16="http://schemas.microsoft.com/office/drawing/2014/main" id="{0FDDD2B7-FDD2-A995-9642-CA5F4DA77451}"/>
              </a:ext>
            </a:extLst>
          </p:cNvPr>
          <p:cNvSpPr txBox="1"/>
          <p:nvPr/>
        </p:nvSpPr>
        <p:spPr>
          <a:xfrm>
            <a:off x="3232219" y="3118998"/>
            <a:ext cx="1089401" cy="338554"/>
          </a:xfrm>
          <a:prstGeom prst="rect">
            <a:avLst/>
          </a:prstGeom>
          <a:noFill/>
        </p:spPr>
        <p:txBody>
          <a:bodyPr wrap="none" rtlCol="0">
            <a:spAutoFit/>
          </a:bodyPr>
          <a:lstStyle/>
          <a:p>
            <a:r>
              <a:rPr lang="en-US" sz="1600" dirty="0"/>
              <a:t>Low comp.</a:t>
            </a:r>
          </a:p>
        </p:txBody>
      </p:sp>
      <p:sp>
        <p:nvSpPr>
          <p:cNvPr id="31" name="TextBox 30">
            <a:extLst>
              <a:ext uri="{FF2B5EF4-FFF2-40B4-BE49-F238E27FC236}">
                <a16:creationId xmlns:a16="http://schemas.microsoft.com/office/drawing/2014/main" id="{D3BB4C2A-8684-09AA-45C9-59B2FB365E4F}"/>
              </a:ext>
            </a:extLst>
          </p:cNvPr>
          <p:cNvSpPr txBox="1"/>
          <p:nvPr/>
        </p:nvSpPr>
        <p:spPr>
          <a:xfrm>
            <a:off x="3232219" y="4080109"/>
            <a:ext cx="1125501" cy="338554"/>
          </a:xfrm>
          <a:prstGeom prst="rect">
            <a:avLst/>
          </a:prstGeom>
          <a:noFill/>
        </p:spPr>
        <p:txBody>
          <a:bodyPr wrap="none" rtlCol="0">
            <a:spAutoFit/>
          </a:bodyPr>
          <a:lstStyle/>
          <a:p>
            <a:r>
              <a:rPr lang="en-US" sz="1600" dirty="0"/>
              <a:t>High comp.</a:t>
            </a:r>
          </a:p>
        </p:txBody>
      </p:sp>
      <p:sp>
        <p:nvSpPr>
          <p:cNvPr id="33" name="TextBox 32">
            <a:extLst>
              <a:ext uri="{FF2B5EF4-FFF2-40B4-BE49-F238E27FC236}">
                <a16:creationId xmlns:a16="http://schemas.microsoft.com/office/drawing/2014/main" id="{A37A285F-2212-ADF5-BBD6-0EFEF3D5F7F2}"/>
              </a:ext>
            </a:extLst>
          </p:cNvPr>
          <p:cNvSpPr txBox="1"/>
          <p:nvPr/>
        </p:nvSpPr>
        <p:spPr>
          <a:xfrm>
            <a:off x="5492383" y="3863338"/>
            <a:ext cx="288862" cy="338554"/>
          </a:xfrm>
          <a:prstGeom prst="rect">
            <a:avLst/>
          </a:prstGeom>
          <a:solidFill>
            <a:schemeClr val="bg1"/>
          </a:solidFill>
        </p:spPr>
        <p:txBody>
          <a:bodyPr wrap="none" rtlCol="0">
            <a:spAutoFit/>
          </a:bodyPr>
          <a:lstStyle/>
          <a:p>
            <a:r>
              <a:rPr lang="en-US" sz="1600" dirty="0"/>
              <a:t>1</a:t>
            </a:r>
          </a:p>
        </p:txBody>
      </p:sp>
      <p:sp>
        <p:nvSpPr>
          <p:cNvPr id="34" name="TextBox 33">
            <a:extLst>
              <a:ext uri="{FF2B5EF4-FFF2-40B4-BE49-F238E27FC236}">
                <a16:creationId xmlns:a16="http://schemas.microsoft.com/office/drawing/2014/main" id="{7CB2FD98-C19A-44D6-21BE-8FA7E4960BBE}"/>
              </a:ext>
            </a:extLst>
          </p:cNvPr>
          <p:cNvSpPr txBox="1"/>
          <p:nvPr/>
        </p:nvSpPr>
        <p:spPr>
          <a:xfrm>
            <a:off x="5418864" y="3370991"/>
            <a:ext cx="444352" cy="338554"/>
          </a:xfrm>
          <a:prstGeom prst="rect">
            <a:avLst/>
          </a:prstGeom>
          <a:solidFill>
            <a:schemeClr val="bg1"/>
          </a:solidFill>
        </p:spPr>
        <p:txBody>
          <a:bodyPr wrap="none" rtlCol="0">
            <a:spAutoFit/>
          </a:bodyPr>
          <a:lstStyle/>
          <a:p>
            <a:r>
              <a:rPr lang="en-US" sz="1600" dirty="0"/>
              <a:t>0.5</a:t>
            </a:r>
          </a:p>
        </p:txBody>
      </p:sp>
      <p:sp>
        <p:nvSpPr>
          <p:cNvPr id="2" name="TextBox 1">
            <a:extLst>
              <a:ext uri="{FF2B5EF4-FFF2-40B4-BE49-F238E27FC236}">
                <a16:creationId xmlns:a16="http://schemas.microsoft.com/office/drawing/2014/main" id="{8F7B8CAC-6415-9AF4-60A8-CB3418FA6792}"/>
              </a:ext>
            </a:extLst>
          </p:cNvPr>
          <p:cNvSpPr txBox="1"/>
          <p:nvPr/>
        </p:nvSpPr>
        <p:spPr>
          <a:xfrm>
            <a:off x="958489" y="4541394"/>
            <a:ext cx="4371453" cy="276999"/>
          </a:xfrm>
          <a:prstGeom prst="rect">
            <a:avLst/>
          </a:prstGeom>
          <a:noFill/>
        </p:spPr>
        <p:txBody>
          <a:bodyPr wrap="none" rtlCol="0">
            <a:spAutoFit/>
          </a:bodyPr>
          <a:lstStyle/>
          <a:p>
            <a:r>
              <a:rPr lang="en-US" sz="1200">
                <a:solidFill>
                  <a:schemeClr val="accent1"/>
                </a:solidFill>
              </a:rPr>
              <a:t>No deaths in L2/3 implies all high complications are transferred out</a:t>
            </a:r>
          </a:p>
        </p:txBody>
      </p:sp>
      <p:sp>
        <p:nvSpPr>
          <p:cNvPr id="3" name="TextBox 2">
            <a:extLst>
              <a:ext uri="{FF2B5EF4-FFF2-40B4-BE49-F238E27FC236}">
                <a16:creationId xmlns:a16="http://schemas.microsoft.com/office/drawing/2014/main" id="{0188CDA6-5D5A-0B14-F6AE-38C110C4B7D8}"/>
              </a:ext>
            </a:extLst>
          </p:cNvPr>
          <p:cNvSpPr txBox="1"/>
          <p:nvPr/>
        </p:nvSpPr>
        <p:spPr>
          <a:xfrm>
            <a:off x="2347306" y="3443649"/>
            <a:ext cx="1946687" cy="276999"/>
          </a:xfrm>
          <a:prstGeom prst="rect">
            <a:avLst/>
          </a:prstGeom>
          <a:noFill/>
        </p:spPr>
        <p:txBody>
          <a:bodyPr wrap="none" rtlCol="0">
            <a:spAutoFit/>
          </a:bodyPr>
          <a:lstStyle/>
          <a:p>
            <a:r>
              <a:rPr lang="en-US" sz="1200">
                <a:solidFill>
                  <a:schemeClr val="accent1"/>
                </a:solidFill>
              </a:rPr>
              <a:t>Assume 50% are transferred</a:t>
            </a:r>
          </a:p>
        </p:txBody>
      </p:sp>
    </p:spTree>
    <p:extLst>
      <p:ext uri="{BB962C8B-B14F-4D97-AF65-F5344CB8AC3E}">
        <p14:creationId xmlns:p14="http://schemas.microsoft.com/office/powerpoint/2010/main" val="1009144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4</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45740" y="720029"/>
            <a:ext cx="11689644" cy="923330"/>
          </a:xfrm>
          <a:prstGeom prst="rect">
            <a:avLst/>
          </a:prstGeom>
          <a:noFill/>
        </p:spPr>
        <p:txBody>
          <a:bodyPr wrap="square">
            <a:spAutoFit/>
          </a:bodyPr>
          <a:lstStyle/>
          <a:p>
            <a:r>
              <a:rPr lang="en-US" dirty="0">
                <a:solidFill>
                  <a:schemeClr val="tx1"/>
                </a:solidFill>
                <a:latin typeface="+mj-lt"/>
                <a:sym typeface="Wingdings" pitchFamily="2" charset="2"/>
              </a:rPr>
              <a:t>4. </a:t>
            </a:r>
            <a:r>
              <a:rPr lang="en-US" dirty="0">
                <a:solidFill>
                  <a:srgbClr val="333333"/>
                </a:solidFill>
                <a:latin typeface="+mj-lt"/>
                <a:sym typeface="Wingdings" pitchFamily="2" charset="2"/>
              </a:rPr>
              <a:t>Mother is possibly transferred from L4 to L4/5 given complication level according to the following: </a:t>
            </a:r>
          </a:p>
          <a:p>
            <a:pPr lvl="1"/>
            <a:r>
              <a:rPr lang="en-US" dirty="0">
                <a:solidFill>
                  <a:srgbClr val="333333"/>
                </a:solidFill>
                <a:latin typeface="+mj-lt"/>
                <a:sym typeface="Wingdings" pitchFamily="2" charset="2"/>
              </a:rPr>
              <a:t>[0,1,2]  [0,0.21,0.42]  [0,1] where 0 = not transferred, 1 = transferred</a:t>
            </a:r>
          </a:p>
          <a:p>
            <a:endParaRPr lang="en-US" dirty="0">
              <a:solidFill>
                <a:schemeClr val="tx1"/>
              </a:solidFill>
              <a:latin typeface="+mj-lt"/>
              <a:sym typeface="Wingdings" pitchFamily="2" charset="2"/>
            </a:endParaRPr>
          </a:p>
        </p:txBody>
      </p:sp>
      <p:sp>
        <p:nvSpPr>
          <p:cNvPr id="12" name="Oval 11">
            <a:extLst>
              <a:ext uri="{FF2B5EF4-FFF2-40B4-BE49-F238E27FC236}">
                <a16:creationId xmlns:a16="http://schemas.microsoft.com/office/drawing/2014/main" id="{52908BB0-2552-9335-65C8-CA7E60919493}"/>
              </a:ext>
            </a:extLst>
          </p:cNvPr>
          <p:cNvSpPr/>
          <p:nvPr/>
        </p:nvSpPr>
        <p:spPr>
          <a:xfrm>
            <a:off x="4401453" y="2248738"/>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D1BB3AB-FF10-5876-CD01-83C72E088381}"/>
              </a:ext>
            </a:extLst>
          </p:cNvPr>
          <p:cNvSpPr/>
          <p:nvPr/>
        </p:nvSpPr>
        <p:spPr>
          <a:xfrm>
            <a:off x="4401453" y="3116265"/>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1F061FB1-9FEB-E51F-5EEC-93019991DDA7}"/>
              </a:ext>
            </a:extLst>
          </p:cNvPr>
          <p:cNvSpPr/>
          <p:nvPr/>
        </p:nvSpPr>
        <p:spPr>
          <a:xfrm>
            <a:off x="4401452" y="3991402"/>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67E3A853-CC48-6E9A-CFA5-716A149CA936}"/>
              </a:ext>
            </a:extLst>
          </p:cNvPr>
          <p:cNvSpPr/>
          <p:nvPr/>
        </p:nvSpPr>
        <p:spPr>
          <a:xfrm>
            <a:off x="6308225" y="2600296"/>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F4D73088-F3FE-3654-5492-E2197472D959}"/>
              </a:ext>
            </a:extLst>
          </p:cNvPr>
          <p:cNvSpPr/>
          <p:nvPr/>
        </p:nvSpPr>
        <p:spPr>
          <a:xfrm>
            <a:off x="6308225" y="3508256"/>
            <a:ext cx="563951" cy="5159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411CF9DF-964E-D8F6-917D-E135A6A49C48}"/>
              </a:ext>
            </a:extLst>
          </p:cNvPr>
          <p:cNvCxnSpPr>
            <a:stCxn id="12" idx="6"/>
            <a:endCxn id="15" idx="2"/>
          </p:cNvCxnSpPr>
          <p:nvPr/>
        </p:nvCxnSpPr>
        <p:spPr>
          <a:xfrm>
            <a:off x="4965404" y="2506723"/>
            <a:ext cx="1342821" cy="351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A60B4-5B2D-32FA-3982-1A6687E1CE01}"/>
              </a:ext>
            </a:extLst>
          </p:cNvPr>
          <p:cNvCxnSpPr>
            <a:stCxn id="13" idx="6"/>
            <a:endCxn id="16" idx="2"/>
          </p:cNvCxnSpPr>
          <p:nvPr/>
        </p:nvCxnSpPr>
        <p:spPr>
          <a:xfrm>
            <a:off x="4965404" y="3374250"/>
            <a:ext cx="1342821" cy="391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55D31-E6BE-1644-BDFA-582C925BECBC}"/>
              </a:ext>
            </a:extLst>
          </p:cNvPr>
          <p:cNvCxnSpPr>
            <a:stCxn id="14" idx="6"/>
            <a:endCxn id="16" idx="2"/>
          </p:cNvCxnSpPr>
          <p:nvPr/>
        </p:nvCxnSpPr>
        <p:spPr>
          <a:xfrm flipV="1">
            <a:off x="4965403" y="3766241"/>
            <a:ext cx="1342822" cy="48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C6B9B9-4164-854B-B6CF-676E198DDFCD}"/>
              </a:ext>
            </a:extLst>
          </p:cNvPr>
          <p:cNvCxnSpPr>
            <a:stCxn id="13" idx="6"/>
            <a:endCxn id="15" idx="2"/>
          </p:cNvCxnSpPr>
          <p:nvPr/>
        </p:nvCxnSpPr>
        <p:spPr>
          <a:xfrm flipV="1">
            <a:off x="4965404" y="2858281"/>
            <a:ext cx="1342821" cy="515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3FF597-A4EA-99B0-5420-EFABF2D19F70}"/>
              </a:ext>
            </a:extLst>
          </p:cNvPr>
          <p:cNvSpPr txBox="1"/>
          <p:nvPr/>
        </p:nvSpPr>
        <p:spPr>
          <a:xfrm>
            <a:off x="7030427" y="2673614"/>
            <a:ext cx="1125565" cy="338554"/>
          </a:xfrm>
          <a:prstGeom prst="rect">
            <a:avLst/>
          </a:prstGeom>
          <a:noFill/>
        </p:spPr>
        <p:txBody>
          <a:bodyPr wrap="none" rtlCol="0">
            <a:spAutoFit/>
          </a:bodyPr>
          <a:lstStyle/>
          <a:p>
            <a:r>
              <a:rPr lang="en-US" sz="1600" dirty="0"/>
              <a:t>No transfer</a:t>
            </a:r>
          </a:p>
        </p:txBody>
      </p:sp>
      <p:sp>
        <p:nvSpPr>
          <p:cNvPr id="28" name="TextBox 27">
            <a:extLst>
              <a:ext uri="{FF2B5EF4-FFF2-40B4-BE49-F238E27FC236}">
                <a16:creationId xmlns:a16="http://schemas.microsoft.com/office/drawing/2014/main" id="{6128FFAD-8869-4396-7456-FE12B6CED514}"/>
              </a:ext>
            </a:extLst>
          </p:cNvPr>
          <p:cNvSpPr txBox="1"/>
          <p:nvPr/>
        </p:nvSpPr>
        <p:spPr>
          <a:xfrm>
            <a:off x="7030427" y="3581574"/>
            <a:ext cx="1134221" cy="338554"/>
          </a:xfrm>
          <a:prstGeom prst="rect">
            <a:avLst/>
          </a:prstGeom>
          <a:noFill/>
        </p:spPr>
        <p:txBody>
          <a:bodyPr wrap="none" rtlCol="0">
            <a:spAutoFit/>
          </a:bodyPr>
          <a:lstStyle/>
          <a:p>
            <a:r>
              <a:rPr lang="en-US" sz="1600" dirty="0"/>
              <a:t>Transferred</a:t>
            </a:r>
          </a:p>
        </p:txBody>
      </p:sp>
      <p:sp>
        <p:nvSpPr>
          <p:cNvPr id="29" name="TextBox 28">
            <a:extLst>
              <a:ext uri="{FF2B5EF4-FFF2-40B4-BE49-F238E27FC236}">
                <a16:creationId xmlns:a16="http://schemas.microsoft.com/office/drawing/2014/main" id="{BC2E7390-00DB-4DDF-9104-3F6162B686BD}"/>
              </a:ext>
            </a:extLst>
          </p:cNvPr>
          <p:cNvSpPr txBox="1"/>
          <p:nvPr/>
        </p:nvSpPr>
        <p:spPr>
          <a:xfrm>
            <a:off x="3275950" y="2330164"/>
            <a:ext cx="989245" cy="338554"/>
          </a:xfrm>
          <a:prstGeom prst="rect">
            <a:avLst/>
          </a:prstGeom>
          <a:noFill/>
        </p:spPr>
        <p:txBody>
          <a:bodyPr wrap="none" rtlCol="0">
            <a:spAutoFit/>
          </a:bodyPr>
          <a:lstStyle/>
          <a:p>
            <a:r>
              <a:rPr lang="en-US" sz="1600" dirty="0"/>
              <a:t>No comp.</a:t>
            </a:r>
          </a:p>
        </p:txBody>
      </p:sp>
      <p:sp>
        <p:nvSpPr>
          <p:cNvPr id="30" name="TextBox 29">
            <a:extLst>
              <a:ext uri="{FF2B5EF4-FFF2-40B4-BE49-F238E27FC236}">
                <a16:creationId xmlns:a16="http://schemas.microsoft.com/office/drawing/2014/main" id="{0FDDD2B7-FDD2-A995-9642-CA5F4DA77451}"/>
              </a:ext>
            </a:extLst>
          </p:cNvPr>
          <p:cNvSpPr txBox="1"/>
          <p:nvPr/>
        </p:nvSpPr>
        <p:spPr>
          <a:xfrm>
            <a:off x="3232219" y="3118998"/>
            <a:ext cx="1089401" cy="338554"/>
          </a:xfrm>
          <a:prstGeom prst="rect">
            <a:avLst/>
          </a:prstGeom>
          <a:noFill/>
        </p:spPr>
        <p:txBody>
          <a:bodyPr wrap="none" rtlCol="0">
            <a:spAutoFit/>
          </a:bodyPr>
          <a:lstStyle/>
          <a:p>
            <a:r>
              <a:rPr lang="en-US" sz="1600" dirty="0"/>
              <a:t>Low comp.</a:t>
            </a:r>
          </a:p>
        </p:txBody>
      </p:sp>
      <p:sp>
        <p:nvSpPr>
          <p:cNvPr id="31" name="TextBox 30">
            <a:extLst>
              <a:ext uri="{FF2B5EF4-FFF2-40B4-BE49-F238E27FC236}">
                <a16:creationId xmlns:a16="http://schemas.microsoft.com/office/drawing/2014/main" id="{D3BB4C2A-8684-09AA-45C9-59B2FB365E4F}"/>
              </a:ext>
            </a:extLst>
          </p:cNvPr>
          <p:cNvSpPr txBox="1"/>
          <p:nvPr/>
        </p:nvSpPr>
        <p:spPr>
          <a:xfrm>
            <a:off x="3232219" y="4080109"/>
            <a:ext cx="1125501" cy="338554"/>
          </a:xfrm>
          <a:prstGeom prst="rect">
            <a:avLst/>
          </a:prstGeom>
          <a:noFill/>
        </p:spPr>
        <p:txBody>
          <a:bodyPr wrap="none" rtlCol="0">
            <a:spAutoFit/>
          </a:bodyPr>
          <a:lstStyle/>
          <a:p>
            <a:r>
              <a:rPr lang="en-US" sz="1600" dirty="0"/>
              <a:t>High comp.</a:t>
            </a:r>
          </a:p>
        </p:txBody>
      </p:sp>
      <p:sp>
        <p:nvSpPr>
          <p:cNvPr id="33" name="TextBox 32">
            <a:extLst>
              <a:ext uri="{FF2B5EF4-FFF2-40B4-BE49-F238E27FC236}">
                <a16:creationId xmlns:a16="http://schemas.microsoft.com/office/drawing/2014/main" id="{A37A285F-2212-ADF5-BBD6-0EFEF3D5F7F2}"/>
              </a:ext>
            </a:extLst>
          </p:cNvPr>
          <p:cNvSpPr txBox="1"/>
          <p:nvPr/>
        </p:nvSpPr>
        <p:spPr>
          <a:xfrm>
            <a:off x="5406278" y="3883701"/>
            <a:ext cx="548548" cy="338554"/>
          </a:xfrm>
          <a:prstGeom prst="rect">
            <a:avLst/>
          </a:prstGeom>
          <a:solidFill>
            <a:schemeClr val="bg1"/>
          </a:solidFill>
        </p:spPr>
        <p:txBody>
          <a:bodyPr wrap="none" rtlCol="0">
            <a:spAutoFit/>
          </a:bodyPr>
          <a:lstStyle/>
          <a:p>
            <a:r>
              <a:rPr lang="en-US" sz="1600" dirty="0"/>
              <a:t>0.41</a:t>
            </a:r>
          </a:p>
        </p:txBody>
      </p:sp>
      <p:sp>
        <p:nvSpPr>
          <p:cNvPr id="34" name="TextBox 33">
            <a:extLst>
              <a:ext uri="{FF2B5EF4-FFF2-40B4-BE49-F238E27FC236}">
                <a16:creationId xmlns:a16="http://schemas.microsoft.com/office/drawing/2014/main" id="{7CB2FD98-C19A-44D6-21BE-8FA7E4960BBE}"/>
              </a:ext>
            </a:extLst>
          </p:cNvPr>
          <p:cNvSpPr txBox="1"/>
          <p:nvPr/>
        </p:nvSpPr>
        <p:spPr>
          <a:xfrm>
            <a:off x="5418864" y="3370991"/>
            <a:ext cx="548548" cy="338554"/>
          </a:xfrm>
          <a:prstGeom prst="rect">
            <a:avLst/>
          </a:prstGeom>
          <a:solidFill>
            <a:schemeClr val="bg1"/>
          </a:solidFill>
        </p:spPr>
        <p:txBody>
          <a:bodyPr wrap="none" rtlCol="0">
            <a:spAutoFit/>
          </a:bodyPr>
          <a:lstStyle/>
          <a:p>
            <a:r>
              <a:rPr lang="en-US" sz="1600" dirty="0"/>
              <a:t>0.21</a:t>
            </a:r>
          </a:p>
        </p:txBody>
      </p:sp>
      <p:sp>
        <p:nvSpPr>
          <p:cNvPr id="2" name="TextBox 1">
            <a:extLst>
              <a:ext uri="{FF2B5EF4-FFF2-40B4-BE49-F238E27FC236}">
                <a16:creationId xmlns:a16="http://schemas.microsoft.com/office/drawing/2014/main" id="{8F7B8CAC-6415-9AF4-60A8-CB3418FA6792}"/>
              </a:ext>
            </a:extLst>
          </p:cNvPr>
          <p:cNvSpPr txBox="1"/>
          <p:nvPr/>
        </p:nvSpPr>
        <p:spPr>
          <a:xfrm>
            <a:off x="2020863" y="4639005"/>
            <a:ext cx="3497048" cy="461665"/>
          </a:xfrm>
          <a:prstGeom prst="rect">
            <a:avLst/>
          </a:prstGeom>
          <a:noFill/>
        </p:spPr>
        <p:txBody>
          <a:bodyPr wrap="none" rtlCol="0">
            <a:spAutoFit/>
          </a:bodyPr>
          <a:lstStyle/>
          <a:p>
            <a:r>
              <a:rPr lang="en-US" sz="1200">
                <a:solidFill>
                  <a:schemeClr val="accent1"/>
                </a:solidFill>
              </a:rPr>
              <a:t>0.21 and 0.41 based on transfer data</a:t>
            </a:r>
          </a:p>
          <a:p>
            <a:r>
              <a:rPr lang="en-US" sz="1200">
                <a:solidFill>
                  <a:schemeClr val="accent1"/>
                </a:solidFill>
              </a:rPr>
              <a:t>0.21:0.41 is based on previous slide on L2/3 transfers</a:t>
            </a:r>
          </a:p>
        </p:txBody>
      </p:sp>
    </p:spTree>
    <p:extLst>
      <p:ext uri="{BB962C8B-B14F-4D97-AF65-F5344CB8AC3E}">
        <p14:creationId xmlns:p14="http://schemas.microsoft.com/office/powerpoint/2010/main" val="4272039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5</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45740" y="720029"/>
            <a:ext cx="11689644" cy="369332"/>
          </a:xfrm>
          <a:prstGeom prst="rect">
            <a:avLst/>
          </a:prstGeom>
          <a:noFill/>
        </p:spPr>
        <p:txBody>
          <a:bodyPr wrap="square">
            <a:spAutoFit/>
          </a:bodyPr>
          <a:lstStyle/>
          <a:p>
            <a:r>
              <a:rPr lang="en-US" dirty="0">
                <a:latin typeface="+mj-lt"/>
                <a:sym typeface="Wingdings" pitchFamily="2" charset="2"/>
              </a:rPr>
              <a:t>5. </a:t>
            </a:r>
            <a:r>
              <a:rPr lang="en-US" dirty="0">
                <a:solidFill>
                  <a:srgbClr val="333333"/>
                </a:solidFill>
                <a:latin typeface="+mj-lt"/>
                <a:sym typeface="Wingdings" pitchFamily="2" charset="2"/>
              </a:rPr>
              <a:t>Mother, if referred, goes to the nearest L4 facility with </a:t>
            </a:r>
            <a:r>
              <a:rPr lang="en-US" dirty="0" err="1">
                <a:solidFill>
                  <a:srgbClr val="333333"/>
                </a:solidFill>
                <a:latin typeface="+mj-lt"/>
                <a:sym typeface="Wingdings" pitchFamily="2" charset="2"/>
              </a:rPr>
              <a:t>EmONC</a:t>
            </a:r>
            <a:r>
              <a:rPr lang="en-US" dirty="0">
                <a:solidFill>
                  <a:srgbClr val="333333"/>
                </a:solidFill>
                <a:latin typeface="+mj-lt"/>
                <a:sym typeface="Wingdings" pitchFamily="2" charset="2"/>
              </a:rPr>
              <a:t> capabilities or the L5 facility</a:t>
            </a:r>
          </a:p>
        </p:txBody>
      </p:sp>
      <p:pic>
        <p:nvPicPr>
          <p:cNvPr id="10" name="Picture 9">
            <a:extLst>
              <a:ext uri="{FF2B5EF4-FFF2-40B4-BE49-F238E27FC236}">
                <a16:creationId xmlns:a16="http://schemas.microsoft.com/office/drawing/2014/main" id="{85F89431-24AD-11F7-527C-F331C7A0089A}"/>
              </a:ext>
            </a:extLst>
          </p:cNvPr>
          <p:cNvPicPr>
            <a:picLocks noChangeAspect="1"/>
          </p:cNvPicPr>
          <p:nvPr/>
        </p:nvPicPr>
        <p:blipFill rotWithShape="1">
          <a:blip r:embed="rId2"/>
          <a:srcRect l="11676" t="3475" r="10067" b="3447"/>
          <a:stretch/>
        </p:blipFill>
        <p:spPr>
          <a:xfrm>
            <a:off x="1916906" y="1089361"/>
            <a:ext cx="8358187" cy="5718762"/>
          </a:xfrm>
          <a:prstGeom prst="rect">
            <a:avLst/>
          </a:prstGeom>
        </p:spPr>
      </p:pic>
    </p:spTree>
    <p:extLst>
      <p:ext uri="{BB962C8B-B14F-4D97-AF65-F5344CB8AC3E}">
        <p14:creationId xmlns:p14="http://schemas.microsoft.com/office/powerpoint/2010/main" val="2475953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649619" cy="369332"/>
          </a:xfrm>
          <a:prstGeom prst="rect">
            <a:avLst/>
          </a:prstGeom>
          <a:noFill/>
        </p:spPr>
        <p:txBody>
          <a:bodyPr wrap="none" rtlCol="0">
            <a:spAutoFit/>
          </a:bodyPr>
          <a:lstStyle/>
          <a:p>
            <a:r>
              <a:rPr lang="en-US" b="1" dirty="0">
                <a:solidFill>
                  <a:schemeClr val="accent1">
                    <a:lumMod val="75000"/>
                  </a:schemeClr>
                </a:solidFill>
                <a:latin typeface="+mj-lt"/>
              </a:rPr>
              <a:t>ABM Steps 2 - 5</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45740" y="720029"/>
            <a:ext cx="11689644" cy="1477328"/>
          </a:xfrm>
          <a:prstGeom prst="rect">
            <a:avLst/>
          </a:prstGeom>
          <a:noFill/>
        </p:spPr>
        <p:txBody>
          <a:bodyPr wrap="square">
            <a:spAutoFit/>
          </a:bodyPr>
          <a:lstStyle/>
          <a:p>
            <a:r>
              <a:rPr lang="en-US" dirty="0">
                <a:solidFill>
                  <a:schemeClr val="tx1"/>
                </a:solidFill>
                <a:latin typeface="+mj-lt"/>
                <a:sym typeface="Wingdings" pitchFamily="2" charset="2"/>
              </a:rPr>
              <a:t>Steps 2-5 (mothers travel to initial delivery facility, develop complication, are evaluated for transfer, and are transferred) are determined through the following LP, which matches the data reported from each of the facilities for: </a:t>
            </a:r>
          </a:p>
          <a:p>
            <a:pPr marL="285750" indent="-285750">
              <a:buFont typeface="Arial" panose="020B0604020202020204" pitchFamily="34" charset="0"/>
              <a:buChar char="•"/>
            </a:pPr>
            <a:r>
              <a:rPr lang="en-US" dirty="0">
                <a:latin typeface="+mj-lt"/>
                <a:sym typeface="Wingdings" pitchFamily="2" charset="2"/>
              </a:rPr>
              <a:t>Number of mothers who went to ANC for the first time</a:t>
            </a:r>
          </a:p>
          <a:p>
            <a:pPr marL="285750" indent="-285750">
              <a:buFont typeface="Arial" panose="020B0604020202020204" pitchFamily="34" charset="0"/>
              <a:buChar char="•"/>
            </a:pPr>
            <a:r>
              <a:rPr lang="en-US" dirty="0">
                <a:latin typeface="+mj-lt"/>
                <a:sym typeface="Wingdings" pitchFamily="2" charset="2"/>
              </a:rPr>
              <a:t>Number of live births</a:t>
            </a:r>
          </a:p>
          <a:p>
            <a:pPr marL="285750" indent="-285750">
              <a:buFont typeface="Arial" panose="020B0604020202020204" pitchFamily="34" charset="0"/>
              <a:buChar char="•"/>
            </a:pPr>
            <a:r>
              <a:rPr lang="en-US" dirty="0">
                <a:solidFill>
                  <a:schemeClr val="tx1"/>
                </a:solidFill>
                <a:latin typeface="+mj-lt"/>
                <a:sym typeface="Wingdings" pitchFamily="2" charset="2"/>
              </a:rPr>
              <a:t>Number of complications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C65CFF5-6C5A-1965-D134-F5A1F96BD00D}"/>
                  </a:ext>
                </a:extLst>
              </p:cNvPr>
              <p:cNvSpPr txBox="1"/>
              <p:nvPr/>
            </p:nvSpPr>
            <p:spPr>
              <a:xfrm>
                <a:off x="4807263" y="2282980"/>
                <a:ext cx="7028121" cy="3981859"/>
              </a:xfrm>
              <a:prstGeom prst="rect">
                <a:avLst/>
              </a:prstGeom>
              <a:noFill/>
            </p:spPr>
            <p:txBody>
              <a:bodyPr wrap="square" rtlCol="0">
                <a:spAutoFit/>
              </a:bodyPr>
              <a:lstStyle/>
              <a:p>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𝑚𝑖𝑛𝑖𝑚𝑖𝑧𝑒</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𝑗</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𝑐</m:t>
                              </m:r>
                            </m:e>
                            <m:sub>
                              <m:r>
                                <a:rPr lang="en-US" sz="1400" b="0" i="1" smtClean="0">
                                  <a:solidFill>
                                    <a:schemeClr val="tx1"/>
                                  </a:solidFill>
                                  <a:latin typeface="Cambria Math" panose="02040503050406030204" pitchFamily="18" charset="0"/>
                                  <a:sym typeface="Wingdings" pitchFamily="2" charset="2"/>
                                </a:rPr>
                                <m:t>𝑖𝑗</m:t>
                              </m:r>
                              <m:r>
                                <a:rPr lang="en-US" sz="1400" b="0" i="1" smtClean="0">
                                  <a:solidFill>
                                    <a:schemeClr val="tx1"/>
                                  </a:solidFill>
                                  <a:latin typeface="Cambria Math" panose="02040503050406030204" pitchFamily="18" charset="0"/>
                                  <a:sym typeface="Wingdings" pitchFamily="2" charset="2"/>
                                </a:rPr>
                                <m:t>𝑘</m:t>
                              </m:r>
                            </m:sub>
                          </m:sSub>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𝑖𝑗𝑘</m:t>
                              </m:r>
                            </m:sub>
                          </m:sSub>
                        </m:e>
                      </m:nary>
                    </m:oMath>
                  </m:oMathPara>
                </a14:m>
                <a:endParaRPr lang="en-US" sz="1400" dirty="0">
                  <a:solidFill>
                    <a:schemeClr val="tx1"/>
                  </a:solidFill>
                  <a:latin typeface="+mj-lt"/>
                  <a:sym typeface="Wingdings" pitchFamily="2" charset="2"/>
                </a:endParaRPr>
              </a:p>
              <a:p>
                <a:pPr algn="ctr"/>
                <a14:m>
                  <m:oMath xmlns:m="http://schemas.openxmlformats.org/officeDocument/2006/math">
                    <m:r>
                      <a:rPr lang="en-US" sz="1400" b="0" i="1" smtClean="0">
                        <a:solidFill>
                          <a:schemeClr val="tx1"/>
                        </a:solidFill>
                        <a:latin typeface="Cambria Math" panose="02040503050406030204" pitchFamily="18" charset="0"/>
                        <a:sym typeface="Wingdings" pitchFamily="2" charset="2"/>
                      </a:rPr>
                      <m:t>𝑠𝑢𝑏𝑗𝑒𝑐𝑡</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𝑡𝑜</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a:rPr lang="en-US" sz="1400" b="0" i="1" smtClean="0">
                            <a:solidFill>
                              <a:schemeClr val="tx1"/>
                            </a:solidFill>
                            <a:latin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𝑘</m:t>
                        </m:r>
                        <m:r>
                          <a:rPr lang="en-US" sz="1400" i="1">
                            <a:latin typeface="Cambria Math" panose="02040503050406030204" pitchFamily="18" charset="0"/>
                            <a:sym typeface="Wingdings" pitchFamily="2" charset="2"/>
                          </a:rPr>
                          <m:t>∈</m:t>
                        </m:r>
                        <m:r>
                          <a:rPr lang="en-US" sz="1400" b="0" i="1" smtClean="0">
                            <a:latin typeface="Cambria Math" panose="02040503050406030204" pitchFamily="18" charset="0"/>
                            <a:sym typeface="Wingdings" pitchFamily="2" charset="2"/>
                          </a:rPr>
                          <m:t>𝑅</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r>
                              <a:rPr lang="en-US" sz="1400" b="0" i="1" smtClean="0">
                                <a:solidFill>
                                  <a:schemeClr val="tx1"/>
                                </a:solidFill>
                                <a:latin typeface="Cambria Math" panose="02040503050406030204" pitchFamily="18" charset="0"/>
                                <a:sym typeface="Wingdings" pitchFamily="2" charset="2"/>
                              </a:rPr>
                              <m:t>𝑘</m:t>
                            </m:r>
                          </m:sub>
                        </m:sSub>
                        <m:r>
                          <a:rPr lang="en-US" sz="1400" b="0" i="1" smtClean="0">
                            <a:solidFill>
                              <a:schemeClr val="tx1"/>
                            </a:solidFill>
                            <a:latin typeface="Cambria Math" panose="02040503050406030204" pitchFamily="18" charset="0"/>
                            <a:sym typeface="Wingdings" pitchFamily="2" charset="2"/>
                          </a:rPr>
                          <m:t>=</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𝐴</m:t>
                            </m:r>
                          </m:e>
                          <m:sub>
                            <m:r>
                              <a:rPr lang="en-US" sz="1400" b="0" i="1" smtClean="0">
                                <a:solidFill>
                                  <a:schemeClr val="tx1"/>
                                </a:solidFill>
                                <a:latin typeface="Cambria Math" panose="02040503050406030204" pitchFamily="18" charset="0"/>
                                <a:sym typeface="Wingdings" pitchFamily="2" charset="2"/>
                              </a:rPr>
                              <m:t>𝑠𝑡𝑎𝑟𝑡𝑖𝑛𝑔</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m:t>
                            </m:r>
                          </m:sub>
                        </m:sSub>
                      </m:e>
                    </m:nary>
                  </m:oMath>
                </a14:m>
                <a:r>
                  <a:rPr lang="en-US" sz="1400" dirty="0">
                    <a:solidFill>
                      <a:schemeClr val="tx1"/>
                    </a:solidFill>
                    <a:latin typeface="+mj-lt"/>
                    <a:sym typeface="Wingdings" pitchFamily="2" charset="2"/>
                  </a:rPr>
                  <a:t>,  </a:t>
                </a:r>
                <a14:m>
                  <m:oMath xmlns:m="http://schemas.openxmlformats.org/officeDocument/2006/math">
                    <m:nary>
                      <m:naryPr>
                        <m:chr m:val="∑"/>
                        <m:supHide m:val="on"/>
                        <m:ctrlPr>
                          <a:rPr lang="en-US" sz="140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𝑘</m:t>
                        </m:r>
                        <m:r>
                          <a:rPr lang="en-US" sz="1400" i="1">
                            <a:latin typeface="Cambria Math" panose="02040503050406030204" pitchFamily="18" charset="0"/>
                            <a:sym typeface="Wingdings" pitchFamily="2" charset="2"/>
                          </a:rPr>
                          <m:t>∈</m:t>
                        </m:r>
                        <m:r>
                          <a:rPr lang="en-US" sz="1400" b="0" i="1" smtClean="0">
                            <a:latin typeface="Cambria Math" panose="02040503050406030204" pitchFamily="18" charset="0"/>
                            <a:sym typeface="Wingdings" pitchFamily="2" charset="2"/>
                          </a:rPr>
                          <m:t>𝑅</m:t>
                        </m:r>
                      </m:sub>
                      <m:sup/>
                      <m:e>
                        <m:sSub>
                          <m:sSubPr>
                            <m:ctrlPr>
                              <a:rPr lang="en-US" sz="140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r>
                              <a:rPr lang="en-US" sz="1400" b="0" i="1" smtClean="0">
                                <a:solidFill>
                                  <a:schemeClr val="tx1"/>
                                </a:solidFill>
                                <a:latin typeface="Cambria Math" panose="02040503050406030204" pitchFamily="18" charset="0"/>
                                <a:sym typeface="Wingdings" pitchFamily="2" charset="2"/>
                              </a:rPr>
                              <m:t>𝑘</m:t>
                            </m:r>
                          </m:sub>
                        </m:sSub>
                        <m:r>
                          <a:rPr lang="en-US" sz="1400" i="1">
                            <a:solidFill>
                              <a:schemeClr val="tx1"/>
                            </a:solidFill>
                            <a:latin typeface="Cambria Math" panose="02040503050406030204" pitchFamily="18" charset="0"/>
                            <a:ea typeface="Cambria Math" panose="02040503050406030204" pitchFamily="18" charset="0"/>
                            <a:sym typeface="Wingdings" pitchFamily="2" charset="2"/>
                          </a:rPr>
                          <m:t>≤</m:t>
                        </m:r>
                        <m:sSub>
                          <m:sSubPr>
                            <m:ctrlPr>
                              <a:rPr lang="en-US" sz="1400" i="1" smtClean="0">
                                <a:solidFill>
                                  <a:schemeClr val="tx1"/>
                                </a:solidFill>
                                <a:latin typeface="Cambria Math" panose="02040503050406030204" pitchFamily="18" charset="0"/>
                                <a:ea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e>
                          <m:sub>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𝑐𝑎𝑝𝑎𝑐𝑖𝑡𝑦</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sub>
                        </m:sSub>
                      </m:e>
                    </m:nary>
                    <m:r>
                      <a:rPr lang="en-US" sz="1400" b="0" i="0" smtClean="0">
                        <a:solidFill>
                          <a:schemeClr val="tx1"/>
                        </a:solidFill>
                        <a:latin typeface="Cambria Math" panose="02040503050406030204" pitchFamily="18" charset="0"/>
                        <a:sym typeface="Wingdings" pitchFamily="2" charset="2"/>
                      </a:rPr>
                      <m:t>,</m:t>
                    </m:r>
                    <m:nary>
                      <m:naryPr>
                        <m:chr m:val="∑"/>
                        <m:supHide m:val="on"/>
                        <m:ctrlPr>
                          <a:rPr lang="en-US" sz="1400" i="1">
                            <a:latin typeface="Cambria Math" panose="02040503050406030204" pitchFamily="18" charset="0"/>
                            <a:sym typeface="Wingdings" pitchFamily="2" charset="2"/>
                          </a:rPr>
                        </m:ctrlPr>
                      </m:naryPr>
                      <m:sub>
                        <m:r>
                          <a:rPr lang="en-US" sz="1400" b="0" i="1" smtClean="0">
                            <a:latin typeface="Cambria Math" panose="02040503050406030204" pitchFamily="18" charset="0"/>
                            <a:sym typeface="Wingdings" pitchFamily="2" charset="2"/>
                          </a:rPr>
                          <m:t>𝑗</m:t>
                        </m:r>
                        <m:r>
                          <a:rPr lang="en-US" sz="1400" i="1">
                            <a:latin typeface="Cambria Math" panose="02040503050406030204" pitchFamily="18" charset="0"/>
                            <a:sym typeface="Wingdings" pitchFamily="2" charset="2"/>
                          </a:rPr>
                          <m:t>∈</m:t>
                        </m:r>
                        <m:r>
                          <a:rPr lang="en-US" sz="1400" b="0" i="1" smtClean="0">
                            <a:latin typeface="Cambria Math" panose="02040503050406030204" pitchFamily="18" charset="0"/>
                            <a:sym typeface="Wingdings" pitchFamily="2" charset="2"/>
                          </a:rPr>
                          <m:t>𝑇</m:t>
                        </m:r>
                      </m:sub>
                      <m:sup/>
                      <m:e>
                        <m:sSub>
                          <m:sSubPr>
                            <m:ctrlPr>
                              <a:rPr lang="en-US" sz="1400" i="1">
                                <a:latin typeface="Cambria Math" panose="02040503050406030204" pitchFamily="18" charset="0"/>
                                <a:sym typeface="Wingdings" pitchFamily="2" charset="2"/>
                              </a:rPr>
                            </m:ctrlPr>
                          </m:sSubPr>
                          <m:e>
                            <m:r>
                              <a:rPr lang="en-US" sz="1400" i="1">
                                <a:latin typeface="Cambria Math" panose="02040503050406030204" pitchFamily="18" charset="0"/>
                                <a:sym typeface="Wingdings" pitchFamily="2" charset="2"/>
                              </a:rPr>
                              <m:t>𝑥</m:t>
                            </m:r>
                          </m:e>
                          <m:sub>
                            <m:r>
                              <a:rPr lang="en-US" sz="1400" i="1">
                                <a:latin typeface="Cambria Math" panose="02040503050406030204" pitchFamily="18" charset="0"/>
                                <a:sym typeface="Wingdings" pitchFamily="2" charset="2"/>
                              </a:rPr>
                              <m:t>𝑖𝑗𝑘</m:t>
                            </m:r>
                          </m:sub>
                        </m:sSub>
                        <m:r>
                          <a:rPr lang="en-US" sz="1400" b="0" i="1" smtClean="0">
                            <a:latin typeface="Cambria Math" panose="02040503050406030204" pitchFamily="18" charset="0"/>
                            <a:ea typeface="Cambria Math" panose="02040503050406030204" pitchFamily="18" charset="0"/>
                            <a:sym typeface="Wingdings" pitchFamily="2" charset="2"/>
                          </a:rPr>
                          <m:t>=</m:t>
                        </m:r>
                        <m:sSub>
                          <m:sSubPr>
                            <m:ctrlPr>
                              <a:rPr lang="en-US" sz="1400" i="1">
                                <a:latin typeface="Cambria Math" panose="02040503050406030204" pitchFamily="18" charset="0"/>
                                <a:ea typeface="Cambria Math" panose="02040503050406030204" pitchFamily="18" charset="0"/>
                                <a:sym typeface="Wingdings" pitchFamily="2" charset="2"/>
                              </a:rPr>
                            </m:ctrlPr>
                          </m:sSubPr>
                          <m:e>
                            <m:r>
                              <a:rPr lang="en-US" sz="1400" b="0" i="1" smtClean="0">
                                <a:latin typeface="Cambria Math" panose="02040503050406030204" pitchFamily="18" charset="0"/>
                                <a:ea typeface="Cambria Math" panose="02040503050406030204" pitchFamily="18" charset="0"/>
                                <a:sym typeface="Wingdings" pitchFamily="2" charset="2"/>
                              </a:rPr>
                              <m:t>𝑅</m:t>
                            </m:r>
                          </m:e>
                          <m:sub>
                            <m:r>
                              <a:rPr lang="en-US" sz="1400" b="0" i="1" smtClean="0">
                                <a:latin typeface="Cambria Math" panose="02040503050406030204" pitchFamily="18" charset="0"/>
                                <a:ea typeface="Cambria Math" panose="02040503050406030204" pitchFamily="18" charset="0"/>
                                <a:sym typeface="Wingdings" pitchFamily="2" charset="2"/>
                              </a:rPr>
                              <m:t>𝑠𝑡𝑎𝑟𝑡𝑖𝑛𝑔</m:t>
                            </m:r>
                            <m:r>
                              <a:rPr lang="en-US" sz="1400" i="1">
                                <a:latin typeface="Cambria Math" panose="02040503050406030204" pitchFamily="18" charset="0"/>
                                <a:ea typeface="Cambria Math" panose="02040503050406030204" pitchFamily="18" charset="0"/>
                                <a:sym typeface="Wingdings" pitchFamily="2" charset="2"/>
                              </a:rPr>
                              <m:t>(</m:t>
                            </m:r>
                            <m:r>
                              <a:rPr lang="en-US" sz="1400" b="0" i="1" smtClean="0">
                                <a:latin typeface="Cambria Math" panose="02040503050406030204" pitchFamily="18" charset="0"/>
                                <a:ea typeface="Cambria Math" panose="02040503050406030204" pitchFamily="18" charset="0"/>
                                <a:sym typeface="Wingdings" pitchFamily="2" charset="2"/>
                              </a:rPr>
                              <m:t>𝑖</m:t>
                            </m:r>
                            <m:r>
                              <a:rPr lang="en-US" sz="1400" i="1">
                                <a:latin typeface="Cambria Math" panose="02040503050406030204" pitchFamily="18" charset="0"/>
                                <a:ea typeface="Cambria Math" panose="02040503050406030204" pitchFamily="18" charset="0"/>
                                <a:sym typeface="Wingdings" pitchFamily="2" charset="2"/>
                              </a:rPr>
                              <m:t>)</m:t>
                            </m:r>
                          </m:sub>
                        </m:sSub>
                      </m:e>
                    </m:nary>
                  </m:oMath>
                </a14:m>
                <a:endParaRPr lang="en-US" sz="1400" b="0" i="1" dirty="0">
                  <a:solidFill>
                    <a:schemeClr val="tx1"/>
                  </a:solidFill>
                  <a:latin typeface="Cambria Math" panose="02040503050406030204" pitchFamily="18" charset="0"/>
                  <a:ea typeface="Cambria Math" panose="02040503050406030204" pitchFamily="18" charset="0"/>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𝑓𝑜𝑟</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𝑘</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𝑅</m:t>
                      </m:r>
                    </m:oMath>
                  </m:oMathPara>
                </a14:m>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𝑤h𝑒𝑟𝑒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𝑐</m:t>
                      </m:r>
                      <m:r>
                        <a:rPr lang="en-US" sz="1400" b="0" i="1" smtClean="0">
                          <a:solidFill>
                            <a:schemeClr val="tx1"/>
                          </a:solidFill>
                          <a:latin typeface="Cambria Math" panose="02040503050406030204" pitchFamily="18" charset="0"/>
                          <a:sym typeface="Wingdings" pitchFamily="2" charset="2"/>
                        </a:rPr>
                        <m:t>=</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 </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2</m:t>
                          </m:r>
                        </m:sub>
                      </m:sSub>
                      <m:r>
                        <a:rPr lang="en-US" sz="1400" b="0" i="1" smtClean="0">
                          <a:solidFill>
                            <a:schemeClr val="tx1"/>
                          </a:solidFill>
                          <a:latin typeface="Cambria Math" panose="02040503050406030204" pitchFamily="18" charset="0"/>
                          <a:sym typeface="Wingdings" pitchFamily="2" charset="2"/>
                        </a:rPr>
                        <m:t>𝑚𝑎𝑡𝑐h</m:t>
                      </m:r>
                      <m:r>
                        <a:rPr lang="en-US" sz="1400" b="0" i="1" smtClean="0">
                          <a:solidFill>
                            <a:schemeClr val="tx1"/>
                          </a:solidFill>
                          <a:latin typeface="Cambria Math" panose="02040503050406030204" pitchFamily="18" charset="0"/>
                          <a:sym typeface="Wingdings" pitchFamily="2" charset="2"/>
                        </a:rPr>
                        <m:t>+ </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3</m:t>
                          </m:r>
                        </m:sub>
                      </m:sSub>
                      <m:r>
                        <a:rPr lang="en-US" sz="1400" b="0" i="1" smtClean="0">
                          <a:solidFill>
                            <a:schemeClr val="tx1"/>
                          </a:solidFill>
                          <a:latin typeface="Cambria Math" panose="02040503050406030204" pitchFamily="18" charset="0"/>
                          <a:sym typeface="Wingdings" pitchFamily="2" charset="2"/>
                        </a:rPr>
                        <m:t>𝑐𝑠𝑒𝑐𝑡𝑖𝑜𝑛</m:t>
                      </m:r>
                    </m:oMath>
                  </m:oMathPara>
                </a14:m>
                <a:endParaRPr lang="en-US" sz="1400" b="0" dirty="0">
                  <a:solidFill>
                    <a:schemeClr val="tx1"/>
                  </a:solidFill>
                  <a:latin typeface="+mj-lt"/>
                  <a:sym typeface="Wingdings" pitchFamily="2" charset="2"/>
                </a:endParaRPr>
              </a:p>
              <a:p>
                <a:pPr algn="ctr"/>
                <a:endParaRPr lang="en-US" sz="1400"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𝑙𝑜𝑔</m:t>
                      </m:r>
                      <m:r>
                        <a:rPr lang="en-US" sz="1400" b="0" i="1" smtClean="0">
                          <a:solidFill>
                            <a:schemeClr val="tx1"/>
                          </a:solidFill>
                          <a:latin typeface="Cambria Math" panose="02040503050406030204" pitchFamily="18" charset="0"/>
                          <a:sym typeface="Wingdings" pitchFamily="2" charset="2"/>
                        </a:rPr>
                        <m:t>10</m:t>
                      </m:r>
                      <m:d>
                        <m:dPr>
                          <m:ctrlPr>
                            <a:rPr lang="en-US" sz="1400" b="0" i="1" smtClean="0">
                              <a:solidFill>
                                <a:schemeClr val="tx1"/>
                              </a:solidFill>
                              <a:latin typeface="Cambria Math" panose="02040503050406030204" pitchFamily="18" charset="0"/>
                              <a:sym typeface="Wingdings" pitchFamily="2" charset="2"/>
                            </a:rPr>
                          </m:ctrlPr>
                        </m:dPr>
                        <m:e>
                          <m:r>
                            <a:rPr lang="en-US" sz="1400" b="0" i="1" smtClean="0">
                              <a:solidFill>
                                <a:schemeClr val="tx1"/>
                              </a:solidFill>
                              <a:latin typeface="Cambria Math" panose="02040503050406030204" pitchFamily="18" charset="0"/>
                              <a:sym typeface="Wingdings" pitchFamily="2" charset="2"/>
                            </a:rPr>
                            <m:t>𝑙𝑖𝑣𝑒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𝑏𝑖𝑟𝑡h𝑠</m:t>
                          </m:r>
                        </m:e>
                      </m:d>
                      <m:r>
                        <a:rPr lang="en-US" sz="1400" b="0" i="1" smtClean="0">
                          <a:solidFill>
                            <a:schemeClr val="tx1"/>
                          </a:solidFill>
                          <a:latin typeface="Cambria Math" panose="02040503050406030204" pitchFamily="18" charset="0"/>
                          <a:sym typeface="Wingdings" pitchFamily="2" charset="2"/>
                        </a:rPr>
                        <m:t>, </m:t>
                      </m:r>
                    </m:oMath>
                  </m:oMathPara>
                </a14:m>
                <a:endParaRPr lang="en-US" sz="1400" b="0" i="1" dirty="0">
                  <a:solidFill>
                    <a:schemeClr val="tx1"/>
                  </a:solidFill>
                  <a:latin typeface="Cambria Math" panose="02040503050406030204" pitchFamily="18" charset="0"/>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𝑚𝑎𝑡𝑐h</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𝑙𝑒𝑣𝑒𝑙</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𝑓𝑎𝑐𝑖𝑙𝑖𝑡𝑦</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𝑟𝑖𝑠𝑘</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𝑠𝑡𝑎𝑡𝑢𝑠</m:t>
                      </m:r>
                      <m:r>
                        <a:rPr lang="en-US" sz="1400" b="0" i="1" smtClean="0">
                          <a:solidFill>
                            <a:schemeClr val="tx1"/>
                          </a:solidFill>
                          <a:latin typeface="Cambria Math" panose="02040503050406030204" pitchFamily="18" charset="0"/>
                          <a:sym typeface="Wingdings" pitchFamily="2" charset="2"/>
                        </a:rPr>
                        <m:t> −2, </m:t>
                      </m:r>
                    </m:oMath>
                  </m:oMathPara>
                </a14:m>
                <a:endParaRPr lang="en-US" sz="1400" b="0" i="1" dirty="0">
                  <a:solidFill>
                    <a:schemeClr val="tx1"/>
                  </a:solidFill>
                  <a:latin typeface="Cambria Math" panose="02040503050406030204" pitchFamily="18" charset="0"/>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𝑐𝑠𝑒𝑐𝑡𝑖𝑜𝑛</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𝑏𝑖𝑛𝑎𝑟𝑦</m:t>
                      </m:r>
                      <m:r>
                        <a:rPr lang="en-US" sz="1400" b="0" i="1" smtClean="0">
                          <a:solidFill>
                            <a:schemeClr val="tx1"/>
                          </a:solidFill>
                          <a:latin typeface="Cambria Math" panose="02040503050406030204" pitchFamily="18" charset="0"/>
                          <a:sym typeface="Wingdings" pitchFamily="2" charset="2"/>
                        </a:rPr>
                        <m:t> </m:t>
                      </m:r>
                      <m:d>
                        <m:dPr>
                          <m:ctrlPr>
                            <a:rPr lang="en-US" sz="1400" b="0" i="1" smtClean="0">
                              <a:solidFill>
                                <a:schemeClr val="tx1"/>
                              </a:solidFill>
                              <a:latin typeface="Cambria Math" panose="02040503050406030204" pitchFamily="18" charset="0"/>
                              <a:sym typeface="Wingdings" pitchFamily="2" charset="2"/>
                            </a:rPr>
                          </m:ctrlPr>
                        </m:dPr>
                        <m:e>
                          <m:r>
                            <a:rPr lang="en-US" sz="1400" b="0" i="1" smtClean="0">
                              <a:solidFill>
                                <a:schemeClr val="tx1"/>
                              </a:solidFill>
                              <a:latin typeface="Cambria Math" panose="02040503050406030204" pitchFamily="18" charset="0"/>
                              <a:sym typeface="Wingdings" pitchFamily="2" charset="2"/>
                            </a:rPr>
                            <m:t>0,1</m:t>
                          </m:r>
                        </m:e>
                      </m:d>
                    </m:oMath>
                  </m:oMathPara>
                </a14:m>
                <a:endParaRPr lang="en-US" sz="1400" b="0" dirty="0">
                  <a:solidFill>
                    <a:schemeClr val="tx1"/>
                  </a:solidFill>
                  <a:latin typeface="+mj-lt"/>
                  <a:sym typeface="Wingdings" pitchFamily="2" charset="2"/>
                </a:endParaRPr>
              </a:p>
              <a:p>
                <a:pPr algn="ctr"/>
                <a:endParaRPr lang="en-US" sz="1400" b="0" dirty="0">
                  <a:solidFill>
                    <a:schemeClr val="tx1"/>
                  </a:solidFill>
                  <a:latin typeface="+mj-lt"/>
                  <a:sym typeface="Wingdings" pitchFamily="2" charset="2"/>
                </a:endParaRPr>
              </a:p>
              <a:p>
                <a:pPr algn="ctr"/>
                <a14:m>
                  <m:oMath xmlns:m="http://schemas.openxmlformats.org/officeDocument/2006/math">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=2</m:t>
                    </m:r>
                  </m:oMath>
                </a14:m>
                <a:r>
                  <a:rPr lang="en-US" sz="1400" dirty="0">
                    <a:solidFill>
                      <a:schemeClr val="tx1"/>
                    </a:solidFill>
                    <a:latin typeface="+mj-lt"/>
                    <a:sym typeface="Wingdings" pitchFamily="2" charset="2"/>
                  </a:rPr>
                  <a:t>, </a:t>
                </a:r>
                <a14:m>
                  <m:oMath xmlns:m="http://schemas.openxmlformats.org/officeDocument/2006/math">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2</m:t>
                        </m:r>
                      </m:sub>
                    </m:sSub>
                    <m:r>
                      <a:rPr lang="en-US" sz="1400" b="0" i="1" smtClean="0">
                        <a:solidFill>
                          <a:schemeClr val="tx1"/>
                        </a:solidFill>
                        <a:latin typeface="Cambria Math" panose="02040503050406030204" pitchFamily="18" charset="0"/>
                        <a:sym typeface="Wingdings" pitchFamily="2" charset="2"/>
                      </a:rPr>
                      <m:t>=−1.5,</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3</m:t>
                        </m:r>
                      </m:sub>
                    </m:sSub>
                    <m:r>
                      <a:rPr lang="en-US" sz="1400" b="0" i="1" smtClean="0">
                        <a:solidFill>
                          <a:schemeClr val="tx1"/>
                        </a:solidFill>
                        <a:latin typeface="Cambria Math" panose="02040503050406030204" pitchFamily="18" charset="0"/>
                        <a:sym typeface="Wingdings" pitchFamily="2" charset="2"/>
                      </a:rPr>
                      <m:t>=−0.5</m:t>
                    </m:r>
                  </m:oMath>
                </a14:m>
                <a:endParaRPr lang="en-US" sz="1400" b="0" dirty="0">
                  <a:latin typeface="+mj-lt"/>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𝐴</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𝐴𝑁𝐶</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𝑓𝑎𝑐𝑖𝑙𝑖𝑡𝑦</m:t>
                      </m:r>
                    </m:oMath>
                  </m:oMathPara>
                </a14:m>
                <a:endParaRPr lang="en-US" sz="1400" b="0" dirty="0">
                  <a:solidFill>
                    <a:schemeClr val="tx1"/>
                  </a:solidFill>
                  <a:latin typeface="+mj-lt"/>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𝑇</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𝑑𝑒𝑙𝑖𝑣𝑒𝑟𝑦</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𝑓𝑎𝑐𝑖𝑙𝑖𝑡𝑦</m:t>
                      </m:r>
                    </m:oMath>
                  </m:oMathPara>
                </a14:m>
                <a:endParaRPr lang="en-US" sz="1400" b="0" dirty="0">
                  <a:solidFill>
                    <a:schemeClr val="tx1"/>
                  </a:solidFill>
                  <a:latin typeface="+mj-lt"/>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𝑅</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𝑟𝑖𝑠𝑘</m:t>
                      </m:r>
                    </m:oMath>
                  </m:oMathPara>
                </a14:m>
                <a:endParaRPr lang="en-US" sz="1400" b="0" dirty="0">
                  <a:solidFill>
                    <a:schemeClr val="tx1"/>
                  </a:solidFill>
                  <a:latin typeface="+mj-lt"/>
                  <a:sym typeface="Wingdings" pitchFamily="2" charset="2"/>
                </a:endParaRPr>
              </a:p>
              <a:p>
                <a:pPr algn="ctr"/>
                <a:endParaRPr lang="en-US" sz="1400" b="0" dirty="0">
                  <a:solidFill>
                    <a:schemeClr val="tx1"/>
                  </a:solidFill>
                  <a:latin typeface="+mj-lt"/>
                  <a:sym typeface="Wingdings" pitchFamily="2" charset="2"/>
                </a:endParaRPr>
              </a:p>
            </p:txBody>
          </p:sp>
        </mc:Choice>
        <mc:Fallback>
          <p:sp>
            <p:nvSpPr>
              <p:cNvPr id="3" name="TextBox 2">
                <a:extLst>
                  <a:ext uri="{FF2B5EF4-FFF2-40B4-BE49-F238E27FC236}">
                    <a16:creationId xmlns:a16="http://schemas.microsoft.com/office/drawing/2014/main" id="{7C65CFF5-6C5A-1965-D134-F5A1F96BD00D}"/>
                  </a:ext>
                </a:extLst>
              </p:cNvPr>
              <p:cNvSpPr txBox="1">
                <a:spLocks noRot="1" noChangeAspect="1" noMove="1" noResize="1" noEditPoints="1" noAdjustHandles="1" noChangeArrowheads="1" noChangeShapeType="1" noTextEdit="1"/>
              </p:cNvSpPr>
              <p:nvPr/>
            </p:nvSpPr>
            <p:spPr>
              <a:xfrm>
                <a:off x="4807263" y="2282980"/>
                <a:ext cx="7028121" cy="3981859"/>
              </a:xfrm>
              <a:prstGeom prst="rect">
                <a:avLst/>
              </a:prstGeom>
              <a:blipFill>
                <a:blip r:embed="rId3"/>
                <a:stretch>
                  <a:fillRect t="-11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DC5348-B65C-5D72-7AB4-06D6EA452CC9}"/>
                  </a:ext>
                </a:extLst>
              </p:cNvPr>
              <p:cNvSpPr txBox="1"/>
              <p:nvPr/>
            </p:nvSpPr>
            <p:spPr>
              <a:xfrm>
                <a:off x="903831" y="2324224"/>
                <a:ext cx="4834622" cy="3112134"/>
              </a:xfrm>
              <a:prstGeom prst="rect">
                <a:avLst/>
              </a:prstGeom>
              <a:noFill/>
            </p:spPr>
            <p:txBody>
              <a:bodyPr wrap="square" rtlCol="0">
                <a:spAutoFit/>
              </a:bodyPr>
              <a:lstStyle/>
              <a:p>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𝑚𝑖𝑛𝑖𝑚𝑖𝑧𝑒</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𝑗</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𝑐</m:t>
                              </m:r>
                            </m:e>
                            <m:sub>
                              <m:r>
                                <a:rPr lang="en-US" sz="1400" b="0" i="1" smtClean="0">
                                  <a:solidFill>
                                    <a:schemeClr val="tx1"/>
                                  </a:solidFill>
                                  <a:latin typeface="Cambria Math" panose="02040503050406030204" pitchFamily="18" charset="0"/>
                                  <a:sym typeface="Wingdings" pitchFamily="2" charset="2"/>
                                </a:rPr>
                                <m:t>𝑖𝑗</m:t>
                              </m:r>
                            </m:sub>
                          </m:sSub>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e>
                      </m:nary>
                    </m:oMath>
                  </m:oMathPara>
                </a14:m>
                <a:endParaRPr lang="en-US" sz="1400" dirty="0">
                  <a:solidFill>
                    <a:schemeClr val="tx1"/>
                  </a:solidFill>
                  <a:latin typeface="+mj-lt"/>
                  <a:sym typeface="Wingdings" pitchFamily="2" charset="2"/>
                </a:endParaRPr>
              </a:p>
              <a:p>
                <a:pPr algn="ctr"/>
                <a14:m>
                  <m:oMath xmlns:m="http://schemas.openxmlformats.org/officeDocument/2006/math">
                    <m:r>
                      <a:rPr lang="en-US" sz="1400" b="0" i="1" smtClean="0">
                        <a:solidFill>
                          <a:schemeClr val="tx1"/>
                        </a:solidFill>
                        <a:latin typeface="Cambria Math" panose="02040503050406030204" pitchFamily="18" charset="0"/>
                        <a:sym typeface="Wingdings" pitchFamily="2" charset="2"/>
                      </a:rPr>
                      <m:t>𝑠𝑢𝑏𝑗𝑒𝑐𝑡</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𝑡𝑜</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a:rPr lang="en-US" sz="1400" b="0" i="1" smtClean="0">
                            <a:solidFill>
                              <a:schemeClr val="tx1"/>
                            </a:solidFill>
                            <a:latin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r>
                          <a:rPr lang="en-US" sz="1400" b="0" i="1" smtClean="0">
                            <a:solidFill>
                              <a:schemeClr val="tx1"/>
                            </a:solidFill>
                            <a:latin typeface="Cambria Math" panose="02040503050406030204" pitchFamily="18" charset="0"/>
                            <a:sym typeface="Wingdings" pitchFamily="2" charset="2"/>
                          </a:rPr>
                          <m:t>=</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𝐻</m:t>
                            </m:r>
                          </m:e>
                          <m:sub>
                            <m:r>
                              <a:rPr lang="en-US" sz="1400" b="0" i="1" smtClean="0">
                                <a:solidFill>
                                  <a:schemeClr val="tx1"/>
                                </a:solidFill>
                                <a:latin typeface="Cambria Math" panose="02040503050406030204" pitchFamily="18" charset="0"/>
                                <a:sym typeface="Wingdings" pitchFamily="2" charset="2"/>
                              </a:rPr>
                              <m:t>𝑠𝑡𝑎𝑟𝑡𝑖𝑛𝑔</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m:t>
                            </m:r>
                          </m:sub>
                        </m:sSub>
                      </m:e>
                    </m:nary>
                  </m:oMath>
                </a14:m>
                <a:r>
                  <a:rPr lang="en-US" sz="1400" dirty="0">
                    <a:solidFill>
                      <a:schemeClr val="tx1"/>
                    </a:solidFill>
                    <a:latin typeface="+mj-lt"/>
                    <a:sym typeface="Wingdings" pitchFamily="2" charset="2"/>
                  </a:rPr>
                  <a:t>,  </a:t>
                </a:r>
                <a14:m>
                  <m:oMath xmlns:m="http://schemas.openxmlformats.org/officeDocument/2006/math">
                    <m:nary>
                      <m:naryPr>
                        <m:chr m:val="∑"/>
                        <m:supHide m:val="on"/>
                        <m:ctrlPr>
                          <a:rPr lang="en-US" sz="140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sub>
                      <m:sup/>
                      <m:e>
                        <m:sSub>
                          <m:sSubPr>
                            <m:ctrlPr>
                              <a:rPr lang="en-US" sz="140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r>
                          <a:rPr lang="en-US" sz="1400" i="1">
                            <a:solidFill>
                              <a:schemeClr val="tx1"/>
                            </a:solidFill>
                            <a:latin typeface="Cambria Math" panose="02040503050406030204" pitchFamily="18" charset="0"/>
                            <a:ea typeface="Cambria Math" panose="02040503050406030204" pitchFamily="18" charset="0"/>
                            <a:sym typeface="Wingdings" pitchFamily="2" charset="2"/>
                          </a:rPr>
                          <m:t>≤</m:t>
                        </m:r>
                        <m:sSub>
                          <m:sSubPr>
                            <m:ctrlPr>
                              <a:rPr lang="en-US" sz="1400" i="1" smtClean="0">
                                <a:solidFill>
                                  <a:schemeClr val="tx1"/>
                                </a:solidFill>
                                <a:latin typeface="Cambria Math" panose="02040503050406030204" pitchFamily="18" charset="0"/>
                                <a:ea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e>
                          <m:sub>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𝑐𝑎𝑝𝑎𝑐𝑖𝑡𝑦</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sub>
                        </m:sSub>
                      </m:e>
                    </m:nary>
                    <m:r>
                      <a:rPr lang="en-US" sz="1400" b="0" i="0" smtClean="0">
                        <a:solidFill>
                          <a:schemeClr val="tx1"/>
                        </a:solidFill>
                        <a:latin typeface="Cambria Math" panose="02040503050406030204" pitchFamily="18" charset="0"/>
                        <a:sym typeface="Wingdings" pitchFamily="2" charset="2"/>
                      </a:rPr>
                      <m:t>,</m:t>
                    </m:r>
                  </m:oMath>
                </a14:m>
                <a:endParaRPr lang="en-US" sz="1400" b="0" i="1" dirty="0">
                  <a:solidFill>
                    <a:schemeClr val="tx1"/>
                  </a:solidFill>
                  <a:latin typeface="Cambria Math" panose="02040503050406030204" pitchFamily="18" charset="0"/>
                  <a:ea typeface="Cambria Math" panose="02040503050406030204" pitchFamily="18" charset="0"/>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𝑓𝑜𝑟</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𝐻</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oMath>
                  </m:oMathPara>
                </a14:m>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𝑤h𝑒𝑟𝑒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𝑐</m:t>
                      </m:r>
                      <m:r>
                        <a:rPr lang="en-US" sz="1400" b="0" i="1" smtClean="0">
                          <a:solidFill>
                            <a:schemeClr val="tx1"/>
                          </a:solidFill>
                          <a:latin typeface="Cambria Math" panose="02040503050406030204" pitchFamily="18" charset="0"/>
                          <a:sym typeface="Wingdings" pitchFamily="2" charset="2"/>
                        </a:rPr>
                        <m:t>=</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m:t>
                      </m:r>
                      <m:sSub>
                        <m:sSubPr>
                          <m:ctrlPr>
                            <a:rPr lang="en-US" sz="1400" i="1">
                              <a:latin typeface="Cambria Math" panose="02040503050406030204" pitchFamily="18" charset="0"/>
                              <a:sym typeface="Wingdings" pitchFamily="2" charset="2"/>
                            </a:rPr>
                          </m:ctrlPr>
                        </m:sSubPr>
                        <m:e>
                          <m:r>
                            <a:rPr lang="en-US" sz="1400" i="1">
                              <a:latin typeface="Cambria Math" panose="02040503050406030204" pitchFamily="18" charset="0"/>
                              <a:sym typeface="Wingdings" pitchFamily="2" charset="2"/>
                            </a:rPr>
                            <m:t>𝑏</m:t>
                          </m:r>
                        </m:e>
                        <m:sub>
                          <m:r>
                            <a:rPr lang="en-US" sz="1400" b="0" i="1" smtClean="0">
                              <a:latin typeface="Cambria Math" panose="02040503050406030204" pitchFamily="18" charset="0"/>
                              <a:sym typeface="Wingdings" pitchFamily="2" charset="2"/>
                            </a:rPr>
                            <m:t>2</m:t>
                          </m:r>
                        </m:sub>
                      </m:sSub>
                      <m:r>
                        <a:rPr lang="en-US" sz="1400" b="0" i="1" smtClean="0">
                          <a:latin typeface="Cambria Math" panose="02040503050406030204" pitchFamily="18" charset="0"/>
                          <a:sym typeface="Wingdings" pitchFamily="2" charset="2"/>
                        </a:rPr>
                        <m:t>𝑙𝑜𝑐𝑎𝑡𝑖𝑜𝑛</m:t>
                      </m:r>
                    </m:oMath>
                  </m:oMathPara>
                </a14:m>
                <a:endParaRPr lang="en-US" sz="1400" b="0" dirty="0">
                  <a:solidFill>
                    <a:schemeClr val="tx1"/>
                  </a:solidFill>
                  <a:latin typeface="+mj-lt"/>
                  <a:sym typeface="Wingdings" pitchFamily="2" charset="2"/>
                </a:endParaRPr>
              </a:p>
              <a:p>
                <a:pPr algn="ctr"/>
                <a:endParaRPr lang="en-US" sz="1400"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 </m:t>
                      </m:r>
                    </m:oMath>
                  </m:oMathPara>
                </a14:m>
                <a:endParaRPr lang="en-US" sz="1400" b="0" i="1" dirty="0">
                  <a:solidFill>
                    <a:schemeClr val="tx1"/>
                  </a:solidFill>
                  <a:latin typeface="Cambria Math" panose="02040503050406030204" pitchFamily="18" charset="0"/>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𝑙𝑜𝑐𝑎𝑡𝑖𝑜𝑛</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𝑏𝑖𝑛𝑎𝑟𝑦</m:t>
                      </m:r>
                      <m:d>
                        <m:dPr>
                          <m:ctrlPr>
                            <a:rPr lang="en-US" sz="1400" b="0" i="1" smtClean="0">
                              <a:solidFill>
                                <a:schemeClr val="tx1"/>
                              </a:solidFill>
                              <a:latin typeface="Cambria Math" panose="02040503050406030204" pitchFamily="18" charset="0"/>
                              <a:sym typeface="Wingdings" pitchFamily="2" charset="2"/>
                            </a:rPr>
                          </m:ctrlPr>
                        </m:dPr>
                        <m:e>
                          <m:r>
                            <a:rPr lang="en-US" sz="1400" b="0" i="1" smtClean="0">
                              <a:solidFill>
                                <a:schemeClr val="tx1"/>
                              </a:solidFill>
                              <a:latin typeface="Cambria Math" panose="02040503050406030204" pitchFamily="18" charset="0"/>
                              <a:sym typeface="Wingdings" pitchFamily="2" charset="2"/>
                            </a:rPr>
                            <m:t>0,1</m:t>
                          </m:r>
                        </m:e>
                      </m:d>
                    </m:oMath>
                  </m:oMathPara>
                </a14:m>
                <a:endParaRPr lang="en-US" sz="1400" b="0" dirty="0">
                  <a:solidFill>
                    <a:schemeClr val="tx1"/>
                  </a:solidFill>
                  <a:latin typeface="+mj-lt"/>
                  <a:sym typeface="Wingdings" pitchFamily="2" charset="2"/>
                </a:endParaRPr>
              </a:p>
              <a:p>
                <a:pPr algn="ctr"/>
                <a:endParaRPr lang="en-US" sz="1400" b="0" dirty="0">
                  <a:solidFill>
                    <a:schemeClr val="tx1"/>
                  </a:solidFill>
                  <a:latin typeface="+mj-lt"/>
                  <a:sym typeface="Wingdings" pitchFamily="2" charset="2"/>
                </a:endParaRPr>
              </a:p>
              <a:p>
                <a:pPr algn="ctr"/>
                <a14:m>
                  <m:oMath xmlns:m="http://schemas.openxmlformats.org/officeDocument/2006/math">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1</m:t>
                    </m:r>
                  </m:oMath>
                </a14:m>
                <a:r>
                  <a:rPr lang="en-US" sz="1400" b="0" dirty="0">
                    <a:latin typeface="+mj-lt"/>
                    <a:sym typeface="Wingdings" pitchFamily="2" charset="2"/>
                  </a:rPr>
                  <a:t>, </a:t>
                </a:r>
                <a14:m>
                  <m:oMath xmlns:m="http://schemas.openxmlformats.org/officeDocument/2006/math">
                    <m:sSub>
                      <m:sSubPr>
                        <m:ctrlPr>
                          <a:rPr lang="en-US" sz="1400" i="1">
                            <a:latin typeface="Cambria Math" panose="02040503050406030204" pitchFamily="18" charset="0"/>
                            <a:sym typeface="Wingdings" pitchFamily="2" charset="2"/>
                          </a:rPr>
                        </m:ctrlPr>
                      </m:sSubPr>
                      <m:e>
                        <m:r>
                          <a:rPr lang="en-US" sz="1400" i="1">
                            <a:latin typeface="Cambria Math" panose="02040503050406030204" pitchFamily="18" charset="0"/>
                            <a:sym typeface="Wingdings" pitchFamily="2" charset="2"/>
                          </a:rPr>
                          <m:t>𝑏</m:t>
                        </m:r>
                      </m:e>
                      <m:sub>
                        <m:r>
                          <a:rPr lang="en-US" sz="1400" b="0" i="1" smtClean="0">
                            <a:latin typeface="Cambria Math" panose="02040503050406030204" pitchFamily="18" charset="0"/>
                            <a:sym typeface="Wingdings" pitchFamily="2" charset="2"/>
                          </a:rPr>
                          <m:t>2</m:t>
                        </m:r>
                      </m:sub>
                    </m:sSub>
                    <m:r>
                      <a:rPr lang="en-US" sz="1400" i="1">
                        <a:latin typeface="Cambria Math" panose="02040503050406030204" pitchFamily="18" charset="0"/>
                        <a:sym typeface="Wingdings" pitchFamily="2" charset="2"/>
                      </a:rPr>
                      <m:t>=</m:t>
                    </m:r>
                    <m:r>
                      <a:rPr lang="en-US" sz="1400" b="0" i="1" smtClean="0">
                        <a:latin typeface="Cambria Math" panose="02040503050406030204" pitchFamily="18" charset="0"/>
                        <a:sym typeface="Wingdings" pitchFamily="2" charset="2"/>
                      </a:rPr>
                      <m:t>50</m:t>
                    </m:r>
                  </m:oMath>
                </a14:m>
                <a:endParaRPr lang="en-US" sz="1400" b="0" dirty="0">
                  <a:latin typeface="+mj-lt"/>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𝐻</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𝐻𝑜𝑚𝑒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𝑙𝑜𝑐𝑎𝑡𝑖𝑜𝑛</m:t>
                      </m:r>
                    </m:oMath>
                  </m:oMathPara>
                </a14:m>
                <a:endParaRPr lang="en-US" sz="1400" b="0" dirty="0">
                  <a:solidFill>
                    <a:schemeClr val="tx1"/>
                  </a:solidFill>
                  <a:latin typeface="+mj-lt"/>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𝐴</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𝐴𝑁𝐶</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𝑓𝑎𝑐𝑖𝑙𝑖𝑡𝑦</m:t>
                      </m:r>
                    </m:oMath>
                  </m:oMathPara>
                </a14:m>
                <a:endParaRPr lang="en-US" sz="1400" b="0" dirty="0">
                  <a:solidFill>
                    <a:schemeClr val="tx1"/>
                  </a:solidFill>
                  <a:latin typeface="+mj-lt"/>
                  <a:sym typeface="Wingdings" pitchFamily="2" charset="2"/>
                </a:endParaRPr>
              </a:p>
            </p:txBody>
          </p:sp>
        </mc:Choice>
        <mc:Fallback>
          <p:sp>
            <p:nvSpPr>
              <p:cNvPr id="2" name="TextBox 1">
                <a:extLst>
                  <a:ext uri="{FF2B5EF4-FFF2-40B4-BE49-F238E27FC236}">
                    <a16:creationId xmlns:a16="http://schemas.microsoft.com/office/drawing/2014/main" id="{C6DC5348-B65C-5D72-7AB4-06D6EA452CC9}"/>
                  </a:ext>
                </a:extLst>
              </p:cNvPr>
              <p:cNvSpPr txBox="1">
                <a:spLocks noRot="1" noChangeAspect="1" noMove="1" noResize="1" noEditPoints="1" noAdjustHandles="1" noChangeArrowheads="1" noChangeShapeType="1" noTextEdit="1"/>
              </p:cNvSpPr>
              <p:nvPr/>
            </p:nvSpPr>
            <p:spPr>
              <a:xfrm>
                <a:off x="903831" y="2324224"/>
                <a:ext cx="4834622" cy="3112134"/>
              </a:xfrm>
              <a:prstGeom prst="rect">
                <a:avLst/>
              </a:prstGeom>
              <a:blipFill>
                <a:blip r:embed="rId4"/>
                <a:stretch>
                  <a:fillRect t="-14575"/>
                </a:stretch>
              </a:blipFill>
            </p:spPr>
            <p:txBody>
              <a:bodyPr/>
              <a:lstStyle/>
              <a:p>
                <a:r>
                  <a:rPr lang="en-US">
                    <a:noFill/>
                  </a:rPr>
                  <a:t> </a:t>
                </a:r>
              </a:p>
            </p:txBody>
          </p:sp>
        </mc:Fallback>
      </mc:AlternateContent>
    </p:spTree>
    <p:extLst>
      <p:ext uri="{BB962C8B-B14F-4D97-AF65-F5344CB8AC3E}">
        <p14:creationId xmlns:p14="http://schemas.microsoft.com/office/powerpoint/2010/main" val="1046084207"/>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610184" cy="369332"/>
          </a:xfrm>
          <a:prstGeom prst="rect">
            <a:avLst/>
          </a:prstGeom>
          <a:noFill/>
        </p:spPr>
        <p:txBody>
          <a:bodyPr wrap="none" rtlCol="0">
            <a:spAutoFit/>
          </a:bodyPr>
          <a:lstStyle/>
          <a:p>
            <a:r>
              <a:rPr lang="en-US" b="1" dirty="0">
                <a:solidFill>
                  <a:schemeClr val="accent1">
                    <a:lumMod val="75000"/>
                  </a:schemeClr>
                </a:solidFill>
                <a:latin typeface="+mj-lt"/>
              </a:rPr>
              <a:t>STEP 6 OF ABM</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2819F3-9066-0A54-75EF-080B5D0BB390}"/>
              </a:ext>
            </a:extLst>
          </p:cNvPr>
          <p:cNvSpPr txBox="1"/>
          <p:nvPr/>
        </p:nvSpPr>
        <p:spPr>
          <a:xfrm>
            <a:off x="380245" y="870352"/>
            <a:ext cx="11570329" cy="646331"/>
          </a:xfrm>
          <a:prstGeom prst="rect">
            <a:avLst/>
          </a:prstGeom>
          <a:noFill/>
        </p:spPr>
        <p:txBody>
          <a:bodyPr wrap="square" rtlCol="0">
            <a:spAutoFit/>
          </a:bodyPr>
          <a:lstStyle/>
          <a:p>
            <a:r>
              <a:rPr lang="en-US" dirty="0">
                <a:solidFill>
                  <a:schemeClr val="tx1"/>
                </a:solidFill>
                <a:latin typeface="+mj-lt"/>
              </a:rPr>
              <a:t>6. Mortality </a:t>
            </a:r>
            <a:r>
              <a:rPr lang="en-US" dirty="0">
                <a:latin typeface="+mj-lt"/>
              </a:rPr>
              <a:t>rates at facilities is determined</a:t>
            </a:r>
            <a:endParaRPr lang="en-US" dirty="0"/>
          </a:p>
          <a:p>
            <a:endParaRPr lang="en-US" dirty="0"/>
          </a:p>
        </p:txBody>
      </p:sp>
    </p:spTree>
    <p:extLst>
      <p:ext uri="{BB962C8B-B14F-4D97-AF65-F5344CB8AC3E}">
        <p14:creationId xmlns:p14="http://schemas.microsoft.com/office/powerpoint/2010/main" val="2791086041"/>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61B5-D363-450E-2876-B0D6D71EF1E0}"/>
              </a:ext>
            </a:extLst>
          </p:cNvPr>
          <p:cNvSpPr>
            <a:spLocks noGrp="1"/>
          </p:cNvSpPr>
          <p:nvPr>
            <p:ph type="title"/>
          </p:nvPr>
        </p:nvSpPr>
        <p:spPr/>
        <p:txBody>
          <a:bodyPr/>
          <a:lstStyle/>
          <a:p>
            <a:r>
              <a:rPr lang="en-US" dirty="0"/>
              <a:t>Combined LP and Choice Model</a:t>
            </a:r>
          </a:p>
        </p:txBody>
      </p:sp>
    </p:spTree>
    <p:extLst>
      <p:ext uri="{BB962C8B-B14F-4D97-AF65-F5344CB8AC3E}">
        <p14:creationId xmlns:p14="http://schemas.microsoft.com/office/powerpoint/2010/main" val="3465605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2004844" cy="369332"/>
          </a:xfrm>
          <a:prstGeom prst="rect">
            <a:avLst/>
          </a:prstGeom>
          <a:noFill/>
        </p:spPr>
        <p:txBody>
          <a:bodyPr wrap="none" rtlCol="0">
            <a:spAutoFit/>
          </a:bodyPr>
          <a:lstStyle/>
          <a:p>
            <a:r>
              <a:rPr lang="en-US" b="1" dirty="0">
                <a:solidFill>
                  <a:schemeClr val="accent1">
                    <a:lumMod val="75000"/>
                  </a:schemeClr>
                </a:solidFill>
                <a:latin typeface="+mj-lt"/>
              </a:rPr>
              <a:t>OVERVIEW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1754326"/>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goes to antenatal care facility, where she is assessed for pregnancy risk. </a:t>
            </a:r>
          </a:p>
          <a:p>
            <a:pPr marL="342900" indent="-342900">
              <a:buFont typeface="+mj-lt"/>
              <a:buAutoNum type="arabicPeriod"/>
            </a:pPr>
            <a:r>
              <a:rPr lang="en-US" dirty="0">
                <a:solidFill>
                  <a:schemeClr val="tx1"/>
                </a:solidFill>
                <a:latin typeface="+mj-lt"/>
                <a:sym typeface="Wingdings" pitchFamily="2" charset="2"/>
              </a:rPr>
              <a:t>Mother goes from antenatal care facility to her intended delivery facility.</a:t>
            </a:r>
            <a:endParaRPr lang="en-US" dirty="0">
              <a:latin typeface="+mj-lt"/>
              <a:sym typeface="Wingdings" pitchFamily="2" charset="2"/>
            </a:endParaRPr>
          </a:p>
          <a:p>
            <a:pPr marL="342900" indent="-342900">
              <a:buFont typeface="+mj-lt"/>
              <a:buAutoNum type="arabicPeriod"/>
            </a:pPr>
            <a:r>
              <a:rPr lang="en-US" dirty="0">
                <a:latin typeface="+mj-lt"/>
              </a:rPr>
              <a:t>Mother possibly develops complication during delivery </a:t>
            </a:r>
          </a:p>
          <a:p>
            <a:pPr marL="342900" indent="-342900">
              <a:buFont typeface="+mj-lt"/>
              <a:buAutoNum type="arabicPeriod"/>
            </a:pPr>
            <a:r>
              <a:rPr lang="en-US" dirty="0">
                <a:solidFill>
                  <a:schemeClr val="tx1"/>
                </a:solidFill>
                <a:latin typeface="+mj-lt"/>
              </a:rPr>
              <a:t>Mother is possibly transferred. </a:t>
            </a:r>
            <a:endParaRPr lang="en-US" dirty="0">
              <a:latin typeface="+mj-lt"/>
            </a:endParaRPr>
          </a:p>
          <a:p>
            <a:pPr marL="342900" indent="-342900">
              <a:buFont typeface="+mj-lt"/>
              <a:buAutoNum type="arabicPeriod"/>
            </a:pPr>
            <a:r>
              <a:rPr lang="en-US" dirty="0">
                <a:solidFill>
                  <a:schemeClr val="tx1"/>
                </a:solidFill>
                <a:latin typeface="+mj-lt"/>
              </a:rPr>
              <a:t>Mother’s transfer location is determined. </a:t>
            </a:r>
          </a:p>
          <a:p>
            <a:pPr marL="342900" indent="-342900">
              <a:buFont typeface="+mj-lt"/>
              <a:buAutoNum type="arabicPeriod"/>
            </a:pPr>
            <a:r>
              <a:rPr lang="en-US" dirty="0">
                <a:solidFill>
                  <a:schemeClr val="tx1"/>
                </a:solidFill>
                <a:latin typeface="+mj-lt"/>
              </a:rPr>
              <a:t>Mortality </a:t>
            </a:r>
            <a:r>
              <a:rPr lang="en-US" dirty="0">
                <a:latin typeface="+mj-lt"/>
              </a:rPr>
              <a:t>rates at facilities is determined.</a:t>
            </a:r>
            <a:endParaRPr lang="en-US" dirty="0">
              <a:solidFill>
                <a:schemeClr val="tx1"/>
              </a:solidFill>
              <a:latin typeface="+mj-lt"/>
            </a:endParaRPr>
          </a:p>
        </p:txBody>
      </p:sp>
      <p:pic>
        <p:nvPicPr>
          <p:cNvPr id="4" name="Graphic 3" descr="Home outline">
            <a:extLst>
              <a:ext uri="{FF2B5EF4-FFF2-40B4-BE49-F238E27FC236}">
                <a16:creationId xmlns:a16="http://schemas.microsoft.com/office/drawing/2014/main" id="{664E0279-F63E-C061-5791-BABBB2884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9797" y="3134889"/>
            <a:ext cx="676630" cy="676630"/>
          </a:xfrm>
          <a:prstGeom prst="rect">
            <a:avLst/>
          </a:prstGeom>
        </p:spPr>
      </p:pic>
      <p:pic>
        <p:nvPicPr>
          <p:cNvPr id="8" name="Graphic 7" descr="Ambulance outline">
            <a:extLst>
              <a:ext uri="{FF2B5EF4-FFF2-40B4-BE49-F238E27FC236}">
                <a16:creationId xmlns:a16="http://schemas.microsoft.com/office/drawing/2014/main" id="{BDD9A0E4-2264-B144-FAAD-2C78605A75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8305" y="2569256"/>
            <a:ext cx="707136" cy="707136"/>
          </a:xfrm>
          <a:prstGeom prst="rect">
            <a:avLst/>
          </a:prstGeom>
        </p:spPr>
      </p:pic>
      <p:pic>
        <p:nvPicPr>
          <p:cNvPr id="12" name="Graphic 11" descr="Hospital outline">
            <a:extLst>
              <a:ext uri="{FF2B5EF4-FFF2-40B4-BE49-F238E27FC236}">
                <a16:creationId xmlns:a16="http://schemas.microsoft.com/office/drawing/2014/main" id="{9B4310C8-C31B-BA54-C861-57324E5A12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9895" y="3696816"/>
            <a:ext cx="773275" cy="773275"/>
          </a:xfrm>
          <a:prstGeom prst="rect">
            <a:avLst/>
          </a:prstGeom>
        </p:spPr>
      </p:pic>
      <p:pic>
        <p:nvPicPr>
          <p:cNvPr id="16" name="Graphic 15" descr="Hospital outline">
            <a:extLst>
              <a:ext uri="{FF2B5EF4-FFF2-40B4-BE49-F238E27FC236}">
                <a16:creationId xmlns:a16="http://schemas.microsoft.com/office/drawing/2014/main" id="{3F532E64-5899-F2D2-4EF9-FA04EFA7B2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5197" y="3133352"/>
            <a:ext cx="773275" cy="773275"/>
          </a:xfrm>
          <a:prstGeom prst="rect">
            <a:avLst/>
          </a:prstGeom>
        </p:spPr>
      </p:pic>
      <p:pic>
        <p:nvPicPr>
          <p:cNvPr id="18" name="Graphic 17" descr="Pregnant lady outline">
            <a:extLst>
              <a:ext uri="{FF2B5EF4-FFF2-40B4-BE49-F238E27FC236}">
                <a16:creationId xmlns:a16="http://schemas.microsoft.com/office/drawing/2014/main" id="{271DEE94-56F1-2ABB-73F2-B2F43C3230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513" y="3473204"/>
            <a:ext cx="610250" cy="610250"/>
          </a:xfrm>
          <a:prstGeom prst="rect">
            <a:avLst/>
          </a:prstGeom>
        </p:spPr>
      </p:pic>
      <p:pic>
        <p:nvPicPr>
          <p:cNvPr id="19" name="Graphic 18" descr="Pregnant lady outline">
            <a:extLst>
              <a:ext uri="{FF2B5EF4-FFF2-40B4-BE49-F238E27FC236}">
                <a16:creationId xmlns:a16="http://schemas.microsoft.com/office/drawing/2014/main" id="{7B17C914-C6C9-A582-8E3B-45B1A42336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4672" y="3473204"/>
            <a:ext cx="610250" cy="610250"/>
          </a:xfrm>
          <a:prstGeom prst="rect">
            <a:avLst/>
          </a:prstGeom>
        </p:spPr>
      </p:pic>
      <p:pic>
        <p:nvPicPr>
          <p:cNvPr id="20" name="Graphic 19" descr="Pregnant lady outline">
            <a:extLst>
              <a:ext uri="{FF2B5EF4-FFF2-40B4-BE49-F238E27FC236}">
                <a16:creationId xmlns:a16="http://schemas.microsoft.com/office/drawing/2014/main" id="{EEE76BC3-50A3-7238-0069-4E2295160E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3692" y="3519989"/>
            <a:ext cx="610250" cy="610250"/>
          </a:xfrm>
          <a:prstGeom prst="rect">
            <a:avLst/>
          </a:prstGeom>
        </p:spPr>
      </p:pic>
      <p:pic>
        <p:nvPicPr>
          <p:cNvPr id="21" name="Graphic 20" descr="Hospital outline">
            <a:extLst>
              <a:ext uri="{FF2B5EF4-FFF2-40B4-BE49-F238E27FC236}">
                <a16:creationId xmlns:a16="http://schemas.microsoft.com/office/drawing/2014/main" id="{46A2D498-AC61-B3F9-8C01-F18ABE60FF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5005" y="1931077"/>
            <a:ext cx="773275" cy="773275"/>
          </a:xfrm>
          <a:prstGeom prst="rect">
            <a:avLst/>
          </a:prstGeom>
        </p:spPr>
      </p:pic>
      <p:pic>
        <p:nvPicPr>
          <p:cNvPr id="22" name="Graphic 21" descr="Pregnant lady outline">
            <a:extLst>
              <a:ext uri="{FF2B5EF4-FFF2-40B4-BE49-F238E27FC236}">
                <a16:creationId xmlns:a16="http://schemas.microsoft.com/office/drawing/2014/main" id="{3336CD1F-9164-F536-06B9-73D00B63BE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9880" y="4056736"/>
            <a:ext cx="610250" cy="610250"/>
          </a:xfrm>
          <a:prstGeom prst="rect">
            <a:avLst/>
          </a:prstGeom>
        </p:spPr>
      </p:pic>
      <p:pic>
        <p:nvPicPr>
          <p:cNvPr id="23" name="Graphic 22" descr="Pregnant lady outline">
            <a:extLst>
              <a:ext uri="{FF2B5EF4-FFF2-40B4-BE49-F238E27FC236}">
                <a16:creationId xmlns:a16="http://schemas.microsoft.com/office/drawing/2014/main" id="{C70E4EE0-2F89-6425-0AF6-613BF72F92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655" y="2327394"/>
            <a:ext cx="610250" cy="610250"/>
          </a:xfrm>
          <a:prstGeom prst="rect">
            <a:avLst/>
          </a:prstGeom>
        </p:spPr>
      </p:pic>
      <p:cxnSp>
        <p:nvCxnSpPr>
          <p:cNvPr id="25" name="Straight Arrow Connector 24">
            <a:extLst>
              <a:ext uri="{FF2B5EF4-FFF2-40B4-BE49-F238E27FC236}">
                <a16:creationId xmlns:a16="http://schemas.microsoft.com/office/drawing/2014/main" id="{C1AEA22C-A189-9A0C-FAC2-FF5C769E749A}"/>
              </a:ext>
            </a:extLst>
          </p:cNvPr>
          <p:cNvCxnSpPr>
            <a:cxnSpLocks/>
          </p:cNvCxnSpPr>
          <p:nvPr/>
        </p:nvCxnSpPr>
        <p:spPr>
          <a:xfrm>
            <a:off x="1269755" y="3778329"/>
            <a:ext cx="940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716BFC2-84CC-57DD-651F-6B18380D4D89}"/>
              </a:ext>
            </a:extLst>
          </p:cNvPr>
          <p:cNvCxnSpPr>
            <a:cxnSpLocks/>
          </p:cNvCxnSpPr>
          <p:nvPr/>
        </p:nvCxnSpPr>
        <p:spPr>
          <a:xfrm>
            <a:off x="3321438" y="3778329"/>
            <a:ext cx="6682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ED864D-0106-ED2F-81D8-FB7539EC0C78}"/>
              </a:ext>
            </a:extLst>
          </p:cNvPr>
          <p:cNvCxnSpPr>
            <a:cxnSpLocks/>
            <a:endCxn id="8" idx="1"/>
          </p:cNvCxnSpPr>
          <p:nvPr/>
        </p:nvCxnSpPr>
        <p:spPr>
          <a:xfrm flipV="1">
            <a:off x="5198472" y="2922824"/>
            <a:ext cx="709833" cy="450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DBF440-6F2F-779F-E91A-7EEE73838EFC}"/>
              </a:ext>
            </a:extLst>
          </p:cNvPr>
          <p:cNvCxnSpPr/>
          <p:nvPr/>
        </p:nvCxnSpPr>
        <p:spPr>
          <a:xfrm>
            <a:off x="6615441" y="2875161"/>
            <a:ext cx="940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91A827-D67D-320B-64BD-C139A54479C9}"/>
              </a:ext>
            </a:extLst>
          </p:cNvPr>
          <p:cNvCxnSpPr>
            <a:endCxn id="22" idx="1"/>
          </p:cNvCxnSpPr>
          <p:nvPr/>
        </p:nvCxnSpPr>
        <p:spPr>
          <a:xfrm>
            <a:off x="5198472" y="3643414"/>
            <a:ext cx="2341408" cy="71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AFAD50-9709-3CC6-6BC4-7E0BC0938AB4}"/>
              </a:ext>
            </a:extLst>
          </p:cNvPr>
          <p:cNvSpPr txBox="1"/>
          <p:nvPr/>
        </p:nvSpPr>
        <p:spPr>
          <a:xfrm>
            <a:off x="7377886" y="2939708"/>
            <a:ext cx="2068580" cy="338554"/>
          </a:xfrm>
          <a:prstGeom prst="rect">
            <a:avLst/>
          </a:prstGeom>
          <a:noFill/>
        </p:spPr>
        <p:txBody>
          <a:bodyPr wrap="none" rtlCol="0">
            <a:spAutoFit/>
          </a:bodyPr>
          <a:lstStyle/>
          <a:p>
            <a:r>
              <a:rPr lang="en-US" sz="1600" dirty="0"/>
              <a:t>5. New delivery facility</a:t>
            </a:r>
          </a:p>
        </p:txBody>
      </p:sp>
      <p:sp>
        <p:nvSpPr>
          <p:cNvPr id="35" name="TextBox 34">
            <a:extLst>
              <a:ext uri="{FF2B5EF4-FFF2-40B4-BE49-F238E27FC236}">
                <a16:creationId xmlns:a16="http://schemas.microsoft.com/office/drawing/2014/main" id="{0DA24B5E-BB7C-5206-07F7-0699B1C7FD56}"/>
              </a:ext>
            </a:extLst>
          </p:cNvPr>
          <p:cNvSpPr txBox="1"/>
          <p:nvPr/>
        </p:nvSpPr>
        <p:spPr>
          <a:xfrm>
            <a:off x="7249668" y="4698972"/>
            <a:ext cx="2133726" cy="338554"/>
          </a:xfrm>
          <a:prstGeom prst="rect">
            <a:avLst/>
          </a:prstGeom>
          <a:noFill/>
        </p:spPr>
        <p:txBody>
          <a:bodyPr wrap="none" rtlCol="0">
            <a:spAutoFit/>
          </a:bodyPr>
          <a:lstStyle/>
          <a:p>
            <a:r>
              <a:rPr lang="en-US" sz="1600" dirty="0"/>
              <a:t>Original delivery facility</a:t>
            </a:r>
          </a:p>
        </p:txBody>
      </p:sp>
      <p:sp>
        <p:nvSpPr>
          <p:cNvPr id="36" name="TextBox 35">
            <a:extLst>
              <a:ext uri="{FF2B5EF4-FFF2-40B4-BE49-F238E27FC236}">
                <a16:creationId xmlns:a16="http://schemas.microsoft.com/office/drawing/2014/main" id="{1A44123E-7A84-1029-25A1-C93108192EDA}"/>
              </a:ext>
            </a:extLst>
          </p:cNvPr>
          <p:cNvSpPr txBox="1"/>
          <p:nvPr/>
        </p:nvSpPr>
        <p:spPr>
          <a:xfrm>
            <a:off x="3918356" y="4247472"/>
            <a:ext cx="2151358" cy="584775"/>
          </a:xfrm>
          <a:prstGeom prst="rect">
            <a:avLst/>
          </a:prstGeom>
          <a:noFill/>
        </p:spPr>
        <p:txBody>
          <a:bodyPr wrap="none" rtlCol="0">
            <a:spAutoFit/>
          </a:bodyPr>
          <a:lstStyle/>
          <a:p>
            <a:r>
              <a:rPr lang="en-US" sz="1600" dirty="0"/>
              <a:t>2. Initial delivery facility</a:t>
            </a:r>
          </a:p>
          <a:p>
            <a:r>
              <a:rPr lang="en-US" sz="1600" dirty="0"/>
              <a:t>3. Complication </a:t>
            </a:r>
          </a:p>
        </p:txBody>
      </p:sp>
      <p:sp>
        <p:nvSpPr>
          <p:cNvPr id="37" name="TextBox 36">
            <a:extLst>
              <a:ext uri="{FF2B5EF4-FFF2-40B4-BE49-F238E27FC236}">
                <a16:creationId xmlns:a16="http://schemas.microsoft.com/office/drawing/2014/main" id="{F849B82B-D018-18E9-7994-3A86124F4BBD}"/>
              </a:ext>
            </a:extLst>
          </p:cNvPr>
          <p:cNvSpPr txBox="1"/>
          <p:nvPr/>
        </p:nvSpPr>
        <p:spPr>
          <a:xfrm>
            <a:off x="2246212" y="4252197"/>
            <a:ext cx="1337995" cy="338554"/>
          </a:xfrm>
          <a:prstGeom prst="rect">
            <a:avLst/>
          </a:prstGeom>
          <a:noFill/>
        </p:spPr>
        <p:txBody>
          <a:bodyPr wrap="none" rtlCol="0">
            <a:spAutoFit/>
          </a:bodyPr>
          <a:lstStyle/>
          <a:p>
            <a:r>
              <a:rPr lang="en-US" sz="1600" dirty="0"/>
              <a:t>1. ANC facility</a:t>
            </a:r>
          </a:p>
        </p:txBody>
      </p:sp>
      <p:sp>
        <p:nvSpPr>
          <p:cNvPr id="38" name="TextBox 37">
            <a:extLst>
              <a:ext uri="{FF2B5EF4-FFF2-40B4-BE49-F238E27FC236}">
                <a16:creationId xmlns:a16="http://schemas.microsoft.com/office/drawing/2014/main" id="{C216E278-F4FB-32B8-A0F3-E6542B11DFD6}"/>
              </a:ext>
            </a:extLst>
          </p:cNvPr>
          <p:cNvSpPr txBox="1"/>
          <p:nvPr/>
        </p:nvSpPr>
        <p:spPr>
          <a:xfrm>
            <a:off x="5814377" y="3107270"/>
            <a:ext cx="1086836" cy="338554"/>
          </a:xfrm>
          <a:prstGeom prst="rect">
            <a:avLst/>
          </a:prstGeom>
          <a:noFill/>
        </p:spPr>
        <p:txBody>
          <a:bodyPr wrap="none" rtlCol="0">
            <a:spAutoFit/>
          </a:bodyPr>
          <a:lstStyle/>
          <a:p>
            <a:r>
              <a:rPr lang="en-US" sz="1600" dirty="0"/>
              <a:t>4. Referral </a:t>
            </a:r>
          </a:p>
        </p:txBody>
      </p:sp>
      <p:sp>
        <p:nvSpPr>
          <p:cNvPr id="39" name="TextBox 38">
            <a:extLst>
              <a:ext uri="{FF2B5EF4-FFF2-40B4-BE49-F238E27FC236}">
                <a16:creationId xmlns:a16="http://schemas.microsoft.com/office/drawing/2014/main" id="{D574ECE1-E247-B7B1-9EB7-DE9C32A80A06}"/>
              </a:ext>
            </a:extLst>
          </p:cNvPr>
          <p:cNvSpPr txBox="1"/>
          <p:nvPr/>
        </p:nvSpPr>
        <p:spPr>
          <a:xfrm>
            <a:off x="271346" y="4254849"/>
            <a:ext cx="1608325" cy="338554"/>
          </a:xfrm>
          <a:prstGeom prst="rect">
            <a:avLst/>
          </a:prstGeom>
          <a:noFill/>
        </p:spPr>
        <p:txBody>
          <a:bodyPr wrap="none" rtlCol="0">
            <a:spAutoFit/>
          </a:bodyPr>
          <a:lstStyle/>
          <a:p>
            <a:r>
              <a:rPr lang="en-US" sz="1600" dirty="0"/>
              <a:t>Pregnant mother</a:t>
            </a:r>
          </a:p>
        </p:txBody>
      </p:sp>
      <p:pic>
        <p:nvPicPr>
          <p:cNvPr id="3" name="Graphic 2" descr="Hospital outline">
            <a:extLst>
              <a:ext uri="{FF2B5EF4-FFF2-40B4-BE49-F238E27FC236}">
                <a16:creationId xmlns:a16="http://schemas.microsoft.com/office/drawing/2014/main" id="{64CD2D09-F673-BBF8-B3BF-8879E1C06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84606" y="2582070"/>
            <a:ext cx="773275" cy="773275"/>
          </a:xfrm>
          <a:prstGeom prst="rect">
            <a:avLst/>
          </a:prstGeom>
        </p:spPr>
      </p:pic>
      <p:sp>
        <p:nvSpPr>
          <p:cNvPr id="5" name="TextBox 4">
            <a:extLst>
              <a:ext uri="{FF2B5EF4-FFF2-40B4-BE49-F238E27FC236}">
                <a16:creationId xmlns:a16="http://schemas.microsoft.com/office/drawing/2014/main" id="{B7B61B39-C01B-C29F-2622-18E56D7875A1}"/>
              </a:ext>
            </a:extLst>
          </p:cNvPr>
          <p:cNvSpPr txBox="1"/>
          <p:nvPr/>
        </p:nvSpPr>
        <p:spPr>
          <a:xfrm>
            <a:off x="9956432" y="3315836"/>
            <a:ext cx="1629624" cy="584775"/>
          </a:xfrm>
          <a:prstGeom prst="rect">
            <a:avLst/>
          </a:prstGeom>
          <a:noFill/>
        </p:spPr>
        <p:txBody>
          <a:bodyPr wrap="square" rtlCol="0">
            <a:spAutoFit/>
          </a:bodyPr>
          <a:lstStyle/>
          <a:p>
            <a:pPr algn="ctr"/>
            <a:r>
              <a:rPr lang="en-US" sz="1600" dirty="0"/>
              <a:t>Health outcomes at facility</a:t>
            </a:r>
          </a:p>
        </p:txBody>
      </p:sp>
    </p:spTree>
    <p:extLst>
      <p:ext uri="{BB962C8B-B14F-4D97-AF65-F5344CB8AC3E}">
        <p14:creationId xmlns:p14="http://schemas.microsoft.com/office/powerpoint/2010/main" val="2442742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1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87086" y="729612"/>
            <a:ext cx="11528768" cy="646331"/>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is assigned risk level to</a:t>
            </a:r>
            <a:r>
              <a:rPr lang="en-US" dirty="0">
                <a:latin typeface="+mj-lt"/>
              </a:rPr>
              <a:t> ANC </a:t>
            </a:r>
            <a:r>
              <a:rPr lang="en-US" dirty="0">
                <a:solidFill>
                  <a:schemeClr val="tx1"/>
                </a:solidFill>
                <a:latin typeface="+mj-lt"/>
              </a:rPr>
              <a:t>facility according to the following distribution: </a:t>
            </a:r>
          </a:p>
          <a:p>
            <a:pPr lvl="1"/>
            <a:r>
              <a:rPr lang="en-US" dirty="0">
                <a:solidFill>
                  <a:schemeClr val="tx1"/>
                </a:solidFill>
                <a:latin typeface="+mj-lt"/>
                <a:sym typeface="Wingdings" pitchFamily="2" charset="2"/>
              </a:rPr>
              <a:t>[0.33, 0.26, 0.41]  </a:t>
            </a:r>
            <a:r>
              <a:rPr lang="en-US" dirty="0">
                <a:solidFill>
                  <a:schemeClr val="tx1"/>
                </a:solidFill>
                <a:latin typeface="+mj-lt"/>
              </a:rPr>
              <a:t>[0,1,2] where 0 = low risk, 1 = medium risk, 2 = high risk </a:t>
            </a:r>
            <a:r>
              <a:rPr lang="en-US" dirty="0">
                <a:solidFill>
                  <a:schemeClr val="tx1"/>
                </a:solidFill>
                <a:latin typeface="+mj-lt"/>
                <a:sym typeface="Wingdings" pitchFamily="2" charset="2"/>
              </a:rPr>
              <a:t>(1)</a:t>
            </a:r>
            <a:endParaRPr lang="en-US" dirty="0">
              <a:latin typeface="+mj-lt"/>
              <a:sym typeface="Wingdings" pitchFamily="2" charset="2"/>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377311" y="6339685"/>
            <a:ext cx="3658374" cy="461665"/>
          </a:xfrm>
          <a:prstGeom prst="rect">
            <a:avLst/>
          </a:prstGeom>
          <a:noFill/>
        </p:spPr>
        <p:txBody>
          <a:bodyPr wrap="none" rtlCol="0">
            <a:spAutoFit/>
          </a:bodyPr>
          <a:lstStyle/>
          <a:p>
            <a:pPr marL="228600" indent="-228600">
              <a:buAutoNum type="arabicParenBoth"/>
            </a:pPr>
            <a:r>
              <a:rPr lang="en-US" sz="1200" i="1" dirty="0">
                <a:solidFill>
                  <a:schemeClr val="bg2">
                    <a:lumMod val="75000"/>
                  </a:schemeClr>
                </a:solidFill>
                <a:effectLst/>
                <a:latin typeface="HelveticaNeueLTStd"/>
                <a:hlinkClick r:id="rId2">
                  <a:extLst>
                    <a:ext uri="{A12FA001-AC4F-418D-AE19-62706E023703}">
                      <ahyp:hlinkClr xmlns:ahyp="http://schemas.microsoft.com/office/drawing/2018/hyperlinkcolor" val="tx"/>
                    </a:ext>
                  </a:extLst>
                </a:hlinkClick>
              </a:rPr>
              <a:t>https://bmjopen.bmj.com/content/12/1/e050670</a:t>
            </a:r>
            <a:r>
              <a:rPr lang="en-US" sz="1200" i="1" dirty="0">
                <a:solidFill>
                  <a:schemeClr val="bg2">
                    <a:lumMod val="75000"/>
                  </a:schemeClr>
                </a:solidFill>
                <a:effectLst/>
                <a:latin typeface="HelveticaNeueLTStd"/>
              </a:rPr>
              <a:t> </a:t>
            </a:r>
            <a:br>
              <a:rPr lang="en-US" sz="1200" i="1" dirty="0">
                <a:solidFill>
                  <a:schemeClr val="bg2">
                    <a:lumMod val="75000"/>
                  </a:schemeClr>
                </a:solidFill>
                <a:effectLst/>
                <a:latin typeface="HelveticaNeueLTStd"/>
              </a:rPr>
            </a:br>
            <a:r>
              <a:rPr lang="en-US" sz="1200" i="1" dirty="0">
                <a:solidFill>
                  <a:schemeClr val="bg2">
                    <a:lumMod val="75000"/>
                  </a:schemeClr>
                </a:solidFill>
                <a:effectLst/>
                <a:latin typeface="HelveticaNeueLTStd"/>
              </a:rPr>
              <a:t>Kenya</a:t>
            </a:r>
          </a:p>
        </p:txBody>
      </p:sp>
      <p:sp>
        <p:nvSpPr>
          <p:cNvPr id="19" name="Oval 18">
            <a:extLst>
              <a:ext uri="{FF2B5EF4-FFF2-40B4-BE49-F238E27FC236}">
                <a16:creationId xmlns:a16="http://schemas.microsoft.com/office/drawing/2014/main" id="{E55B3AC0-9BBF-2B48-D0C5-CFC4D2ABFE92}"/>
              </a:ext>
            </a:extLst>
          </p:cNvPr>
          <p:cNvSpPr/>
          <p:nvPr/>
        </p:nvSpPr>
        <p:spPr>
          <a:xfrm>
            <a:off x="5868746" y="2286162"/>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Oval 19">
            <a:extLst>
              <a:ext uri="{FF2B5EF4-FFF2-40B4-BE49-F238E27FC236}">
                <a16:creationId xmlns:a16="http://schemas.microsoft.com/office/drawing/2014/main" id="{ACF11E54-3CB7-2A2F-E35B-BA4B2FE3A6A9}"/>
              </a:ext>
            </a:extLst>
          </p:cNvPr>
          <p:cNvSpPr/>
          <p:nvPr/>
        </p:nvSpPr>
        <p:spPr>
          <a:xfrm>
            <a:off x="5868746" y="3153689"/>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37E6F535-4590-F685-A531-513C928AC133}"/>
              </a:ext>
            </a:extLst>
          </p:cNvPr>
          <p:cNvSpPr/>
          <p:nvPr/>
        </p:nvSpPr>
        <p:spPr>
          <a:xfrm>
            <a:off x="5868745" y="4028826"/>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22" name="Graphic 21" descr="Pregnant lady outline">
            <a:extLst>
              <a:ext uri="{FF2B5EF4-FFF2-40B4-BE49-F238E27FC236}">
                <a16:creationId xmlns:a16="http://schemas.microsoft.com/office/drawing/2014/main" id="{F1A05EDF-11E9-916D-C501-9FA6603D12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5168" y="3059408"/>
            <a:ext cx="610250" cy="610250"/>
          </a:xfrm>
          <a:prstGeom prst="rect">
            <a:avLst/>
          </a:prstGeom>
        </p:spPr>
      </p:pic>
      <p:cxnSp>
        <p:nvCxnSpPr>
          <p:cNvPr id="24" name="Straight Arrow Connector 23">
            <a:extLst>
              <a:ext uri="{FF2B5EF4-FFF2-40B4-BE49-F238E27FC236}">
                <a16:creationId xmlns:a16="http://schemas.microsoft.com/office/drawing/2014/main" id="{77B9602C-0E3E-1D2A-4811-45857C5C30FB}"/>
              </a:ext>
            </a:extLst>
          </p:cNvPr>
          <p:cNvCxnSpPr>
            <a:stCxn id="22" idx="3"/>
            <a:endCxn id="19" idx="2"/>
          </p:cNvCxnSpPr>
          <p:nvPr/>
        </p:nvCxnSpPr>
        <p:spPr>
          <a:xfrm flipV="1">
            <a:off x="4105418" y="2544147"/>
            <a:ext cx="1763328" cy="8203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B6C66C-A0BF-4A37-E2CB-BB228ED3F918}"/>
              </a:ext>
            </a:extLst>
          </p:cNvPr>
          <p:cNvCxnSpPr>
            <a:stCxn id="22" idx="3"/>
            <a:endCxn id="20" idx="2"/>
          </p:cNvCxnSpPr>
          <p:nvPr/>
        </p:nvCxnSpPr>
        <p:spPr>
          <a:xfrm>
            <a:off x="4105418" y="3364533"/>
            <a:ext cx="1763328" cy="471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EFB39A-C0AA-5DAB-40F2-538FD3EF8538}"/>
              </a:ext>
            </a:extLst>
          </p:cNvPr>
          <p:cNvCxnSpPr>
            <a:stCxn id="22" idx="3"/>
            <a:endCxn id="21" idx="2"/>
          </p:cNvCxnSpPr>
          <p:nvPr/>
        </p:nvCxnSpPr>
        <p:spPr>
          <a:xfrm>
            <a:off x="4105418" y="3364533"/>
            <a:ext cx="1763327" cy="9222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0B53D458-F7A5-08BD-A248-A07DF6A65D23}"/>
              </a:ext>
            </a:extLst>
          </p:cNvPr>
          <p:cNvSpPr txBox="1"/>
          <p:nvPr/>
        </p:nvSpPr>
        <p:spPr>
          <a:xfrm>
            <a:off x="6560288" y="2357149"/>
            <a:ext cx="948401" cy="369332"/>
          </a:xfrm>
          <a:prstGeom prst="rect">
            <a:avLst/>
          </a:prstGeom>
          <a:noFill/>
        </p:spPr>
        <p:txBody>
          <a:bodyPr wrap="none" rtlCol="0">
            <a:spAutoFit/>
          </a:bodyPr>
          <a:lstStyle/>
          <a:p>
            <a:r>
              <a:rPr lang="en-US" dirty="0"/>
              <a:t>Low risk</a:t>
            </a:r>
          </a:p>
        </p:txBody>
      </p:sp>
      <p:sp>
        <p:nvSpPr>
          <p:cNvPr id="35" name="TextBox 34">
            <a:extLst>
              <a:ext uri="{FF2B5EF4-FFF2-40B4-BE49-F238E27FC236}">
                <a16:creationId xmlns:a16="http://schemas.microsoft.com/office/drawing/2014/main" id="{374F7782-8544-2310-78FD-83370E41B22F}"/>
              </a:ext>
            </a:extLst>
          </p:cNvPr>
          <p:cNvSpPr txBox="1"/>
          <p:nvPr/>
        </p:nvSpPr>
        <p:spPr>
          <a:xfrm>
            <a:off x="6560287" y="3244334"/>
            <a:ext cx="1358064" cy="369332"/>
          </a:xfrm>
          <a:prstGeom prst="rect">
            <a:avLst/>
          </a:prstGeom>
          <a:noFill/>
        </p:spPr>
        <p:txBody>
          <a:bodyPr wrap="none" rtlCol="0">
            <a:spAutoFit/>
          </a:bodyPr>
          <a:lstStyle/>
          <a:p>
            <a:r>
              <a:rPr lang="en-US" dirty="0"/>
              <a:t>Medium risk</a:t>
            </a:r>
          </a:p>
        </p:txBody>
      </p:sp>
      <p:sp>
        <p:nvSpPr>
          <p:cNvPr id="36" name="TextBox 35">
            <a:extLst>
              <a:ext uri="{FF2B5EF4-FFF2-40B4-BE49-F238E27FC236}">
                <a16:creationId xmlns:a16="http://schemas.microsoft.com/office/drawing/2014/main" id="{6E495ADF-45AF-31D8-A0EA-529381AF2CD2}"/>
              </a:ext>
            </a:extLst>
          </p:cNvPr>
          <p:cNvSpPr txBox="1"/>
          <p:nvPr/>
        </p:nvSpPr>
        <p:spPr>
          <a:xfrm>
            <a:off x="6556022" y="4040874"/>
            <a:ext cx="1045479" cy="369332"/>
          </a:xfrm>
          <a:prstGeom prst="rect">
            <a:avLst/>
          </a:prstGeom>
          <a:noFill/>
        </p:spPr>
        <p:txBody>
          <a:bodyPr wrap="none" rtlCol="0">
            <a:spAutoFit/>
          </a:bodyPr>
          <a:lstStyle/>
          <a:p>
            <a:r>
              <a:rPr lang="en-US" dirty="0"/>
              <a:t>High risk </a:t>
            </a:r>
          </a:p>
        </p:txBody>
      </p:sp>
      <p:sp>
        <p:nvSpPr>
          <p:cNvPr id="37" name="TextBox 36">
            <a:extLst>
              <a:ext uri="{FF2B5EF4-FFF2-40B4-BE49-F238E27FC236}">
                <a16:creationId xmlns:a16="http://schemas.microsoft.com/office/drawing/2014/main" id="{3F847B5E-2469-9043-D510-FB53A0EF6D8B}"/>
              </a:ext>
            </a:extLst>
          </p:cNvPr>
          <p:cNvSpPr txBox="1"/>
          <p:nvPr/>
        </p:nvSpPr>
        <p:spPr>
          <a:xfrm>
            <a:off x="4849723" y="2701192"/>
            <a:ext cx="532890" cy="340519"/>
          </a:xfrm>
          <a:prstGeom prst="roundRect">
            <a:avLst/>
          </a:prstGeom>
          <a:solidFill>
            <a:schemeClr val="bg1"/>
          </a:solidFill>
        </p:spPr>
        <p:txBody>
          <a:bodyPr wrap="none" rtlCol="0">
            <a:spAutoFit/>
          </a:bodyPr>
          <a:lstStyle/>
          <a:p>
            <a:r>
              <a:rPr lang="en-US" sz="1400" dirty="0"/>
              <a:t>0.33</a:t>
            </a:r>
          </a:p>
        </p:txBody>
      </p:sp>
      <p:sp>
        <p:nvSpPr>
          <p:cNvPr id="38" name="TextBox 37">
            <a:extLst>
              <a:ext uri="{FF2B5EF4-FFF2-40B4-BE49-F238E27FC236}">
                <a16:creationId xmlns:a16="http://schemas.microsoft.com/office/drawing/2014/main" id="{475A367A-0269-2DD2-3901-767220F9B765}"/>
              </a:ext>
            </a:extLst>
          </p:cNvPr>
          <p:cNvSpPr txBox="1"/>
          <p:nvPr/>
        </p:nvSpPr>
        <p:spPr>
          <a:xfrm>
            <a:off x="4987081" y="3217843"/>
            <a:ext cx="532890" cy="340519"/>
          </a:xfrm>
          <a:prstGeom prst="roundRect">
            <a:avLst/>
          </a:prstGeom>
          <a:solidFill>
            <a:schemeClr val="bg1"/>
          </a:solidFill>
        </p:spPr>
        <p:txBody>
          <a:bodyPr wrap="none" rtlCol="0">
            <a:spAutoFit/>
          </a:bodyPr>
          <a:lstStyle/>
          <a:p>
            <a:r>
              <a:rPr lang="en-US" sz="1400" dirty="0"/>
              <a:t>0.26</a:t>
            </a:r>
          </a:p>
        </p:txBody>
      </p:sp>
      <p:sp>
        <p:nvSpPr>
          <p:cNvPr id="39" name="TextBox 38">
            <a:extLst>
              <a:ext uri="{FF2B5EF4-FFF2-40B4-BE49-F238E27FC236}">
                <a16:creationId xmlns:a16="http://schemas.microsoft.com/office/drawing/2014/main" id="{E4DB178D-3E66-CE35-C106-21D4984D13B0}"/>
              </a:ext>
            </a:extLst>
          </p:cNvPr>
          <p:cNvSpPr txBox="1"/>
          <p:nvPr/>
        </p:nvSpPr>
        <p:spPr>
          <a:xfrm>
            <a:off x="4976860" y="3803816"/>
            <a:ext cx="532890" cy="340519"/>
          </a:xfrm>
          <a:prstGeom prst="roundRect">
            <a:avLst/>
          </a:prstGeom>
          <a:solidFill>
            <a:schemeClr val="bg1"/>
          </a:solidFill>
        </p:spPr>
        <p:txBody>
          <a:bodyPr wrap="none" rtlCol="0">
            <a:spAutoFit/>
          </a:bodyPr>
          <a:lstStyle/>
          <a:p>
            <a:r>
              <a:rPr lang="en-US" sz="1400" dirty="0"/>
              <a:t>0.41</a:t>
            </a:r>
          </a:p>
        </p:txBody>
      </p:sp>
    </p:spTree>
    <p:extLst>
      <p:ext uri="{BB962C8B-B14F-4D97-AF65-F5344CB8AC3E}">
        <p14:creationId xmlns:p14="http://schemas.microsoft.com/office/powerpoint/2010/main" val="7013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1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87086" y="729612"/>
            <a:ext cx="11528768" cy="1200329"/>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mj-lt"/>
              </a:rPr>
              <a:t>Mother is assigned risk level at antenatal care facility according to the following distribution: </a:t>
            </a:r>
          </a:p>
          <a:p>
            <a:pPr lvl="1"/>
            <a:r>
              <a:rPr lang="en-US" dirty="0">
                <a:solidFill>
                  <a:schemeClr val="tx1"/>
                </a:solidFill>
                <a:latin typeface="+mj-lt"/>
                <a:sym typeface="Wingdings" pitchFamily="2" charset="2"/>
              </a:rPr>
              <a:t>[0.33, 0.26, 0.41]  </a:t>
            </a:r>
            <a:r>
              <a:rPr lang="en-US" dirty="0">
                <a:solidFill>
                  <a:schemeClr val="tx1"/>
                </a:solidFill>
                <a:latin typeface="+mj-lt"/>
              </a:rPr>
              <a:t>[0,1,2] where 0 = low risk, 1 = medium risk, 2 = high risk </a:t>
            </a:r>
            <a:r>
              <a:rPr lang="en-US" dirty="0">
                <a:solidFill>
                  <a:schemeClr val="tx1"/>
                </a:solidFill>
                <a:latin typeface="+mj-lt"/>
                <a:sym typeface="Wingdings" pitchFamily="2" charset="2"/>
              </a:rPr>
              <a:t>(1)</a:t>
            </a:r>
            <a:endParaRPr lang="en-US" dirty="0">
              <a:latin typeface="+mj-lt"/>
              <a:sym typeface="Wingdings" pitchFamily="2" charset="2"/>
            </a:endParaRPr>
          </a:p>
          <a:p>
            <a:pPr lvl="1"/>
            <a:endParaRPr lang="en-US" dirty="0">
              <a:solidFill>
                <a:schemeClr val="tx1"/>
              </a:solidFill>
              <a:latin typeface="+mj-lt"/>
              <a:sym typeface="Wingdings" pitchFamily="2" charset="2"/>
            </a:endParaRPr>
          </a:p>
          <a:p>
            <a:pPr lvl="1"/>
            <a:endParaRPr lang="en-US" dirty="0">
              <a:solidFill>
                <a:schemeClr val="tx1"/>
              </a:solidFill>
              <a:latin typeface="+mj-lt"/>
              <a:sym typeface="Wingdings" pitchFamily="2" charset="2"/>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377311" y="6339685"/>
            <a:ext cx="3658374" cy="276999"/>
          </a:xfrm>
          <a:prstGeom prst="rect">
            <a:avLst/>
          </a:prstGeom>
          <a:noFill/>
        </p:spPr>
        <p:txBody>
          <a:bodyPr wrap="none" rtlCol="0">
            <a:spAutoFit/>
          </a:bodyPr>
          <a:lstStyle/>
          <a:p>
            <a:pPr marL="228600" indent="-228600">
              <a:buAutoNum type="arabicParenBoth"/>
            </a:pPr>
            <a:r>
              <a:rPr lang="en-US" sz="1200" i="1" dirty="0">
                <a:solidFill>
                  <a:schemeClr val="bg2">
                    <a:lumMod val="75000"/>
                  </a:schemeClr>
                </a:solidFill>
                <a:effectLst/>
                <a:latin typeface="HelveticaNeueLTStd"/>
                <a:hlinkClick r:id="rId2">
                  <a:extLst>
                    <a:ext uri="{A12FA001-AC4F-418D-AE19-62706E023703}">
                      <ahyp:hlinkClr xmlns:ahyp="http://schemas.microsoft.com/office/drawing/2018/hyperlinkcolor" val="tx"/>
                    </a:ext>
                  </a:extLst>
                </a:hlinkClick>
              </a:rPr>
              <a:t>https://bmjopen.bmj.com/content/12/1/e050670</a:t>
            </a:r>
            <a:r>
              <a:rPr lang="en-US" sz="1200" i="1" dirty="0">
                <a:solidFill>
                  <a:schemeClr val="bg2">
                    <a:lumMod val="75000"/>
                  </a:schemeClr>
                </a:solidFill>
                <a:effectLst/>
                <a:latin typeface="HelveticaNeueLTStd"/>
              </a:rPr>
              <a:t> </a:t>
            </a:r>
          </a:p>
        </p:txBody>
      </p:sp>
      <p:pic>
        <p:nvPicPr>
          <p:cNvPr id="4" name="Picture 3">
            <a:extLst>
              <a:ext uri="{FF2B5EF4-FFF2-40B4-BE49-F238E27FC236}">
                <a16:creationId xmlns:a16="http://schemas.microsoft.com/office/drawing/2014/main" id="{6572BBEC-0E17-4867-636F-D6B96D8B6D23}"/>
              </a:ext>
            </a:extLst>
          </p:cNvPr>
          <p:cNvPicPr>
            <a:picLocks noChangeAspect="1"/>
          </p:cNvPicPr>
          <p:nvPr/>
        </p:nvPicPr>
        <p:blipFill>
          <a:blip r:embed="rId3"/>
          <a:stretch>
            <a:fillRect/>
          </a:stretch>
        </p:blipFill>
        <p:spPr>
          <a:xfrm>
            <a:off x="1965270" y="1775410"/>
            <a:ext cx="7772400" cy="4352978"/>
          </a:xfrm>
          <a:prstGeom prst="rect">
            <a:avLst/>
          </a:prstGeom>
        </p:spPr>
      </p:pic>
    </p:spTree>
    <p:extLst>
      <p:ext uri="{BB962C8B-B14F-4D97-AF65-F5344CB8AC3E}">
        <p14:creationId xmlns:p14="http://schemas.microsoft.com/office/powerpoint/2010/main" val="415944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77936"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AND NOT TRANSFERRED</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6B37988-180C-C5BB-34C6-228268B4CCDE}"/>
              </a:ext>
            </a:extLst>
          </p:cNvPr>
          <p:cNvSpPr/>
          <p:nvPr/>
        </p:nvSpPr>
        <p:spPr>
          <a:xfrm>
            <a:off x="4533891" y="1041249"/>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3" name="Rectangle 2">
            <a:extLst>
              <a:ext uri="{FF2B5EF4-FFF2-40B4-BE49-F238E27FC236}">
                <a16:creationId xmlns:a16="http://schemas.microsoft.com/office/drawing/2014/main" id="{817F6490-30BF-FF3F-5F92-1BB6B5882DB4}"/>
              </a:ext>
            </a:extLst>
          </p:cNvPr>
          <p:cNvSpPr/>
          <p:nvPr/>
        </p:nvSpPr>
        <p:spPr>
          <a:xfrm>
            <a:off x="4533891" y="212046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3.8%</a:t>
            </a:r>
          </a:p>
        </p:txBody>
      </p:sp>
      <p:sp>
        <p:nvSpPr>
          <p:cNvPr id="6" name="Rectangle 5">
            <a:extLst>
              <a:ext uri="{FF2B5EF4-FFF2-40B4-BE49-F238E27FC236}">
                <a16:creationId xmlns:a16="http://schemas.microsoft.com/office/drawing/2014/main" id="{7A9A4239-EAF3-98E7-1E72-6D4AD740D7D9}"/>
              </a:ext>
            </a:extLst>
          </p:cNvPr>
          <p:cNvSpPr/>
          <p:nvPr/>
        </p:nvSpPr>
        <p:spPr>
          <a:xfrm>
            <a:off x="4533891" y="319812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sp>
        <p:nvSpPr>
          <p:cNvPr id="7" name="Rectangle 6">
            <a:extLst>
              <a:ext uri="{FF2B5EF4-FFF2-40B4-BE49-F238E27FC236}">
                <a16:creationId xmlns:a16="http://schemas.microsoft.com/office/drawing/2014/main" id="{A5F5CA0D-68BC-08B1-A2A5-AA02F5AE882F}"/>
              </a:ext>
            </a:extLst>
          </p:cNvPr>
          <p:cNvSpPr/>
          <p:nvPr/>
        </p:nvSpPr>
        <p:spPr>
          <a:xfrm>
            <a:off x="4533891" y="4275787"/>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15" name="TextBox 14">
            <a:extLst>
              <a:ext uri="{FF2B5EF4-FFF2-40B4-BE49-F238E27FC236}">
                <a16:creationId xmlns:a16="http://schemas.microsoft.com/office/drawing/2014/main" id="{08FC4C3D-4362-3F67-38C2-E69648780566}"/>
              </a:ext>
            </a:extLst>
          </p:cNvPr>
          <p:cNvSpPr txBox="1"/>
          <p:nvPr/>
        </p:nvSpPr>
        <p:spPr>
          <a:xfrm>
            <a:off x="522516" y="5641045"/>
            <a:ext cx="2492827" cy="646331"/>
          </a:xfrm>
          <a:prstGeom prst="rect">
            <a:avLst/>
          </a:prstGeom>
          <a:noFill/>
        </p:spPr>
        <p:txBody>
          <a:bodyPr wrap="square" rtlCol="0">
            <a:spAutoFit/>
          </a:bodyPr>
          <a:lstStyle/>
          <a:p>
            <a:pPr algn="ctr"/>
            <a:r>
              <a:rPr lang="en-US" dirty="0"/>
              <a:t>2. Subset of mothers with complications</a:t>
            </a:r>
          </a:p>
        </p:txBody>
      </p:sp>
      <p:sp>
        <p:nvSpPr>
          <p:cNvPr id="16" name="Rectangle 15">
            <a:extLst>
              <a:ext uri="{FF2B5EF4-FFF2-40B4-BE49-F238E27FC236}">
                <a16:creationId xmlns:a16="http://schemas.microsoft.com/office/drawing/2014/main" id="{5FE2987C-B020-C78F-14A2-8AA2ED3E4A05}"/>
              </a:ext>
            </a:extLst>
          </p:cNvPr>
          <p:cNvSpPr/>
          <p:nvPr/>
        </p:nvSpPr>
        <p:spPr>
          <a:xfrm>
            <a:off x="989236"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7" name="Rectangle 16">
            <a:extLst>
              <a:ext uri="{FF2B5EF4-FFF2-40B4-BE49-F238E27FC236}">
                <a16:creationId xmlns:a16="http://schemas.microsoft.com/office/drawing/2014/main" id="{C7AB8B9F-6099-C691-5C0C-3408109B17A0}"/>
              </a:ext>
            </a:extLst>
          </p:cNvPr>
          <p:cNvSpPr/>
          <p:nvPr/>
        </p:nvSpPr>
        <p:spPr>
          <a:xfrm>
            <a:off x="989236"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9" name="Rectangle 18">
            <a:extLst>
              <a:ext uri="{FF2B5EF4-FFF2-40B4-BE49-F238E27FC236}">
                <a16:creationId xmlns:a16="http://schemas.microsoft.com/office/drawing/2014/main" id="{5BDA754D-53A7-035A-1338-E0287AEDD0FE}"/>
              </a:ext>
            </a:extLst>
          </p:cNvPr>
          <p:cNvSpPr/>
          <p:nvPr/>
        </p:nvSpPr>
        <p:spPr>
          <a:xfrm>
            <a:off x="989236"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0" name="Rectangle 19">
            <a:extLst>
              <a:ext uri="{FF2B5EF4-FFF2-40B4-BE49-F238E27FC236}">
                <a16:creationId xmlns:a16="http://schemas.microsoft.com/office/drawing/2014/main" id="{CA6A7C10-5F58-092B-E4EC-8AE0BF851DD0}"/>
              </a:ext>
            </a:extLst>
          </p:cNvPr>
          <p:cNvSpPr/>
          <p:nvPr/>
        </p:nvSpPr>
        <p:spPr>
          <a:xfrm>
            <a:off x="989236"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1" name="Rectangle 20">
            <a:extLst>
              <a:ext uri="{FF2B5EF4-FFF2-40B4-BE49-F238E27FC236}">
                <a16:creationId xmlns:a16="http://schemas.microsoft.com/office/drawing/2014/main" id="{03F1CFBD-0708-8EA2-3CD2-BCE106216847}"/>
              </a:ext>
            </a:extLst>
          </p:cNvPr>
          <p:cNvSpPr/>
          <p:nvPr/>
        </p:nvSpPr>
        <p:spPr>
          <a:xfrm>
            <a:off x="2003990" y="1829347"/>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cxnSp>
        <p:nvCxnSpPr>
          <p:cNvPr id="24" name="Straight Connector 23">
            <a:extLst>
              <a:ext uri="{FF2B5EF4-FFF2-40B4-BE49-F238E27FC236}">
                <a16:creationId xmlns:a16="http://schemas.microsoft.com/office/drawing/2014/main" id="{0E814836-1AC5-797A-302F-A8D7CCD2E15D}"/>
              </a:ext>
            </a:extLst>
          </p:cNvPr>
          <p:cNvCxnSpPr/>
          <p:nvPr/>
        </p:nvCxnSpPr>
        <p:spPr>
          <a:xfrm flipV="1">
            <a:off x="3396343" y="1041249"/>
            <a:ext cx="1137548" cy="788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6FFBBB-4AA1-C368-434F-937BD475F431}"/>
              </a:ext>
            </a:extLst>
          </p:cNvPr>
          <p:cNvCxnSpPr/>
          <p:nvPr/>
        </p:nvCxnSpPr>
        <p:spPr>
          <a:xfrm>
            <a:off x="3396343" y="4540769"/>
            <a:ext cx="1137548" cy="814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C45E996-EAEE-E775-074F-B9A600E74477}"/>
              </a:ext>
            </a:extLst>
          </p:cNvPr>
          <p:cNvSpPr/>
          <p:nvPr/>
        </p:nvSpPr>
        <p:spPr>
          <a:xfrm>
            <a:off x="2514598" y="3621034"/>
            <a:ext cx="1159337" cy="656311"/>
          </a:xfrm>
          <a:prstGeom prst="rect">
            <a:avLst/>
          </a:prstGeom>
          <a:solidFill>
            <a:schemeClr val="accent4">
              <a:lumMod val="60000"/>
              <a:lumOff val="40000"/>
              <a:alpha val="77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Transferred mothers</a:t>
            </a:r>
          </a:p>
        </p:txBody>
      </p:sp>
      <p:sp>
        <p:nvSpPr>
          <p:cNvPr id="9" name="Rectangle 8">
            <a:extLst>
              <a:ext uri="{FF2B5EF4-FFF2-40B4-BE49-F238E27FC236}">
                <a16:creationId xmlns:a16="http://schemas.microsoft.com/office/drawing/2014/main" id="{F1C1798D-FA12-2024-A22A-5FF5FAF7D593}"/>
              </a:ext>
            </a:extLst>
          </p:cNvPr>
          <p:cNvSpPr/>
          <p:nvPr/>
        </p:nvSpPr>
        <p:spPr>
          <a:xfrm>
            <a:off x="6951885" y="1063021"/>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p>
        </p:txBody>
      </p:sp>
      <p:sp>
        <p:nvSpPr>
          <p:cNvPr id="10" name="Rectangle 9">
            <a:extLst>
              <a:ext uri="{FF2B5EF4-FFF2-40B4-BE49-F238E27FC236}">
                <a16:creationId xmlns:a16="http://schemas.microsoft.com/office/drawing/2014/main" id="{2608A247-6BD8-2BD5-ACC0-5D967E50B065}"/>
              </a:ext>
            </a:extLst>
          </p:cNvPr>
          <p:cNvSpPr/>
          <p:nvPr/>
        </p:nvSpPr>
        <p:spPr>
          <a:xfrm>
            <a:off x="6951885" y="214223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p>
        </p:txBody>
      </p:sp>
      <p:sp>
        <p:nvSpPr>
          <p:cNvPr id="11" name="Rectangle 10">
            <a:extLst>
              <a:ext uri="{FF2B5EF4-FFF2-40B4-BE49-F238E27FC236}">
                <a16:creationId xmlns:a16="http://schemas.microsoft.com/office/drawing/2014/main" id="{ABA2CB23-DA35-0B16-0E7F-AD86779CFB0C}"/>
              </a:ext>
            </a:extLst>
          </p:cNvPr>
          <p:cNvSpPr/>
          <p:nvPr/>
        </p:nvSpPr>
        <p:spPr>
          <a:xfrm>
            <a:off x="6951885" y="321989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ED155FED-2EBE-BEE6-8D3B-4E721505E0DC}"/>
              </a:ext>
            </a:extLst>
          </p:cNvPr>
          <p:cNvSpPr/>
          <p:nvPr/>
        </p:nvSpPr>
        <p:spPr>
          <a:xfrm>
            <a:off x="6951885" y="429755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p>
        </p:txBody>
      </p:sp>
      <p:sp>
        <p:nvSpPr>
          <p:cNvPr id="34" name="Rectangle 33">
            <a:extLst>
              <a:ext uri="{FF2B5EF4-FFF2-40B4-BE49-F238E27FC236}">
                <a16:creationId xmlns:a16="http://schemas.microsoft.com/office/drawing/2014/main" id="{9B52DE66-99C6-C89E-9383-165434BF668B}"/>
              </a:ext>
            </a:extLst>
          </p:cNvPr>
          <p:cNvSpPr/>
          <p:nvPr/>
        </p:nvSpPr>
        <p:spPr>
          <a:xfrm>
            <a:off x="8116656" y="1063021"/>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2.6%</a:t>
            </a:r>
          </a:p>
        </p:txBody>
      </p:sp>
      <p:sp>
        <p:nvSpPr>
          <p:cNvPr id="35" name="Rectangle 34">
            <a:extLst>
              <a:ext uri="{FF2B5EF4-FFF2-40B4-BE49-F238E27FC236}">
                <a16:creationId xmlns:a16="http://schemas.microsoft.com/office/drawing/2014/main" id="{79EC51ED-2ECE-0171-FC09-1AA13F8FD7AB}"/>
              </a:ext>
            </a:extLst>
          </p:cNvPr>
          <p:cNvSpPr/>
          <p:nvPr/>
        </p:nvSpPr>
        <p:spPr>
          <a:xfrm>
            <a:off x="8116656" y="214223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6" name="Rectangle 35">
            <a:extLst>
              <a:ext uri="{FF2B5EF4-FFF2-40B4-BE49-F238E27FC236}">
                <a16:creationId xmlns:a16="http://schemas.microsoft.com/office/drawing/2014/main" id="{2FBB645A-EFD1-C808-F23D-6837E41C1AF3}"/>
              </a:ext>
            </a:extLst>
          </p:cNvPr>
          <p:cNvSpPr/>
          <p:nvPr/>
        </p:nvSpPr>
        <p:spPr>
          <a:xfrm>
            <a:off x="8116656" y="321989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Rectangle 36">
            <a:extLst>
              <a:ext uri="{FF2B5EF4-FFF2-40B4-BE49-F238E27FC236}">
                <a16:creationId xmlns:a16="http://schemas.microsoft.com/office/drawing/2014/main" id="{8B7F37E5-3432-E604-D7A9-52A71269FFE2}"/>
              </a:ext>
            </a:extLst>
          </p:cNvPr>
          <p:cNvSpPr/>
          <p:nvPr/>
        </p:nvSpPr>
        <p:spPr>
          <a:xfrm>
            <a:off x="8116656" y="429755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38" name="Rectangle 37">
            <a:extLst>
              <a:ext uri="{FF2B5EF4-FFF2-40B4-BE49-F238E27FC236}">
                <a16:creationId xmlns:a16="http://schemas.microsoft.com/office/drawing/2014/main" id="{F7321816-BE1F-EAC0-0498-60D3D8FBC07C}"/>
              </a:ext>
            </a:extLst>
          </p:cNvPr>
          <p:cNvSpPr/>
          <p:nvPr/>
        </p:nvSpPr>
        <p:spPr>
          <a:xfrm>
            <a:off x="9281427" y="1041249"/>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3.9%</a:t>
            </a:r>
          </a:p>
        </p:txBody>
      </p:sp>
      <p:sp>
        <p:nvSpPr>
          <p:cNvPr id="39" name="Rectangle 38">
            <a:extLst>
              <a:ext uri="{FF2B5EF4-FFF2-40B4-BE49-F238E27FC236}">
                <a16:creationId xmlns:a16="http://schemas.microsoft.com/office/drawing/2014/main" id="{5F3E3EF8-5953-DD2B-575A-DA4A40C5ED80}"/>
              </a:ext>
            </a:extLst>
          </p:cNvPr>
          <p:cNvSpPr/>
          <p:nvPr/>
        </p:nvSpPr>
        <p:spPr>
          <a:xfrm>
            <a:off x="9281427" y="212046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40" name="Rectangle 39">
            <a:extLst>
              <a:ext uri="{FF2B5EF4-FFF2-40B4-BE49-F238E27FC236}">
                <a16:creationId xmlns:a16="http://schemas.microsoft.com/office/drawing/2014/main" id="{001BA6A6-B78C-D77A-FDBB-3209ADF49D26}"/>
              </a:ext>
            </a:extLst>
          </p:cNvPr>
          <p:cNvSpPr/>
          <p:nvPr/>
        </p:nvSpPr>
        <p:spPr>
          <a:xfrm>
            <a:off x="9281427" y="31981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42" name="Rectangle 41">
            <a:extLst>
              <a:ext uri="{FF2B5EF4-FFF2-40B4-BE49-F238E27FC236}">
                <a16:creationId xmlns:a16="http://schemas.microsoft.com/office/drawing/2014/main" id="{3A142E9A-DE41-6E15-569D-7B3901EF49F3}"/>
              </a:ext>
            </a:extLst>
          </p:cNvPr>
          <p:cNvSpPr/>
          <p:nvPr/>
        </p:nvSpPr>
        <p:spPr>
          <a:xfrm>
            <a:off x="10446198" y="1041249"/>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43" name="Rectangle 42">
            <a:extLst>
              <a:ext uri="{FF2B5EF4-FFF2-40B4-BE49-F238E27FC236}">
                <a16:creationId xmlns:a16="http://schemas.microsoft.com/office/drawing/2014/main" id="{587C5416-FDF0-68C9-7AE3-80585EDE7963}"/>
              </a:ext>
            </a:extLst>
          </p:cNvPr>
          <p:cNvSpPr/>
          <p:nvPr/>
        </p:nvSpPr>
        <p:spPr>
          <a:xfrm>
            <a:off x="10446198" y="212046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44" name="Rectangle 43">
            <a:extLst>
              <a:ext uri="{FF2B5EF4-FFF2-40B4-BE49-F238E27FC236}">
                <a16:creationId xmlns:a16="http://schemas.microsoft.com/office/drawing/2014/main" id="{BC1B7285-2A36-2EF6-956F-4B3970B9EC2F}"/>
              </a:ext>
            </a:extLst>
          </p:cNvPr>
          <p:cNvSpPr/>
          <p:nvPr/>
        </p:nvSpPr>
        <p:spPr>
          <a:xfrm>
            <a:off x="10446198" y="31981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6" name="TextBox 45">
            <a:extLst>
              <a:ext uri="{FF2B5EF4-FFF2-40B4-BE49-F238E27FC236}">
                <a16:creationId xmlns:a16="http://schemas.microsoft.com/office/drawing/2014/main" id="{DDE65C7D-909E-CBD4-AC09-F14E1C56A58E}"/>
              </a:ext>
            </a:extLst>
          </p:cNvPr>
          <p:cNvSpPr txBox="1"/>
          <p:nvPr/>
        </p:nvSpPr>
        <p:spPr>
          <a:xfrm>
            <a:off x="6223552" y="2993192"/>
            <a:ext cx="300082" cy="369332"/>
          </a:xfrm>
          <a:prstGeom prst="rect">
            <a:avLst/>
          </a:prstGeom>
          <a:noFill/>
        </p:spPr>
        <p:txBody>
          <a:bodyPr wrap="none" rtlCol="0">
            <a:spAutoFit/>
          </a:bodyPr>
          <a:lstStyle/>
          <a:p>
            <a:r>
              <a:rPr lang="en-US" dirty="0"/>
              <a:t>=</a:t>
            </a:r>
          </a:p>
        </p:txBody>
      </p:sp>
      <p:sp>
        <p:nvSpPr>
          <p:cNvPr id="47" name="TextBox 46">
            <a:extLst>
              <a:ext uri="{FF2B5EF4-FFF2-40B4-BE49-F238E27FC236}">
                <a16:creationId xmlns:a16="http://schemas.microsoft.com/office/drawing/2014/main" id="{8E1D9280-2BB4-1956-10D5-F4F986C16935}"/>
              </a:ext>
            </a:extLst>
          </p:cNvPr>
          <p:cNvSpPr txBox="1"/>
          <p:nvPr/>
        </p:nvSpPr>
        <p:spPr>
          <a:xfrm>
            <a:off x="7762512" y="3022164"/>
            <a:ext cx="300082" cy="369332"/>
          </a:xfrm>
          <a:prstGeom prst="rect">
            <a:avLst/>
          </a:prstGeom>
          <a:noFill/>
        </p:spPr>
        <p:txBody>
          <a:bodyPr wrap="none" rtlCol="0">
            <a:spAutoFit/>
          </a:bodyPr>
          <a:lstStyle/>
          <a:p>
            <a:r>
              <a:rPr lang="en-US" dirty="0"/>
              <a:t>+</a:t>
            </a:r>
          </a:p>
        </p:txBody>
      </p:sp>
      <p:sp>
        <p:nvSpPr>
          <p:cNvPr id="48" name="TextBox 47">
            <a:extLst>
              <a:ext uri="{FF2B5EF4-FFF2-40B4-BE49-F238E27FC236}">
                <a16:creationId xmlns:a16="http://schemas.microsoft.com/office/drawing/2014/main" id="{1F4B028C-4427-F103-012C-4AB08EF1AA47}"/>
              </a:ext>
            </a:extLst>
          </p:cNvPr>
          <p:cNvSpPr txBox="1"/>
          <p:nvPr/>
        </p:nvSpPr>
        <p:spPr>
          <a:xfrm>
            <a:off x="8927283" y="3000392"/>
            <a:ext cx="300082" cy="369332"/>
          </a:xfrm>
          <a:prstGeom prst="rect">
            <a:avLst/>
          </a:prstGeom>
          <a:noFill/>
        </p:spPr>
        <p:txBody>
          <a:bodyPr wrap="none" rtlCol="0">
            <a:spAutoFit/>
          </a:bodyPr>
          <a:lstStyle/>
          <a:p>
            <a:r>
              <a:rPr lang="en-US" dirty="0"/>
              <a:t>+</a:t>
            </a:r>
          </a:p>
        </p:txBody>
      </p:sp>
      <p:sp>
        <p:nvSpPr>
          <p:cNvPr id="49" name="TextBox 48">
            <a:extLst>
              <a:ext uri="{FF2B5EF4-FFF2-40B4-BE49-F238E27FC236}">
                <a16:creationId xmlns:a16="http://schemas.microsoft.com/office/drawing/2014/main" id="{50974DCE-572A-36F3-3976-755DBEDECE2E}"/>
              </a:ext>
            </a:extLst>
          </p:cNvPr>
          <p:cNvSpPr txBox="1"/>
          <p:nvPr/>
        </p:nvSpPr>
        <p:spPr>
          <a:xfrm>
            <a:off x="10092054" y="3000392"/>
            <a:ext cx="300082"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C3815F03-712F-6891-B16E-A2E3F22322E2}"/>
              </a:ext>
            </a:extLst>
          </p:cNvPr>
          <p:cNvSpPr txBox="1"/>
          <p:nvPr/>
        </p:nvSpPr>
        <p:spPr>
          <a:xfrm>
            <a:off x="7096271" y="5937889"/>
            <a:ext cx="1632563" cy="369332"/>
          </a:xfrm>
          <a:prstGeom prst="rect">
            <a:avLst/>
          </a:prstGeom>
          <a:noFill/>
        </p:spPr>
        <p:txBody>
          <a:bodyPr wrap="none" rtlCol="0">
            <a:spAutoFit/>
          </a:bodyPr>
          <a:lstStyle/>
          <a:p>
            <a:r>
              <a:rPr lang="en-US" dirty="0"/>
              <a:t>Not transferred</a:t>
            </a:r>
          </a:p>
        </p:txBody>
      </p:sp>
      <p:sp>
        <p:nvSpPr>
          <p:cNvPr id="51" name="TextBox 50">
            <a:extLst>
              <a:ext uri="{FF2B5EF4-FFF2-40B4-BE49-F238E27FC236}">
                <a16:creationId xmlns:a16="http://schemas.microsoft.com/office/drawing/2014/main" id="{37F5F4D7-80A9-C0DA-EBBA-6E9E74897CC0}"/>
              </a:ext>
            </a:extLst>
          </p:cNvPr>
          <p:cNvSpPr txBox="1"/>
          <p:nvPr/>
        </p:nvSpPr>
        <p:spPr>
          <a:xfrm>
            <a:off x="7035055" y="5458855"/>
            <a:ext cx="590226" cy="369332"/>
          </a:xfrm>
          <a:prstGeom prst="rect">
            <a:avLst/>
          </a:prstGeom>
          <a:noFill/>
        </p:spPr>
        <p:txBody>
          <a:bodyPr wrap="none" rtlCol="0">
            <a:spAutoFit/>
          </a:bodyPr>
          <a:lstStyle/>
          <a:p>
            <a:r>
              <a:rPr lang="en-US" dirty="0"/>
              <a:t>high</a:t>
            </a:r>
          </a:p>
        </p:txBody>
      </p:sp>
      <p:sp>
        <p:nvSpPr>
          <p:cNvPr id="52" name="TextBox 51">
            <a:extLst>
              <a:ext uri="{FF2B5EF4-FFF2-40B4-BE49-F238E27FC236}">
                <a16:creationId xmlns:a16="http://schemas.microsoft.com/office/drawing/2014/main" id="{7ACDC789-6594-C2DA-C79B-A9D470BEADC7}"/>
              </a:ext>
            </a:extLst>
          </p:cNvPr>
          <p:cNvSpPr txBox="1"/>
          <p:nvPr/>
        </p:nvSpPr>
        <p:spPr>
          <a:xfrm>
            <a:off x="8199826" y="5458855"/>
            <a:ext cx="523605" cy="369332"/>
          </a:xfrm>
          <a:prstGeom prst="rect">
            <a:avLst/>
          </a:prstGeom>
          <a:noFill/>
        </p:spPr>
        <p:txBody>
          <a:bodyPr wrap="none" rtlCol="0">
            <a:spAutoFit/>
          </a:bodyPr>
          <a:lstStyle/>
          <a:p>
            <a:r>
              <a:rPr lang="en-US" dirty="0"/>
              <a:t>low</a:t>
            </a:r>
          </a:p>
        </p:txBody>
      </p:sp>
      <p:sp>
        <p:nvSpPr>
          <p:cNvPr id="53" name="TextBox 52">
            <a:extLst>
              <a:ext uri="{FF2B5EF4-FFF2-40B4-BE49-F238E27FC236}">
                <a16:creationId xmlns:a16="http://schemas.microsoft.com/office/drawing/2014/main" id="{20B55AD9-6A24-F05C-B279-A5686A16DB1E}"/>
              </a:ext>
            </a:extLst>
          </p:cNvPr>
          <p:cNvSpPr txBox="1"/>
          <p:nvPr/>
        </p:nvSpPr>
        <p:spPr>
          <a:xfrm>
            <a:off x="9351373" y="5437083"/>
            <a:ext cx="590226" cy="369332"/>
          </a:xfrm>
          <a:prstGeom prst="rect">
            <a:avLst/>
          </a:prstGeom>
          <a:noFill/>
        </p:spPr>
        <p:txBody>
          <a:bodyPr wrap="none" rtlCol="0">
            <a:spAutoFit/>
          </a:bodyPr>
          <a:lstStyle/>
          <a:p>
            <a:r>
              <a:rPr lang="en-US" dirty="0"/>
              <a:t>high</a:t>
            </a:r>
          </a:p>
        </p:txBody>
      </p:sp>
      <p:sp>
        <p:nvSpPr>
          <p:cNvPr id="54" name="TextBox 53">
            <a:extLst>
              <a:ext uri="{FF2B5EF4-FFF2-40B4-BE49-F238E27FC236}">
                <a16:creationId xmlns:a16="http://schemas.microsoft.com/office/drawing/2014/main" id="{6B7A40A4-B027-14F9-11A4-1F8432C9569D}"/>
              </a:ext>
            </a:extLst>
          </p:cNvPr>
          <p:cNvSpPr txBox="1"/>
          <p:nvPr/>
        </p:nvSpPr>
        <p:spPr>
          <a:xfrm>
            <a:off x="10562678" y="5431309"/>
            <a:ext cx="523605" cy="369332"/>
          </a:xfrm>
          <a:prstGeom prst="rect">
            <a:avLst/>
          </a:prstGeom>
          <a:noFill/>
        </p:spPr>
        <p:txBody>
          <a:bodyPr wrap="none" rtlCol="0">
            <a:spAutoFit/>
          </a:bodyPr>
          <a:lstStyle/>
          <a:p>
            <a:r>
              <a:rPr lang="en-US" dirty="0"/>
              <a:t>low</a:t>
            </a:r>
          </a:p>
        </p:txBody>
      </p:sp>
      <p:sp>
        <p:nvSpPr>
          <p:cNvPr id="55" name="TextBox 54">
            <a:extLst>
              <a:ext uri="{FF2B5EF4-FFF2-40B4-BE49-F238E27FC236}">
                <a16:creationId xmlns:a16="http://schemas.microsoft.com/office/drawing/2014/main" id="{66894104-9346-881D-1063-A141BA46E2DF}"/>
              </a:ext>
            </a:extLst>
          </p:cNvPr>
          <p:cNvSpPr txBox="1"/>
          <p:nvPr/>
        </p:nvSpPr>
        <p:spPr>
          <a:xfrm>
            <a:off x="9352370" y="5916117"/>
            <a:ext cx="1674817" cy="369332"/>
          </a:xfrm>
          <a:prstGeom prst="rect">
            <a:avLst/>
          </a:prstGeom>
          <a:noFill/>
        </p:spPr>
        <p:txBody>
          <a:bodyPr wrap="none" rtlCol="0">
            <a:spAutoFit/>
          </a:bodyPr>
          <a:lstStyle/>
          <a:p>
            <a:r>
              <a:rPr lang="en-US" dirty="0"/>
              <a:t>Transferred into</a:t>
            </a:r>
          </a:p>
        </p:txBody>
      </p:sp>
      <p:cxnSp>
        <p:nvCxnSpPr>
          <p:cNvPr id="60" name="Straight Connector 59">
            <a:extLst>
              <a:ext uri="{FF2B5EF4-FFF2-40B4-BE49-F238E27FC236}">
                <a16:creationId xmlns:a16="http://schemas.microsoft.com/office/drawing/2014/main" id="{E3270C14-9DF2-60B8-3560-AF801AC79978}"/>
              </a:ext>
            </a:extLst>
          </p:cNvPr>
          <p:cNvCxnSpPr/>
          <p:nvPr/>
        </p:nvCxnSpPr>
        <p:spPr>
          <a:xfrm flipV="1">
            <a:off x="3673935" y="1063021"/>
            <a:ext cx="859956" cy="25580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3FB264-9F53-6F68-D590-E6CC2BF88965}"/>
              </a:ext>
            </a:extLst>
          </p:cNvPr>
          <p:cNvCxnSpPr/>
          <p:nvPr/>
        </p:nvCxnSpPr>
        <p:spPr>
          <a:xfrm>
            <a:off x="3673935" y="4275787"/>
            <a:ext cx="859956" cy="1079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DB3F00-E09C-A4AC-7889-4959006C8885}"/>
              </a:ext>
            </a:extLst>
          </p:cNvPr>
          <p:cNvCxnSpPr>
            <a:cxnSpLocks/>
          </p:cNvCxnSpPr>
          <p:nvPr/>
        </p:nvCxnSpPr>
        <p:spPr>
          <a:xfrm>
            <a:off x="4556742" y="1052135"/>
            <a:ext cx="0" cy="429198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833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2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9F032E-A60B-F879-05D0-0002B55FC77C}"/>
                  </a:ext>
                </a:extLst>
              </p:cNvPr>
              <p:cNvSpPr txBox="1"/>
              <p:nvPr/>
            </p:nvSpPr>
            <p:spPr>
              <a:xfrm>
                <a:off x="2402958" y="1850458"/>
                <a:ext cx="7028121" cy="3157083"/>
              </a:xfrm>
              <a:prstGeom prst="rect">
                <a:avLst/>
              </a:prstGeom>
              <a:noFill/>
            </p:spPr>
            <p:txBody>
              <a:bodyPr wrap="square" rtlCol="0">
                <a:spAutoFit/>
              </a:bodyPr>
              <a:lstStyle/>
              <a:p>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𝑚𝑖𝑛𝑖𝑚𝑖𝑧𝑒</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𝑗</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𝑐</m:t>
                              </m:r>
                            </m:e>
                            <m:sub>
                              <m:r>
                                <a:rPr lang="en-US" sz="1400" b="0" i="1" smtClean="0">
                                  <a:solidFill>
                                    <a:schemeClr val="tx1"/>
                                  </a:solidFill>
                                  <a:latin typeface="Cambria Math" panose="02040503050406030204" pitchFamily="18" charset="0"/>
                                  <a:sym typeface="Wingdings" pitchFamily="2" charset="2"/>
                                </a:rPr>
                                <m:t>𝑖𝑗</m:t>
                              </m:r>
                            </m:sub>
                          </m:sSub>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e>
                      </m:nary>
                    </m:oMath>
                  </m:oMathPara>
                </a14:m>
                <a:endParaRPr lang="en-US" sz="1400" dirty="0">
                  <a:solidFill>
                    <a:schemeClr val="tx1"/>
                  </a:solidFill>
                  <a:latin typeface="+mj-lt"/>
                  <a:sym typeface="Wingdings" pitchFamily="2" charset="2"/>
                </a:endParaRPr>
              </a:p>
              <a:p>
                <a:pPr algn="ctr"/>
                <a14:m>
                  <m:oMath xmlns:m="http://schemas.openxmlformats.org/officeDocument/2006/math">
                    <m:r>
                      <a:rPr lang="en-US" sz="1400" b="0" i="1" smtClean="0">
                        <a:solidFill>
                          <a:schemeClr val="tx1"/>
                        </a:solidFill>
                        <a:latin typeface="Cambria Math" panose="02040503050406030204" pitchFamily="18" charset="0"/>
                        <a:sym typeface="Wingdings" pitchFamily="2" charset="2"/>
                      </a:rPr>
                      <m:t>𝑠𝑢𝑏𝑗𝑒𝑐𝑡</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𝑡𝑜</m:t>
                    </m:r>
                    <m:r>
                      <a:rPr lang="en-US" sz="1400" b="0" i="1" smtClean="0">
                        <a:solidFill>
                          <a:schemeClr val="tx1"/>
                        </a:solidFill>
                        <a:latin typeface="Cambria Math" panose="02040503050406030204" pitchFamily="18" charset="0"/>
                        <a:sym typeface="Wingdings" pitchFamily="2" charset="2"/>
                      </a:rPr>
                      <m:t> </m:t>
                    </m:r>
                    <m:nary>
                      <m:naryPr>
                        <m:chr m:val="∑"/>
                        <m:supHide m:val="on"/>
                        <m:ctrlPr>
                          <a:rPr lang="en-US" sz="1400" b="0" i="1" smtClean="0">
                            <a:solidFill>
                              <a:schemeClr val="tx1"/>
                            </a:solidFill>
                            <a:latin typeface="Cambria Math" panose="02040503050406030204" pitchFamily="18" charset="0"/>
                            <a:sym typeface="Wingdings" pitchFamily="2" charset="2"/>
                          </a:rPr>
                        </m:ctrlPr>
                      </m:naryPr>
                      <m:sub>
                        <m:r>
                          <a:rPr lang="en-US" sz="1400" b="0" i="1" smtClean="0">
                            <a:solidFill>
                              <a:schemeClr val="tx1"/>
                            </a:solidFill>
                            <a:latin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sub>
                      <m:sup/>
                      <m:e>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r>
                          <a:rPr lang="en-US" sz="1400" b="0" i="1" smtClean="0">
                            <a:solidFill>
                              <a:schemeClr val="tx1"/>
                            </a:solidFill>
                            <a:latin typeface="Cambria Math" panose="02040503050406030204" pitchFamily="18" charset="0"/>
                            <a:sym typeface="Wingdings" pitchFamily="2" charset="2"/>
                          </a:rPr>
                          <m:t>=1 </m:t>
                        </m:r>
                        <m:r>
                          <a:rPr lang="en-US" sz="1400" b="0" i="1" smtClean="0">
                            <a:solidFill>
                              <a:schemeClr val="tx1"/>
                            </a:solidFill>
                            <a:latin typeface="Cambria Math" panose="02040503050406030204" pitchFamily="18" charset="0"/>
                            <a:sym typeface="Wingdings" pitchFamily="2" charset="2"/>
                          </a:rPr>
                          <m:t>𝑓𝑜𝑟</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e>
                    </m:nary>
                  </m:oMath>
                </a14:m>
                <a:r>
                  <a:rPr lang="en-US" sz="1400" dirty="0">
                    <a:solidFill>
                      <a:schemeClr val="tx1"/>
                    </a:solidFill>
                    <a:latin typeface="+mj-lt"/>
                    <a:sym typeface="Wingdings" pitchFamily="2" charset="2"/>
                  </a:rPr>
                  <a:t>,  </a:t>
                </a:r>
                <a14:m>
                  <m:oMath xmlns:m="http://schemas.openxmlformats.org/officeDocument/2006/math">
                    <m:nary>
                      <m:naryPr>
                        <m:chr m:val="∑"/>
                        <m:supHide m:val="on"/>
                        <m:ctrlPr>
                          <a:rPr lang="en-US" sz="1400" i="1" smtClean="0">
                            <a:solidFill>
                              <a:schemeClr val="tx1"/>
                            </a:solidFill>
                            <a:latin typeface="Cambria Math" panose="02040503050406030204" pitchFamily="18" charset="0"/>
                            <a:sym typeface="Wingdings" pitchFamily="2" charset="2"/>
                          </a:rPr>
                        </m:ctrlPr>
                      </m:naryPr>
                      <m:sub>
                        <m:r>
                          <m:rPr>
                            <m:brk m:alnAt="7"/>
                          </m:rPr>
                          <a:rPr lang="en-US" sz="1400" b="0" i="1" smtClean="0">
                            <a:solidFill>
                              <a:schemeClr val="tx1"/>
                            </a:solidFill>
                            <a:latin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sub>
                      <m:sup/>
                      <m:e>
                        <m:sSub>
                          <m:sSubPr>
                            <m:ctrlPr>
                              <a:rPr lang="en-US" sz="140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sym typeface="Wingdings" pitchFamily="2" charset="2"/>
                              </a:rPr>
                              <m:t>𝑖𝑗</m:t>
                            </m:r>
                          </m:sub>
                        </m:sSub>
                        <m:r>
                          <a:rPr lang="en-US" sz="1400" i="1">
                            <a:solidFill>
                              <a:schemeClr val="tx1"/>
                            </a:solidFill>
                            <a:latin typeface="Cambria Math" panose="02040503050406030204" pitchFamily="18" charset="0"/>
                            <a:ea typeface="Cambria Math" panose="02040503050406030204" pitchFamily="18" charset="0"/>
                            <a:sym typeface="Wingdings" pitchFamily="2" charset="2"/>
                          </a:rPr>
                          <m:t>≤</m:t>
                        </m:r>
                        <m:sSub>
                          <m:sSubPr>
                            <m:ctrlPr>
                              <a:rPr lang="en-US" sz="1400" i="1" smtClean="0">
                                <a:solidFill>
                                  <a:schemeClr val="tx1"/>
                                </a:solidFill>
                                <a:latin typeface="Cambria Math" panose="02040503050406030204" pitchFamily="18" charset="0"/>
                                <a:ea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e>
                          <m:sub>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𝑐𝑎𝑝𝑎𝑐𝑖𝑡𝑦</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sub>
                        </m:sSub>
                      </m:e>
                    </m:nary>
                    <m:r>
                      <a:rPr lang="en-US" sz="1400" b="0" i="0"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0 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sSub>
                      <m:sSubPr>
                        <m:ctrlP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𝑥</m:t>
                        </m:r>
                      </m:e>
                      <m:sub>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𝑖𝑗</m:t>
                        </m:r>
                      </m:sub>
                    </m:sSub>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≤1 </m:t>
                    </m:r>
                  </m:oMath>
                </a14:m>
                <a:endParaRPr lang="en-US" sz="1400" b="0" i="1" dirty="0">
                  <a:solidFill>
                    <a:schemeClr val="tx1"/>
                  </a:solidFill>
                  <a:latin typeface="Cambria Math" panose="02040503050406030204" pitchFamily="18" charset="0"/>
                  <a:ea typeface="Cambria Math" panose="02040503050406030204" pitchFamily="18" charset="0"/>
                  <a:sym typeface="Wingdings" pitchFamily="2" charset="2"/>
                </a:endParaRP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𝑓𝑜𝑟</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𝑖</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𝑗</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𝐴</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ea typeface="Cambria Math" panose="02040503050406030204" pitchFamily="18" charset="0"/>
                          <a:sym typeface="Wingdings" pitchFamily="2" charset="2"/>
                        </a:rPr>
                        <m:t>𝑇</m:t>
                      </m:r>
                    </m:oMath>
                  </m:oMathPara>
                </a14:m>
                <a:endParaRPr lang="en-US" dirty="0">
                  <a:solidFill>
                    <a:schemeClr val="tx1"/>
                  </a:solidFill>
                  <a:latin typeface="+mj-lt"/>
                  <a:sym typeface="Wingdings" pitchFamily="2" charset="2"/>
                </a:endParaRPr>
              </a:p>
              <a:p>
                <a:pPr algn="ctr"/>
                <a:endParaRPr lang="en-US"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𝑤h𝑒𝑟𝑒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𝑐</m:t>
                      </m:r>
                      <m:r>
                        <a:rPr lang="en-US" sz="1400" b="0" i="1" smtClean="0">
                          <a:solidFill>
                            <a:schemeClr val="tx1"/>
                          </a:solidFill>
                          <a:latin typeface="Cambria Math" panose="02040503050406030204" pitchFamily="18" charset="0"/>
                          <a:sym typeface="Wingdings" pitchFamily="2" charset="2"/>
                        </a:rPr>
                        <m:t>=</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 </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2</m:t>
                          </m:r>
                        </m:sub>
                      </m:sSub>
                      <m:r>
                        <a:rPr lang="en-US" sz="1400" b="0" i="1" smtClean="0">
                          <a:solidFill>
                            <a:schemeClr val="tx1"/>
                          </a:solidFill>
                          <a:latin typeface="Cambria Math" panose="02040503050406030204" pitchFamily="18" charset="0"/>
                          <a:sym typeface="Wingdings" pitchFamily="2" charset="2"/>
                        </a:rPr>
                        <m:t>𝑚𝑎𝑡𝑐h</m:t>
                      </m:r>
                      <m:r>
                        <a:rPr lang="en-US" sz="1400" b="0" i="1" smtClean="0">
                          <a:solidFill>
                            <a:schemeClr val="tx1"/>
                          </a:solidFill>
                          <a:latin typeface="Cambria Math" panose="02040503050406030204" pitchFamily="18" charset="0"/>
                          <a:sym typeface="Wingdings" pitchFamily="2" charset="2"/>
                        </a:rPr>
                        <m:t>+ </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3</m:t>
                          </m:r>
                        </m:sub>
                      </m:sSub>
                      <m:r>
                        <a:rPr lang="en-US" sz="1400" b="0" i="1" smtClean="0">
                          <a:solidFill>
                            <a:schemeClr val="tx1"/>
                          </a:solidFill>
                          <a:latin typeface="Cambria Math" panose="02040503050406030204" pitchFamily="18" charset="0"/>
                          <a:sym typeface="Wingdings" pitchFamily="2" charset="2"/>
                        </a:rPr>
                        <m:t>𝑐𝑠𝑒𝑐𝑡𝑖𝑜𝑛</m:t>
                      </m:r>
                    </m:oMath>
                  </m:oMathPara>
                </a14:m>
                <a:endParaRPr lang="en-US" sz="1400" b="0" dirty="0">
                  <a:solidFill>
                    <a:schemeClr val="tx1"/>
                  </a:solidFill>
                  <a:latin typeface="+mj-lt"/>
                  <a:sym typeface="Wingdings" pitchFamily="2" charset="2"/>
                </a:endParaRPr>
              </a:p>
              <a:p>
                <a:pPr algn="ctr"/>
                <a:endParaRPr lang="en-US" sz="1400" dirty="0">
                  <a:solidFill>
                    <a:schemeClr val="tx1"/>
                  </a:solidFill>
                  <a:latin typeface="+mj-lt"/>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𝑑𝑖𝑠𝑡𝑎𝑛𝑐𝑒</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𝑙𝑜𝑔</m:t>
                      </m:r>
                      <m:r>
                        <a:rPr lang="en-US" sz="1400" b="0" i="1" smtClean="0">
                          <a:solidFill>
                            <a:schemeClr val="tx1"/>
                          </a:solidFill>
                          <a:latin typeface="Cambria Math" panose="02040503050406030204" pitchFamily="18" charset="0"/>
                          <a:sym typeface="Wingdings" pitchFamily="2" charset="2"/>
                        </a:rPr>
                        <m:t>10</m:t>
                      </m:r>
                      <m:d>
                        <m:dPr>
                          <m:ctrlPr>
                            <a:rPr lang="en-US" sz="1400" b="0" i="1" smtClean="0">
                              <a:solidFill>
                                <a:schemeClr val="tx1"/>
                              </a:solidFill>
                              <a:latin typeface="Cambria Math" panose="02040503050406030204" pitchFamily="18" charset="0"/>
                              <a:sym typeface="Wingdings" pitchFamily="2" charset="2"/>
                            </a:rPr>
                          </m:ctrlPr>
                        </m:dPr>
                        <m:e>
                          <m:r>
                            <a:rPr lang="en-US" sz="1400" b="0" i="1" smtClean="0">
                              <a:solidFill>
                                <a:schemeClr val="tx1"/>
                              </a:solidFill>
                              <a:latin typeface="Cambria Math" panose="02040503050406030204" pitchFamily="18" charset="0"/>
                              <a:sym typeface="Wingdings" pitchFamily="2" charset="2"/>
                            </a:rPr>
                            <m:t>𝑙𝑖𝑣𝑒</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𝑏𝑖𝑟𝑡h𝑠</m:t>
                          </m:r>
                        </m:e>
                      </m:d>
                      <m:r>
                        <a:rPr lang="en-US" sz="1400" b="0" i="1" smtClean="0">
                          <a:solidFill>
                            <a:schemeClr val="tx1"/>
                          </a:solidFill>
                          <a:latin typeface="Cambria Math" panose="02040503050406030204" pitchFamily="18" charset="0"/>
                          <a:sym typeface="Wingdings" pitchFamily="2" charset="2"/>
                        </a:rPr>
                        <m:t>, </m:t>
                      </m:r>
                    </m:oMath>
                  </m:oMathPara>
                </a14:m>
                <a:endParaRPr lang="en-US" sz="1400" b="0" i="1" dirty="0">
                  <a:solidFill>
                    <a:schemeClr val="tx1"/>
                  </a:solidFill>
                  <a:latin typeface="Cambria Math" panose="02040503050406030204" pitchFamily="18" charset="0"/>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𝑚𝑎𝑡𝑐h</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𝑙𝑒𝑣𝑒𝑙</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𝑓𝑎𝑐𝑖𝑙𝑖𝑡𝑦</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𝑟𝑖𝑠𝑘</m:t>
                      </m:r>
                      <m:r>
                        <a:rPr lang="en-US" sz="1400" b="0" i="1" smtClean="0">
                          <a:solidFill>
                            <a:schemeClr val="tx1"/>
                          </a:solidFill>
                          <a:latin typeface="Cambria Math" panose="02040503050406030204" pitchFamily="18" charset="0"/>
                          <a:sym typeface="Wingdings" pitchFamily="2" charset="2"/>
                        </a:rPr>
                        <m:t> </m:t>
                      </m:r>
                      <m:r>
                        <a:rPr lang="en-US" sz="1400" b="0" i="1" smtClean="0">
                          <a:solidFill>
                            <a:schemeClr val="tx1"/>
                          </a:solidFill>
                          <a:latin typeface="Cambria Math" panose="02040503050406030204" pitchFamily="18" charset="0"/>
                          <a:sym typeface="Wingdings" pitchFamily="2" charset="2"/>
                        </a:rPr>
                        <m:t>𝑠𝑡𝑎𝑡𝑢𝑠</m:t>
                      </m:r>
                      <m:r>
                        <a:rPr lang="en-US" sz="1400" b="0" i="1" smtClean="0">
                          <a:solidFill>
                            <a:schemeClr val="tx1"/>
                          </a:solidFill>
                          <a:latin typeface="Cambria Math" panose="02040503050406030204" pitchFamily="18" charset="0"/>
                          <a:sym typeface="Wingdings" pitchFamily="2" charset="2"/>
                        </a:rPr>
                        <m:t> −2, </m:t>
                      </m:r>
                    </m:oMath>
                  </m:oMathPara>
                </a14:m>
                <a:endParaRPr lang="en-US" sz="1400" b="0" i="1" dirty="0">
                  <a:solidFill>
                    <a:schemeClr val="tx1"/>
                  </a:solidFill>
                  <a:latin typeface="Cambria Math" panose="02040503050406030204" pitchFamily="18" charset="0"/>
                  <a:sym typeface="Wingdings" pitchFamily="2" charset="2"/>
                </a:endParaRPr>
              </a:p>
              <a:p>
                <a:pPr algn="ctr"/>
                <a14:m>
                  <m:oMathPara xmlns:m="http://schemas.openxmlformats.org/officeDocument/2006/math">
                    <m:oMathParaPr>
                      <m:jc m:val="center"/>
                    </m:oMathParaPr>
                    <m:oMath xmlns:m="http://schemas.openxmlformats.org/officeDocument/2006/math">
                      <m:r>
                        <a:rPr lang="en-US" sz="1400" b="0" i="1" smtClean="0">
                          <a:solidFill>
                            <a:schemeClr val="tx1"/>
                          </a:solidFill>
                          <a:latin typeface="Cambria Math" panose="02040503050406030204" pitchFamily="18" charset="0"/>
                          <a:sym typeface="Wingdings" pitchFamily="2" charset="2"/>
                        </a:rPr>
                        <m:t>𝑐𝑠𝑒𝑐𝑡𝑖𝑜𝑛</m:t>
                      </m:r>
                      <m:r>
                        <a:rPr lang="en-US" sz="1400" b="0" i="1" smtClean="0">
                          <a:solidFill>
                            <a:schemeClr val="tx1"/>
                          </a:solidFill>
                          <a:latin typeface="Cambria Math" panose="02040503050406030204" pitchFamily="18" charset="0"/>
                          <a:sym typeface="Wingdings" pitchFamily="2" charset="2"/>
                        </a:rPr>
                        <m:t>=</m:t>
                      </m:r>
                      <m:r>
                        <a:rPr lang="en-US" sz="1400" b="0" i="1" smtClean="0">
                          <a:solidFill>
                            <a:schemeClr val="tx1"/>
                          </a:solidFill>
                          <a:latin typeface="Cambria Math" panose="02040503050406030204" pitchFamily="18" charset="0"/>
                          <a:sym typeface="Wingdings" pitchFamily="2" charset="2"/>
                        </a:rPr>
                        <m:t>𝑏𝑖𝑛𝑎𝑟𝑦</m:t>
                      </m:r>
                      <m:r>
                        <a:rPr lang="en-US" sz="1400" b="0" i="1" smtClean="0">
                          <a:solidFill>
                            <a:schemeClr val="tx1"/>
                          </a:solidFill>
                          <a:latin typeface="Cambria Math" panose="02040503050406030204" pitchFamily="18" charset="0"/>
                          <a:sym typeface="Wingdings" pitchFamily="2" charset="2"/>
                        </a:rPr>
                        <m:t> </m:t>
                      </m:r>
                      <m:d>
                        <m:dPr>
                          <m:ctrlPr>
                            <a:rPr lang="en-US" sz="1400" b="0" i="1" smtClean="0">
                              <a:solidFill>
                                <a:schemeClr val="tx1"/>
                              </a:solidFill>
                              <a:latin typeface="Cambria Math" panose="02040503050406030204" pitchFamily="18" charset="0"/>
                              <a:sym typeface="Wingdings" pitchFamily="2" charset="2"/>
                            </a:rPr>
                          </m:ctrlPr>
                        </m:dPr>
                        <m:e>
                          <m:r>
                            <a:rPr lang="en-US" sz="1400" b="0" i="1" smtClean="0">
                              <a:solidFill>
                                <a:schemeClr val="tx1"/>
                              </a:solidFill>
                              <a:latin typeface="Cambria Math" panose="02040503050406030204" pitchFamily="18" charset="0"/>
                              <a:sym typeface="Wingdings" pitchFamily="2" charset="2"/>
                            </a:rPr>
                            <m:t>0,1</m:t>
                          </m:r>
                        </m:e>
                      </m:d>
                    </m:oMath>
                  </m:oMathPara>
                </a14:m>
                <a:endParaRPr lang="en-US" sz="1400" b="0" dirty="0">
                  <a:solidFill>
                    <a:schemeClr val="tx1"/>
                  </a:solidFill>
                  <a:latin typeface="+mj-lt"/>
                  <a:sym typeface="Wingdings" pitchFamily="2" charset="2"/>
                </a:endParaRPr>
              </a:p>
              <a:p>
                <a:pPr algn="ctr"/>
                <a:endParaRPr lang="en-US" sz="1400" b="0" dirty="0">
                  <a:solidFill>
                    <a:schemeClr val="tx1"/>
                  </a:solidFill>
                  <a:latin typeface="+mj-lt"/>
                  <a:sym typeface="Wingdings" pitchFamily="2" charset="2"/>
                </a:endParaRPr>
              </a:p>
              <a:p>
                <a:pPr algn="ctr"/>
                <a14:m>
                  <m:oMath xmlns:m="http://schemas.openxmlformats.org/officeDocument/2006/math">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1</m:t>
                        </m:r>
                      </m:sub>
                    </m:sSub>
                    <m:r>
                      <a:rPr lang="en-US" sz="1400" b="0" i="1" smtClean="0">
                        <a:solidFill>
                          <a:schemeClr val="tx1"/>
                        </a:solidFill>
                        <a:latin typeface="Cambria Math" panose="02040503050406030204" pitchFamily="18" charset="0"/>
                        <a:sym typeface="Wingdings" pitchFamily="2" charset="2"/>
                      </a:rPr>
                      <m:t>=2</m:t>
                    </m:r>
                  </m:oMath>
                </a14:m>
                <a:r>
                  <a:rPr lang="en-US" sz="1400" dirty="0">
                    <a:solidFill>
                      <a:schemeClr val="tx1"/>
                    </a:solidFill>
                    <a:latin typeface="+mj-lt"/>
                    <a:sym typeface="Wingdings" pitchFamily="2" charset="2"/>
                  </a:rPr>
                  <a:t>, </a:t>
                </a:r>
                <a14:m>
                  <m:oMath xmlns:m="http://schemas.openxmlformats.org/officeDocument/2006/math">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2</m:t>
                        </m:r>
                      </m:sub>
                    </m:sSub>
                    <m:r>
                      <a:rPr lang="en-US" sz="1400" b="0" i="1" smtClean="0">
                        <a:solidFill>
                          <a:schemeClr val="tx1"/>
                        </a:solidFill>
                        <a:latin typeface="Cambria Math" panose="02040503050406030204" pitchFamily="18" charset="0"/>
                        <a:sym typeface="Wingdings" pitchFamily="2" charset="2"/>
                      </a:rPr>
                      <m:t>=−1.5,</m:t>
                    </m:r>
                    <m:sSub>
                      <m:sSubPr>
                        <m:ctrlPr>
                          <a:rPr lang="en-US" sz="1400" b="0" i="1" smtClean="0">
                            <a:solidFill>
                              <a:schemeClr val="tx1"/>
                            </a:solidFill>
                            <a:latin typeface="Cambria Math" panose="02040503050406030204" pitchFamily="18" charset="0"/>
                            <a:sym typeface="Wingdings" pitchFamily="2" charset="2"/>
                          </a:rPr>
                        </m:ctrlPr>
                      </m:sSubPr>
                      <m:e>
                        <m:r>
                          <a:rPr lang="en-US" sz="1400" b="0" i="1" smtClean="0">
                            <a:solidFill>
                              <a:schemeClr val="tx1"/>
                            </a:solidFill>
                            <a:latin typeface="Cambria Math" panose="02040503050406030204" pitchFamily="18" charset="0"/>
                            <a:sym typeface="Wingdings" pitchFamily="2" charset="2"/>
                          </a:rPr>
                          <m:t>𝑏</m:t>
                        </m:r>
                      </m:e>
                      <m:sub>
                        <m:r>
                          <a:rPr lang="en-US" sz="1400" b="0" i="1" smtClean="0">
                            <a:solidFill>
                              <a:schemeClr val="tx1"/>
                            </a:solidFill>
                            <a:latin typeface="Cambria Math" panose="02040503050406030204" pitchFamily="18" charset="0"/>
                            <a:sym typeface="Wingdings" pitchFamily="2" charset="2"/>
                          </a:rPr>
                          <m:t>3</m:t>
                        </m:r>
                      </m:sub>
                    </m:sSub>
                    <m:r>
                      <a:rPr lang="en-US" sz="1400" b="0" i="1" smtClean="0">
                        <a:solidFill>
                          <a:schemeClr val="tx1"/>
                        </a:solidFill>
                        <a:latin typeface="Cambria Math" panose="02040503050406030204" pitchFamily="18" charset="0"/>
                        <a:sym typeface="Wingdings" pitchFamily="2" charset="2"/>
                      </a:rPr>
                      <m:t>=−0.5</m:t>
                    </m:r>
                  </m:oMath>
                </a14:m>
                <a:endParaRPr lang="en-US" dirty="0">
                  <a:solidFill>
                    <a:schemeClr val="tx1"/>
                  </a:solidFill>
                  <a:latin typeface="+mj-lt"/>
                  <a:sym typeface="Wingdings" pitchFamily="2" charset="2"/>
                </a:endParaRPr>
              </a:p>
            </p:txBody>
          </p:sp>
        </mc:Choice>
        <mc:Fallback xmlns="">
          <p:sp>
            <p:nvSpPr>
              <p:cNvPr id="11" name="TextBox 10">
                <a:extLst>
                  <a:ext uri="{FF2B5EF4-FFF2-40B4-BE49-F238E27FC236}">
                    <a16:creationId xmlns:a16="http://schemas.microsoft.com/office/drawing/2014/main" id="{429F032E-A60B-F879-05D0-0002B55FC77C}"/>
                  </a:ext>
                </a:extLst>
              </p:cNvPr>
              <p:cNvSpPr txBox="1">
                <a:spLocks noRot="1" noChangeAspect="1" noMove="1" noResize="1" noEditPoints="1" noAdjustHandles="1" noChangeArrowheads="1" noChangeShapeType="1" noTextEdit="1"/>
              </p:cNvSpPr>
              <p:nvPr/>
            </p:nvSpPr>
            <p:spPr>
              <a:xfrm>
                <a:off x="2402958" y="1850458"/>
                <a:ext cx="7028121" cy="3157083"/>
              </a:xfrm>
              <a:prstGeom prst="rect">
                <a:avLst/>
              </a:prstGeom>
              <a:blipFill>
                <a:blip r:embed="rId2"/>
                <a:stretch>
                  <a:fillRect t="-14800" b="-8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A44C12C-ED4A-E148-F889-1AAB1A8027AD}"/>
              </a:ext>
            </a:extLst>
          </p:cNvPr>
          <p:cNvSpPr txBox="1"/>
          <p:nvPr/>
        </p:nvSpPr>
        <p:spPr>
          <a:xfrm>
            <a:off x="138436" y="719678"/>
            <a:ext cx="9874244" cy="369332"/>
          </a:xfrm>
          <a:prstGeom prst="rect">
            <a:avLst/>
          </a:prstGeom>
          <a:noFill/>
        </p:spPr>
        <p:txBody>
          <a:bodyPr wrap="square">
            <a:spAutoFit/>
          </a:bodyPr>
          <a:lstStyle/>
          <a:p>
            <a:r>
              <a:rPr lang="en-US" dirty="0">
                <a:solidFill>
                  <a:schemeClr val="tx1"/>
                </a:solidFill>
                <a:latin typeface="+mj-lt"/>
                <a:sym typeface="Wingdings" pitchFamily="2" charset="2"/>
              </a:rPr>
              <a:t>2.  Mother is distributed from antenatal care facility to delivery facility according to the following LP </a:t>
            </a:r>
          </a:p>
        </p:txBody>
      </p:sp>
      <p:sp>
        <p:nvSpPr>
          <p:cNvPr id="3" name="TextBox 2">
            <a:extLst>
              <a:ext uri="{FF2B5EF4-FFF2-40B4-BE49-F238E27FC236}">
                <a16:creationId xmlns:a16="http://schemas.microsoft.com/office/drawing/2014/main" id="{402D0AE1-78D2-2C98-8A4B-3BB7E857A634}"/>
              </a:ext>
            </a:extLst>
          </p:cNvPr>
          <p:cNvSpPr txBox="1"/>
          <p:nvPr/>
        </p:nvSpPr>
        <p:spPr>
          <a:xfrm>
            <a:off x="2402958" y="3428999"/>
            <a:ext cx="3748110" cy="646331"/>
          </a:xfrm>
          <a:prstGeom prst="rect">
            <a:avLst/>
          </a:prstGeom>
          <a:noFill/>
        </p:spPr>
        <p:txBody>
          <a:bodyPr wrap="square" rtlCol="0">
            <a:spAutoFit/>
          </a:bodyPr>
          <a:lstStyle/>
          <a:p>
            <a:r>
              <a:rPr lang="en-US" sz="1200" dirty="0">
                <a:solidFill>
                  <a:schemeClr val="accent1"/>
                </a:solidFill>
              </a:rPr>
              <a:t>Straight-line distance</a:t>
            </a:r>
          </a:p>
          <a:p>
            <a:r>
              <a:rPr lang="en-US" sz="1200" dirty="0">
                <a:solidFill>
                  <a:schemeClr val="accent1"/>
                </a:solidFill>
              </a:rPr>
              <a:t>All facilities</a:t>
            </a:r>
          </a:p>
          <a:p>
            <a:r>
              <a:rPr lang="en-US" sz="1200" dirty="0">
                <a:solidFill>
                  <a:schemeClr val="accent1"/>
                </a:solidFill>
              </a:rPr>
              <a:t>Distance to home is &gt;&gt; 1</a:t>
            </a:r>
          </a:p>
        </p:txBody>
      </p:sp>
    </p:spTree>
    <p:extLst>
      <p:ext uri="{BB962C8B-B14F-4D97-AF65-F5344CB8AC3E}">
        <p14:creationId xmlns:p14="http://schemas.microsoft.com/office/powerpoint/2010/main" val="2581802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dirty="0">
                <a:solidFill>
                  <a:schemeClr val="accent1">
                    <a:lumMod val="75000"/>
                  </a:schemeClr>
                </a:solidFill>
                <a:latin typeface="+mj-lt"/>
              </a:rPr>
              <a:t>STEP 2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55DA56D4-E17A-DCCD-9949-C48FFC540442}"/>
              </a:ext>
            </a:extLst>
          </p:cNvPr>
          <p:cNvPicPr>
            <a:picLocks noChangeAspect="1"/>
          </p:cNvPicPr>
          <p:nvPr/>
        </p:nvPicPr>
        <p:blipFill>
          <a:blip r:embed="rId2"/>
          <a:stretch>
            <a:fillRect/>
          </a:stretch>
        </p:blipFill>
        <p:spPr>
          <a:xfrm>
            <a:off x="999461" y="1247230"/>
            <a:ext cx="4832746" cy="4891090"/>
          </a:xfrm>
          <a:prstGeom prst="rect">
            <a:avLst/>
          </a:prstGeom>
        </p:spPr>
      </p:pic>
      <p:sp>
        <p:nvSpPr>
          <p:cNvPr id="6" name="TextBox 5">
            <a:extLst>
              <a:ext uri="{FF2B5EF4-FFF2-40B4-BE49-F238E27FC236}">
                <a16:creationId xmlns:a16="http://schemas.microsoft.com/office/drawing/2014/main" id="{FA44C12C-ED4A-E148-F889-1AAB1A8027AD}"/>
              </a:ext>
            </a:extLst>
          </p:cNvPr>
          <p:cNvSpPr txBox="1"/>
          <p:nvPr/>
        </p:nvSpPr>
        <p:spPr>
          <a:xfrm>
            <a:off x="138436" y="719678"/>
            <a:ext cx="9874244" cy="369332"/>
          </a:xfrm>
          <a:prstGeom prst="rect">
            <a:avLst/>
          </a:prstGeom>
          <a:noFill/>
        </p:spPr>
        <p:txBody>
          <a:bodyPr wrap="square">
            <a:spAutoFit/>
          </a:bodyPr>
          <a:lstStyle/>
          <a:p>
            <a:r>
              <a:rPr lang="en-US" dirty="0">
                <a:solidFill>
                  <a:schemeClr val="tx1"/>
                </a:solidFill>
                <a:latin typeface="+mj-lt"/>
                <a:sym typeface="Wingdings" pitchFamily="2" charset="2"/>
              </a:rPr>
              <a:t>2.  Mother is distributed from antenatal care facility to delivery facility according to the following LP </a:t>
            </a:r>
          </a:p>
        </p:txBody>
      </p:sp>
      <p:pic>
        <p:nvPicPr>
          <p:cNvPr id="5" name="Picture 4" descr="A picture containing screenshot, text, diagram, plot&#10;&#10;Description automatically generated">
            <a:extLst>
              <a:ext uri="{FF2B5EF4-FFF2-40B4-BE49-F238E27FC236}">
                <a16:creationId xmlns:a16="http://schemas.microsoft.com/office/drawing/2014/main" id="{89F650D3-1E0D-2F1E-229F-D6FB9A4B8AE5}"/>
              </a:ext>
            </a:extLst>
          </p:cNvPr>
          <p:cNvPicPr>
            <a:picLocks noChangeAspect="1"/>
          </p:cNvPicPr>
          <p:nvPr/>
        </p:nvPicPr>
        <p:blipFill>
          <a:blip r:embed="rId3"/>
          <a:stretch>
            <a:fillRect/>
          </a:stretch>
        </p:blipFill>
        <p:spPr>
          <a:xfrm>
            <a:off x="5922241" y="1247231"/>
            <a:ext cx="4832746" cy="4891089"/>
          </a:xfrm>
          <a:prstGeom prst="rect">
            <a:avLst/>
          </a:prstGeom>
        </p:spPr>
      </p:pic>
    </p:spTree>
    <p:extLst>
      <p:ext uri="{BB962C8B-B14F-4D97-AF65-F5344CB8AC3E}">
        <p14:creationId xmlns:p14="http://schemas.microsoft.com/office/powerpoint/2010/main" val="3197796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a:solidFill>
                  <a:schemeClr val="accent1">
                    <a:lumMod val="75000"/>
                  </a:schemeClr>
                </a:solidFill>
                <a:latin typeface="+mj-lt"/>
              </a:rPr>
              <a:t>STEP 3 </a:t>
            </a:r>
            <a:r>
              <a:rPr lang="en-US" b="1" dirty="0">
                <a:solidFill>
                  <a:schemeClr val="accent1">
                    <a:lumMod val="75000"/>
                  </a:schemeClr>
                </a:solidFill>
                <a:latin typeface="+mj-lt"/>
              </a:rPr>
              <a:t>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190718" y="812866"/>
            <a:ext cx="11528768" cy="1477328"/>
          </a:xfrm>
          <a:prstGeom prst="rect">
            <a:avLst/>
          </a:prstGeom>
          <a:noFill/>
        </p:spPr>
        <p:txBody>
          <a:bodyPr wrap="square" rtlCol="0">
            <a:spAutoFit/>
          </a:bodyPr>
          <a:lstStyle/>
          <a:p>
            <a:r>
              <a:rPr lang="en-US" dirty="0">
                <a:solidFill>
                  <a:schemeClr val="tx1"/>
                </a:solidFill>
                <a:latin typeface="+mj-lt"/>
                <a:sym typeface="Wingdings" pitchFamily="2" charset="2"/>
              </a:rPr>
              <a:t>3. Mother possibly develops complication from risk level according to the following distribution:  </a:t>
            </a:r>
          </a:p>
          <a:p>
            <a:r>
              <a:rPr lang="en-US" dirty="0">
                <a:solidFill>
                  <a:schemeClr val="tx1"/>
                </a:solidFill>
                <a:latin typeface="+mj-lt"/>
                <a:sym typeface="Wingdings" pitchFamily="2" charset="2"/>
              </a:rPr>
              <a:t>[0,1,2]  [0,0.02,0.07]  [0,1,2] where 0 = no complication, 1 = low complication, 2 = high complication</a:t>
            </a:r>
          </a:p>
          <a:p>
            <a:r>
              <a:rPr lang="en-US" dirty="0">
                <a:solidFill>
                  <a:schemeClr val="tx1"/>
                </a:solidFill>
                <a:latin typeface="+mj-lt"/>
                <a:sym typeface="Wingdings" pitchFamily="2" charset="2"/>
              </a:rPr>
              <a:t>(low risk to complication : high risk to complication ~ 1:3 (2), </a:t>
            </a:r>
            <a:r>
              <a:rPr lang="en-US" b="0" i="1" dirty="0">
                <a:solidFill>
                  <a:schemeClr val="tx1"/>
                </a:solidFill>
                <a:effectLst/>
                <a:latin typeface="+mj-lt"/>
              </a:rPr>
              <a:t>0.26*n + 0.41*3n = 0.035 </a:t>
            </a:r>
            <a:r>
              <a:rPr lang="en-US" b="0" dirty="0">
                <a:solidFill>
                  <a:schemeClr val="tx1"/>
                </a:solidFill>
                <a:effectLst/>
                <a:latin typeface="+mj-lt"/>
              </a:rPr>
              <a:t>(from data)</a:t>
            </a:r>
            <a:br>
              <a:rPr lang="en-US" b="0" dirty="0">
                <a:solidFill>
                  <a:schemeClr val="tx1"/>
                </a:solidFill>
                <a:effectLst/>
                <a:latin typeface="+mj-lt"/>
              </a:rPr>
            </a:br>
            <a:r>
              <a:rPr lang="en-US" b="0" i="1" dirty="0">
                <a:solidFill>
                  <a:schemeClr val="tx1"/>
                </a:solidFill>
                <a:effectLst/>
                <a:latin typeface="+mj-lt"/>
              </a:rPr>
              <a:t>n = 0.0235, 3n =  0.07, </a:t>
            </a:r>
            <a:r>
              <a:rPr lang="en-US" b="0" dirty="0">
                <a:solidFill>
                  <a:schemeClr val="tx1"/>
                </a:solidFill>
                <a:effectLst/>
                <a:latin typeface="+mj-lt"/>
              </a:rPr>
              <a:t>[0,1,2]</a:t>
            </a:r>
            <a:r>
              <a:rPr lang="en-US" dirty="0">
                <a:solidFill>
                  <a:schemeClr val="tx1"/>
                </a:solidFill>
                <a:latin typeface="+mj-lt"/>
                <a:sym typeface="Wingdings" pitchFamily="2" charset="2"/>
              </a:rPr>
              <a:t>  [0,n,3</a:t>
            </a:r>
            <a:r>
              <a:rPr lang="en-US" i="1" dirty="0">
                <a:solidFill>
                  <a:schemeClr val="tx1"/>
                </a:solidFill>
                <a:latin typeface="+mj-lt"/>
                <a:sym typeface="Wingdings" pitchFamily="2" charset="2"/>
              </a:rPr>
              <a:t>n</a:t>
            </a:r>
            <a:r>
              <a:rPr lang="en-US" dirty="0">
                <a:solidFill>
                  <a:schemeClr val="tx1"/>
                </a:solidFill>
                <a:latin typeface="+mj-lt"/>
                <a:sym typeface="Wingdings" pitchFamily="2" charset="2"/>
              </a:rPr>
              <a:t>]  [0,0.02,0.07]  [0,1,2]</a:t>
            </a:r>
            <a:endParaRPr lang="en-US" b="0" dirty="0">
              <a:solidFill>
                <a:schemeClr val="tx1"/>
              </a:solidFill>
              <a:effectLst/>
              <a:latin typeface="+mj-lt"/>
            </a:endParaRPr>
          </a:p>
          <a:p>
            <a:pPr lvl="1"/>
            <a:endParaRPr lang="en-US" dirty="0">
              <a:latin typeface="+mj-lt"/>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6872933" y="6264839"/>
            <a:ext cx="5105244" cy="461665"/>
          </a:xfrm>
          <a:prstGeom prst="rect">
            <a:avLst/>
          </a:prstGeom>
          <a:noFill/>
        </p:spPr>
        <p:txBody>
          <a:bodyPr wrap="none" rtlCol="0">
            <a:spAutoFit/>
          </a:bodyPr>
          <a:lstStyle/>
          <a:p>
            <a:r>
              <a:rPr lang="en-US" sz="1200" i="1" dirty="0">
                <a:solidFill>
                  <a:schemeClr val="bg2">
                    <a:lumMod val="75000"/>
                  </a:schemeClr>
                </a:solidFill>
                <a:hlinkClick r:id="rId2">
                  <a:extLst>
                    <a:ext uri="{A12FA001-AC4F-418D-AE19-62706E023703}">
                      <ahyp:hlinkClr xmlns:ahyp="http://schemas.microsoft.com/office/drawing/2018/hyperlinkcolor" val="tx"/>
                    </a:ext>
                  </a:extLst>
                </a:hlinkClick>
              </a:rPr>
              <a:t>(2) https://www.ncbi.nlm.nih.gov/pmc/articles/PMC4728153/</a:t>
            </a:r>
            <a:br>
              <a:rPr lang="en-US" sz="1200" i="1" dirty="0">
                <a:solidFill>
                  <a:schemeClr val="bg2">
                    <a:lumMod val="75000"/>
                  </a:schemeClr>
                </a:solidFill>
              </a:rPr>
            </a:br>
            <a:r>
              <a:rPr lang="en-US" sz="1200" i="1" dirty="0">
                <a:solidFill>
                  <a:schemeClr val="bg2">
                    <a:lumMod val="75000"/>
                  </a:schemeClr>
                </a:solidFill>
              </a:rPr>
              <a:t>U.S. ratio of low to high for eclampsia and uterine rupture is approximately 1:3</a:t>
            </a:r>
            <a:r>
              <a:rPr lang="en-US" sz="1200" i="1" dirty="0">
                <a:solidFill>
                  <a:schemeClr val="bg2">
                    <a:lumMod val="75000"/>
                  </a:schemeClr>
                </a:solidFill>
                <a:latin typeface="HelveticaNeueLTStd"/>
              </a:rPr>
              <a:t> </a:t>
            </a:r>
            <a:endParaRPr lang="en-US" sz="1200" i="1" dirty="0">
              <a:solidFill>
                <a:schemeClr val="bg2">
                  <a:lumMod val="75000"/>
                </a:schemeClr>
              </a:solidFill>
            </a:endParaRPr>
          </a:p>
        </p:txBody>
      </p:sp>
      <p:sp>
        <p:nvSpPr>
          <p:cNvPr id="15" name="Oval 14">
            <a:extLst>
              <a:ext uri="{FF2B5EF4-FFF2-40B4-BE49-F238E27FC236}">
                <a16:creationId xmlns:a16="http://schemas.microsoft.com/office/drawing/2014/main" id="{DCFFEB00-E42F-FB65-418F-8A73F300B6E2}"/>
              </a:ext>
            </a:extLst>
          </p:cNvPr>
          <p:cNvSpPr/>
          <p:nvPr/>
        </p:nvSpPr>
        <p:spPr>
          <a:xfrm>
            <a:off x="4719551" y="2631957"/>
            <a:ext cx="548640" cy="5120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291D2F4F-D7CC-149D-B9B6-0B7811567E63}"/>
              </a:ext>
            </a:extLst>
          </p:cNvPr>
          <p:cNvSpPr/>
          <p:nvPr/>
        </p:nvSpPr>
        <p:spPr>
          <a:xfrm>
            <a:off x="5520190" y="2631957"/>
            <a:ext cx="548640" cy="51206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8535738D-CD3F-045A-8525-E286F6B572EB}"/>
              </a:ext>
            </a:extLst>
          </p:cNvPr>
          <p:cNvSpPr/>
          <p:nvPr/>
        </p:nvSpPr>
        <p:spPr>
          <a:xfrm>
            <a:off x="6357154" y="2631957"/>
            <a:ext cx="548640" cy="51206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30BA16DF-3800-FDCE-F606-352594A0EDD1}"/>
              </a:ext>
            </a:extLst>
          </p:cNvPr>
          <p:cNvSpPr/>
          <p:nvPr/>
        </p:nvSpPr>
        <p:spPr>
          <a:xfrm>
            <a:off x="4719551" y="4332742"/>
            <a:ext cx="548640" cy="5120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Oval 18">
            <a:extLst>
              <a:ext uri="{FF2B5EF4-FFF2-40B4-BE49-F238E27FC236}">
                <a16:creationId xmlns:a16="http://schemas.microsoft.com/office/drawing/2014/main" id="{DF4E6CE3-7B5A-A659-C0D0-4E409B2F0CFB}"/>
              </a:ext>
            </a:extLst>
          </p:cNvPr>
          <p:cNvSpPr/>
          <p:nvPr/>
        </p:nvSpPr>
        <p:spPr>
          <a:xfrm>
            <a:off x="5520190" y="4332742"/>
            <a:ext cx="548640" cy="51206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1AD854DB-8F30-6929-E1FE-7571A52292F3}"/>
              </a:ext>
            </a:extLst>
          </p:cNvPr>
          <p:cNvSpPr/>
          <p:nvPr/>
        </p:nvSpPr>
        <p:spPr>
          <a:xfrm>
            <a:off x="6357154" y="4332742"/>
            <a:ext cx="548640" cy="51206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2" name="Straight Arrow Connector 21">
            <a:extLst>
              <a:ext uri="{FF2B5EF4-FFF2-40B4-BE49-F238E27FC236}">
                <a16:creationId xmlns:a16="http://schemas.microsoft.com/office/drawing/2014/main" id="{488DF0BC-D7DF-0145-A6E9-FBB582CCF3EA}"/>
              </a:ext>
            </a:extLst>
          </p:cNvPr>
          <p:cNvCxnSpPr>
            <a:stCxn id="15" idx="4"/>
            <a:endCxn id="18" idx="0"/>
          </p:cNvCxnSpPr>
          <p:nvPr/>
        </p:nvCxnSpPr>
        <p:spPr>
          <a:xfrm>
            <a:off x="4993871"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38A7A6-A88D-CDFE-1C6F-A8A0CBDCDBAF}"/>
              </a:ext>
            </a:extLst>
          </p:cNvPr>
          <p:cNvCxnSpPr>
            <a:stCxn id="16" idx="4"/>
            <a:endCxn id="19" idx="0"/>
          </p:cNvCxnSpPr>
          <p:nvPr/>
        </p:nvCxnSpPr>
        <p:spPr>
          <a:xfrm>
            <a:off x="5794510"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666791-531D-E944-6AB2-1DD108E08480}"/>
              </a:ext>
            </a:extLst>
          </p:cNvPr>
          <p:cNvCxnSpPr>
            <a:stCxn id="17" idx="4"/>
            <a:endCxn id="20" idx="0"/>
          </p:cNvCxnSpPr>
          <p:nvPr/>
        </p:nvCxnSpPr>
        <p:spPr>
          <a:xfrm>
            <a:off x="6631474" y="3144021"/>
            <a:ext cx="0"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A06183-FDBD-6F42-553F-5E6378ECB70F}"/>
              </a:ext>
            </a:extLst>
          </p:cNvPr>
          <p:cNvCxnSpPr>
            <a:stCxn id="16" idx="4"/>
            <a:endCxn id="18" idx="0"/>
          </p:cNvCxnSpPr>
          <p:nvPr/>
        </p:nvCxnSpPr>
        <p:spPr>
          <a:xfrm flipH="1">
            <a:off x="4993871" y="3144021"/>
            <a:ext cx="800639"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A156E5-FF99-C27C-9532-439B8A0F79CC}"/>
              </a:ext>
            </a:extLst>
          </p:cNvPr>
          <p:cNvCxnSpPr>
            <a:stCxn id="17" idx="4"/>
            <a:endCxn id="18" idx="0"/>
          </p:cNvCxnSpPr>
          <p:nvPr/>
        </p:nvCxnSpPr>
        <p:spPr>
          <a:xfrm flipH="1">
            <a:off x="4993871" y="3144021"/>
            <a:ext cx="1637603" cy="1188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36C987A-F3FB-46B2-2663-B6F89297E4AC}"/>
              </a:ext>
            </a:extLst>
          </p:cNvPr>
          <p:cNvSpPr txBox="1"/>
          <p:nvPr/>
        </p:nvSpPr>
        <p:spPr>
          <a:xfrm>
            <a:off x="5794509" y="3768933"/>
            <a:ext cx="503664" cy="307777"/>
          </a:xfrm>
          <a:prstGeom prst="rect">
            <a:avLst/>
          </a:prstGeom>
          <a:noFill/>
        </p:spPr>
        <p:txBody>
          <a:bodyPr wrap="none" rtlCol="0">
            <a:spAutoFit/>
          </a:bodyPr>
          <a:lstStyle/>
          <a:p>
            <a:r>
              <a:rPr lang="en-US" sz="1400" dirty="0"/>
              <a:t>0.02</a:t>
            </a:r>
          </a:p>
        </p:txBody>
      </p:sp>
      <p:sp>
        <p:nvSpPr>
          <p:cNvPr id="32" name="TextBox 31">
            <a:extLst>
              <a:ext uri="{FF2B5EF4-FFF2-40B4-BE49-F238E27FC236}">
                <a16:creationId xmlns:a16="http://schemas.microsoft.com/office/drawing/2014/main" id="{F36696F5-A838-23E9-9EF0-F04170A466E4}"/>
              </a:ext>
            </a:extLst>
          </p:cNvPr>
          <p:cNvSpPr txBox="1"/>
          <p:nvPr/>
        </p:nvSpPr>
        <p:spPr>
          <a:xfrm>
            <a:off x="6621101" y="3768932"/>
            <a:ext cx="503664" cy="307777"/>
          </a:xfrm>
          <a:prstGeom prst="rect">
            <a:avLst/>
          </a:prstGeom>
          <a:noFill/>
        </p:spPr>
        <p:txBody>
          <a:bodyPr wrap="none" rtlCol="0">
            <a:spAutoFit/>
          </a:bodyPr>
          <a:lstStyle/>
          <a:p>
            <a:r>
              <a:rPr lang="en-US" sz="1400" dirty="0"/>
              <a:t>0.07</a:t>
            </a:r>
          </a:p>
        </p:txBody>
      </p:sp>
      <p:sp>
        <p:nvSpPr>
          <p:cNvPr id="33" name="TextBox 32">
            <a:extLst>
              <a:ext uri="{FF2B5EF4-FFF2-40B4-BE49-F238E27FC236}">
                <a16:creationId xmlns:a16="http://schemas.microsoft.com/office/drawing/2014/main" id="{5E5CE0EA-B875-3866-13DE-8A51D374B092}"/>
              </a:ext>
            </a:extLst>
          </p:cNvPr>
          <p:cNvSpPr txBox="1"/>
          <p:nvPr/>
        </p:nvSpPr>
        <p:spPr>
          <a:xfrm>
            <a:off x="4699776" y="3793594"/>
            <a:ext cx="276038" cy="307777"/>
          </a:xfrm>
          <a:prstGeom prst="rect">
            <a:avLst/>
          </a:prstGeom>
          <a:noFill/>
        </p:spPr>
        <p:txBody>
          <a:bodyPr wrap="square" rtlCol="0">
            <a:spAutoFit/>
          </a:bodyPr>
          <a:lstStyle/>
          <a:p>
            <a:r>
              <a:rPr lang="en-US" sz="1400" dirty="0"/>
              <a:t>1</a:t>
            </a:r>
          </a:p>
        </p:txBody>
      </p:sp>
      <p:sp>
        <p:nvSpPr>
          <p:cNvPr id="34" name="TextBox 33">
            <a:extLst>
              <a:ext uri="{FF2B5EF4-FFF2-40B4-BE49-F238E27FC236}">
                <a16:creationId xmlns:a16="http://schemas.microsoft.com/office/drawing/2014/main" id="{18B0661C-7EBE-4C07-C39E-BCF390BFB6B1}"/>
              </a:ext>
            </a:extLst>
          </p:cNvPr>
          <p:cNvSpPr txBox="1"/>
          <p:nvPr/>
        </p:nvSpPr>
        <p:spPr>
          <a:xfrm>
            <a:off x="4615556" y="2247044"/>
            <a:ext cx="778675" cy="307777"/>
          </a:xfrm>
          <a:prstGeom prst="rect">
            <a:avLst/>
          </a:prstGeom>
          <a:noFill/>
        </p:spPr>
        <p:txBody>
          <a:bodyPr wrap="none" rtlCol="0">
            <a:spAutoFit/>
          </a:bodyPr>
          <a:lstStyle/>
          <a:p>
            <a:r>
              <a:rPr lang="en-US" sz="1400" dirty="0"/>
              <a:t>Low risk</a:t>
            </a:r>
          </a:p>
        </p:txBody>
      </p:sp>
      <p:sp>
        <p:nvSpPr>
          <p:cNvPr id="35" name="TextBox 34">
            <a:extLst>
              <a:ext uri="{FF2B5EF4-FFF2-40B4-BE49-F238E27FC236}">
                <a16:creationId xmlns:a16="http://schemas.microsoft.com/office/drawing/2014/main" id="{25B78CE0-D588-BCB0-DDC5-D578B7DC5C87}"/>
              </a:ext>
            </a:extLst>
          </p:cNvPr>
          <p:cNvSpPr txBox="1"/>
          <p:nvPr/>
        </p:nvSpPr>
        <p:spPr>
          <a:xfrm>
            <a:off x="5405171" y="2247044"/>
            <a:ext cx="864339" cy="307777"/>
          </a:xfrm>
          <a:prstGeom prst="rect">
            <a:avLst/>
          </a:prstGeom>
          <a:noFill/>
        </p:spPr>
        <p:txBody>
          <a:bodyPr wrap="none" rtlCol="0">
            <a:spAutoFit/>
          </a:bodyPr>
          <a:lstStyle/>
          <a:p>
            <a:r>
              <a:rPr lang="en-US" sz="1400" dirty="0"/>
              <a:t>Med. risk</a:t>
            </a:r>
          </a:p>
        </p:txBody>
      </p:sp>
      <p:sp>
        <p:nvSpPr>
          <p:cNvPr id="36" name="TextBox 35">
            <a:extLst>
              <a:ext uri="{FF2B5EF4-FFF2-40B4-BE49-F238E27FC236}">
                <a16:creationId xmlns:a16="http://schemas.microsoft.com/office/drawing/2014/main" id="{D214B265-7511-4436-DAE6-DA3346F001DF}"/>
              </a:ext>
            </a:extLst>
          </p:cNvPr>
          <p:cNvSpPr txBox="1"/>
          <p:nvPr/>
        </p:nvSpPr>
        <p:spPr>
          <a:xfrm>
            <a:off x="6242006" y="2247044"/>
            <a:ext cx="814647" cy="307777"/>
          </a:xfrm>
          <a:prstGeom prst="rect">
            <a:avLst/>
          </a:prstGeom>
          <a:noFill/>
        </p:spPr>
        <p:txBody>
          <a:bodyPr wrap="none" rtlCol="0">
            <a:spAutoFit/>
          </a:bodyPr>
          <a:lstStyle/>
          <a:p>
            <a:r>
              <a:rPr lang="en-US" sz="1400" dirty="0"/>
              <a:t>High risk</a:t>
            </a:r>
          </a:p>
        </p:txBody>
      </p:sp>
      <p:sp>
        <p:nvSpPr>
          <p:cNvPr id="37" name="TextBox 36">
            <a:extLst>
              <a:ext uri="{FF2B5EF4-FFF2-40B4-BE49-F238E27FC236}">
                <a16:creationId xmlns:a16="http://schemas.microsoft.com/office/drawing/2014/main" id="{D8D1F707-5F58-5279-1A11-DB1D7262FF13}"/>
              </a:ext>
            </a:extLst>
          </p:cNvPr>
          <p:cNvSpPr txBox="1"/>
          <p:nvPr/>
        </p:nvSpPr>
        <p:spPr>
          <a:xfrm>
            <a:off x="4529028" y="4954057"/>
            <a:ext cx="885307" cy="307777"/>
          </a:xfrm>
          <a:prstGeom prst="rect">
            <a:avLst/>
          </a:prstGeom>
          <a:noFill/>
        </p:spPr>
        <p:txBody>
          <a:bodyPr wrap="none" rtlCol="0">
            <a:spAutoFit/>
          </a:bodyPr>
          <a:lstStyle/>
          <a:p>
            <a:r>
              <a:rPr lang="en-US" sz="1400" dirty="0"/>
              <a:t>No comp.</a:t>
            </a:r>
          </a:p>
        </p:txBody>
      </p:sp>
      <p:sp>
        <p:nvSpPr>
          <p:cNvPr id="38" name="TextBox 37">
            <a:extLst>
              <a:ext uri="{FF2B5EF4-FFF2-40B4-BE49-F238E27FC236}">
                <a16:creationId xmlns:a16="http://schemas.microsoft.com/office/drawing/2014/main" id="{4E6FC2F4-143B-ADCC-D3CD-4C330BA32CA9}"/>
              </a:ext>
            </a:extLst>
          </p:cNvPr>
          <p:cNvSpPr txBox="1"/>
          <p:nvPr/>
        </p:nvSpPr>
        <p:spPr>
          <a:xfrm>
            <a:off x="5274960" y="4954057"/>
            <a:ext cx="972767" cy="307777"/>
          </a:xfrm>
          <a:prstGeom prst="rect">
            <a:avLst/>
          </a:prstGeom>
          <a:noFill/>
        </p:spPr>
        <p:txBody>
          <a:bodyPr wrap="none" rtlCol="0">
            <a:spAutoFit/>
          </a:bodyPr>
          <a:lstStyle/>
          <a:p>
            <a:r>
              <a:rPr lang="en-US" sz="1400" dirty="0"/>
              <a:t>Low comp.</a:t>
            </a:r>
          </a:p>
        </p:txBody>
      </p:sp>
      <p:sp>
        <p:nvSpPr>
          <p:cNvPr id="39" name="TextBox 38">
            <a:extLst>
              <a:ext uri="{FF2B5EF4-FFF2-40B4-BE49-F238E27FC236}">
                <a16:creationId xmlns:a16="http://schemas.microsoft.com/office/drawing/2014/main" id="{7A9712BD-2467-630A-2ABF-94F0DA7F8178}"/>
              </a:ext>
            </a:extLst>
          </p:cNvPr>
          <p:cNvSpPr txBox="1"/>
          <p:nvPr/>
        </p:nvSpPr>
        <p:spPr>
          <a:xfrm>
            <a:off x="6144152" y="4946950"/>
            <a:ext cx="1008738" cy="307777"/>
          </a:xfrm>
          <a:prstGeom prst="rect">
            <a:avLst/>
          </a:prstGeom>
          <a:noFill/>
        </p:spPr>
        <p:txBody>
          <a:bodyPr wrap="none" rtlCol="0">
            <a:spAutoFit/>
          </a:bodyPr>
          <a:lstStyle/>
          <a:p>
            <a:r>
              <a:rPr lang="en-US" sz="1400" dirty="0"/>
              <a:t>High comp.</a:t>
            </a:r>
          </a:p>
        </p:txBody>
      </p:sp>
    </p:spTree>
    <p:extLst>
      <p:ext uri="{BB962C8B-B14F-4D97-AF65-F5344CB8AC3E}">
        <p14:creationId xmlns:p14="http://schemas.microsoft.com/office/powerpoint/2010/main" val="1940320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a:solidFill>
                  <a:schemeClr val="accent1">
                    <a:lumMod val="75000"/>
                  </a:schemeClr>
                </a:solidFill>
                <a:latin typeface="+mj-lt"/>
              </a:rPr>
              <a:t>STEP 3 </a:t>
            </a:r>
            <a:r>
              <a:rPr lang="en-US" b="1" dirty="0">
                <a:solidFill>
                  <a:schemeClr val="accent1">
                    <a:lumMod val="75000"/>
                  </a:schemeClr>
                </a:solidFill>
                <a:latin typeface="+mj-lt"/>
              </a:rPr>
              <a:t>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190718" y="812866"/>
            <a:ext cx="11528768" cy="369332"/>
          </a:xfrm>
          <a:prstGeom prst="rect">
            <a:avLst/>
          </a:prstGeom>
          <a:noFill/>
        </p:spPr>
        <p:txBody>
          <a:bodyPr wrap="square" rtlCol="0">
            <a:spAutoFit/>
          </a:bodyPr>
          <a:lstStyle/>
          <a:p>
            <a:r>
              <a:rPr lang="en-US" dirty="0">
                <a:solidFill>
                  <a:schemeClr val="tx1"/>
                </a:solidFill>
                <a:latin typeface="+mj-lt"/>
                <a:sym typeface="Wingdings" pitchFamily="2" charset="2"/>
              </a:rPr>
              <a:t>3. Mother possibly develops complication from risk level</a:t>
            </a:r>
            <a:endParaRPr lang="en-US" dirty="0">
              <a:latin typeface="+mj-lt"/>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002038" y="6459434"/>
            <a:ext cx="4057970" cy="276999"/>
          </a:xfrm>
          <a:prstGeom prst="rect">
            <a:avLst/>
          </a:prstGeom>
          <a:noFill/>
        </p:spPr>
        <p:txBody>
          <a:bodyPr wrap="none" rtlCol="0">
            <a:spAutoFit/>
          </a:bodyPr>
          <a:lstStyle/>
          <a:p>
            <a:r>
              <a:rPr lang="en-US" sz="1200" i="1" dirty="0">
                <a:solidFill>
                  <a:schemeClr val="bg2">
                    <a:lumMod val="75000"/>
                  </a:schemeClr>
                </a:solidFill>
                <a:hlinkClick r:id="rId2">
                  <a:extLst>
                    <a:ext uri="{A12FA001-AC4F-418D-AE19-62706E023703}">
                      <ahyp:hlinkClr xmlns:ahyp="http://schemas.microsoft.com/office/drawing/2018/hyperlinkcolor" val="tx"/>
                    </a:ext>
                  </a:extLst>
                </a:hlinkClick>
              </a:rPr>
              <a:t>(2) https://www.ncbi.nlm.nih.gov/pmc/articles/PMC4728153/</a:t>
            </a:r>
            <a:r>
              <a:rPr lang="en-US" sz="1200" i="1" dirty="0">
                <a:solidFill>
                  <a:schemeClr val="bg2">
                    <a:lumMod val="75000"/>
                  </a:schemeClr>
                </a:solidFill>
                <a:latin typeface="HelveticaNeueLTStd"/>
              </a:rPr>
              <a:t> </a:t>
            </a:r>
            <a:endParaRPr lang="en-US" sz="1200" i="1" dirty="0">
              <a:solidFill>
                <a:schemeClr val="bg2">
                  <a:lumMod val="75000"/>
                </a:schemeClr>
              </a:solidFill>
            </a:endParaRPr>
          </a:p>
        </p:txBody>
      </p:sp>
      <p:graphicFrame>
        <p:nvGraphicFramePr>
          <p:cNvPr id="7" name="Table 6">
            <a:extLst>
              <a:ext uri="{FF2B5EF4-FFF2-40B4-BE49-F238E27FC236}">
                <a16:creationId xmlns:a16="http://schemas.microsoft.com/office/drawing/2014/main" id="{5D3623E5-AC07-7940-C970-FD07CB57F2A4}"/>
              </a:ext>
            </a:extLst>
          </p:cNvPr>
          <p:cNvGraphicFramePr>
            <a:graphicFrameLocks noGrp="1"/>
          </p:cNvGraphicFramePr>
          <p:nvPr/>
        </p:nvGraphicFramePr>
        <p:xfrm>
          <a:off x="5639764" y="1172811"/>
          <a:ext cx="6079722" cy="4697587"/>
        </p:xfrm>
        <a:graphic>
          <a:graphicData uri="http://schemas.openxmlformats.org/drawingml/2006/table">
            <a:tbl>
              <a:tblPr/>
              <a:tblGrid>
                <a:gridCol w="542522">
                  <a:extLst>
                    <a:ext uri="{9D8B030D-6E8A-4147-A177-3AD203B41FA5}">
                      <a16:colId xmlns:a16="http://schemas.microsoft.com/office/drawing/2014/main" val="3052991948"/>
                    </a:ext>
                  </a:extLst>
                </a:gridCol>
                <a:gridCol w="726514">
                  <a:extLst>
                    <a:ext uri="{9D8B030D-6E8A-4147-A177-3AD203B41FA5}">
                      <a16:colId xmlns:a16="http://schemas.microsoft.com/office/drawing/2014/main" val="4015899082"/>
                    </a:ext>
                  </a:extLst>
                </a:gridCol>
                <a:gridCol w="538480">
                  <a:extLst>
                    <a:ext uri="{9D8B030D-6E8A-4147-A177-3AD203B41FA5}">
                      <a16:colId xmlns:a16="http://schemas.microsoft.com/office/drawing/2014/main" val="3318862393"/>
                    </a:ext>
                  </a:extLst>
                </a:gridCol>
                <a:gridCol w="2499360">
                  <a:extLst>
                    <a:ext uri="{9D8B030D-6E8A-4147-A177-3AD203B41FA5}">
                      <a16:colId xmlns:a16="http://schemas.microsoft.com/office/drawing/2014/main" val="1285235807"/>
                    </a:ext>
                  </a:extLst>
                </a:gridCol>
                <a:gridCol w="759559">
                  <a:extLst>
                    <a:ext uri="{9D8B030D-6E8A-4147-A177-3AD203B41FA5}">
                      <a16:colId xmlns:a16="http://schemas.microsoft.com/office/drawing/2014/main" val="717037935"/>
                    </a:ext>
                  </a:extLst>
                </a:gridCol>
                <a:gridCol w="1013287">
                  <a:extLst>
                    <a:ext uri="{9D8B030D-6E8A-4147-A177-3AD203B41FA5}">
                      <a16:colId xmlns:a16="http://schemas.microsoft.com/office/drawing/2014/main" val="526768994"/>
                    </a:ext>
                  </a:extLst>
                </a:gridCol>
              </a:tblGrid>
              <a:tr h="230497">
                <a:tc>
                  <a:txBody>
                    <a:bodyPr/>
                    <a:lstStyle/>
                    <a:p>
                      <a:pPr algn="ctr" fontAlgn="ctr"/>
                      <a:r>
                        <a:rPr lang="en-US" sz="1200" b="1" i="1" dirty="0">
                          <a:effectLst/>
                          <a:latin typeface="+mj-lt"/>
                        </a:rPr>
                        <a:t>Key</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Pre-Transfer Simulated</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Actual</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Organization Name</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Level Facility</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Ratio</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929483"/>
                  </a:ext>
                </a:extLst>
              </a:tr>
              <a:tr h="331691">
                <a:tc>
                  <a:txBody>
                    <a:bodyPr/>
                    <a:lstStyle/>
                    <a:p>
                      <a:pPr algn="ctr" fontAlgn="ctr"/>
                      <a:r>
                        <a:rPr lang="en-US" sz="1200" b="0" dirty="0">
                          <a:effectLst/>
                          <a:latin typeface="+mj-lt"/>
                        </a:rPr>
                        <a:t>151</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159.0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487.0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Kakamega County General Hospital</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5.0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3.062893</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extLst>
                  <a:ext uri="{0D108BD9-81ED-4DB2-BD59-A6C34878D82A}">
                    <a16:rowId xmlns:a16="http://schemas.microsoft.com/office/drawing/2014/main" val="3878752923"/>
                  </a:ext>
                </a:extLst>
              </a:tr>
              <a:tr h="230497">
                <a:tc>
                  <a:txBody>
                    <a:bodyPr/>
                    <a:lstStyle/>
                    <a:p>
                      <a:pPr algn="ctr" fontAlgn="ctr"/>
                      <a:r>
                        <a:rPr lang="en-US" sz="1200" b="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49.0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128.0</a:t>
                      </a:r>
                    </a:p>
                  </a:txBody>
                  <a:tcPr marL="28109" marR="28109" marT="14055" marB="14055" anchor="ctr">
                    <a:lnL>
                      <a:noFill/>
                    </a:lnL>
                    <a:lnR>
                      <a:noFill/>
                    </a:lnR>
                    <a:lnT>
                      <a:noFill/>
                    </a:lnT>
                    <a:lnB>
                      <a:noFill/>
                    </a:lnB>
                    <a:solidFill>
                      <a:srgbClr val="FFB4A4"/>
                    </a:solidFill>
                  </a:tcPr>
                </a:tc>
                <a:tc>
                  <a:txBody>
                    <a:bodyPr/>
                    <a:lstStyle/>
                    <a:p>
                      <a:pPr algn="ctr"/>
                      <a:r>
                        <a:rPr lang="en-US" sz="1200" dirty="0" err="1">
                          <a:effectLst/>
                          <a:latin typeface="+mj-lt"/>
                        </a:rPr>
                        <a:t>Butere</a:t>
                      </a:r>
                      <a:r>
                        <a:rPr lang="en-US" sz="1200" dirty="0">
                          <a:effectLst/>
                          <a:latin typeface="+mj-lt"/>
                        </a:rPr>
                        <a:t> Sub 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2.612245</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3091437989"/>
                  </a:ext>
                </a:extLst>
              </a:tr>
              <a:tr h="230497">
                <a:tc>
                  <a:txBody>
                    <a:bodyPr/>
                    <a:lstStyle/>
                    <a:p>
                      <a:pPr algn="ctr" fontAlgn="ctr"/>
                      <a:r>
                        <a:rPr lang="en-US" sz="1200" b="0" dirty="0">
                          <a:effectLst/>
                          <a:latin typeface="+mj-lt"/>
                        </a:rPr>
                        <a:t>182</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32.0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73.0</a:t>
                      </a:r>
                    </a:p>
                  </a:txBody>
                  <a:tcPr marL="28109" marR="28109" marT="14055" marB="14055" anchor="ctr">
                    <a:lnL>
                      <a:noFill/>
                    </a:lnL>
                    <a:lnR>
                      <a:noFill/>
                    </a:lnR>
                    <a:lnT>
                      <a:noFill/>
                    </a:lnT>
                    <a:lnB>
                      <a:noFill/>
                    </a:lnB>
                    <a:solidFill>
                      <a:srgbClr val="FFB4A4"/>
                    </a:solidFill>
                  </a:tcPr>
                </a:tc>
                <a:tc>
                  <a:txBody>
                    <a:bodyPr/>
                    <a:lstStyle/>
                    <a:p>
                      <a:pPr algn="ctr"/>
                      <a:r>
                        <a:rPr lang="en-US" sz="1200" dirty="0" err="1">
                          <a:effectLst/>
                          <a:latin typeface="+mj-lt"/>
                        </a:rPr>
                        <a:t>Likuyani</a:t>
                      </a:r>
                      <a:r>
                        <a:rPr lang="en-US" sz="1200" dirty="0">
                          <a:effectLst/>
                          <a:latin typeface="+mj-lt"/>
                        </a:rPr>
                        <a:t> Sub-County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2.281250</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2310664964"/>
                  </a:ext>
                </a:extLst>
              </a:tr>
              <a:tr h="331691">
                <a:tc>
                  <a:txBody>
                    <a:bodyPr/>
                    <a:lstStyle/>
                    <a:p>
                      <a:pPr algn="ctr" fontAlgn="ctr"/>
                      <a:r>
                        <a:rPr lang="en-US" sz="1200" b="0">
                          <a:effectLst/>
                          <a:latin typeface="+mj-lt"/>
                        </a:rPr>
                        <a:t>373</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109.0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202.0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St Mary's Hospital (</a:t>
                      </a:r>
                      <a:r>
                        <a:rPr lang="en-US" sz="1200" dirty="0" err="1">
                          <a:effectLst/>
                          <a:latin typeface="+mj-lt"/>
                        </a:rPr>
                        <a:t>Mumias</a:t>
                      </a:r>
                      <a:r>
                        <a:rPr lang="en-US" sz="1200" dirty="0">
                          <a:effectLst/>
                          <a:latin typeface="+mj-lt"/>
                        </a:rPr>
                        <a:t>)</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1.853211</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2557492053"/>
                  </a:ext>
                </a:extLst>
              </a:tr>
              <a:tr h="230497">
                <a:tc>
                  <a:txBody>
                    <a:bodyPr/>
                    <a:lstStyle/>
                    <a:p>
                      <a:pPr algn="ctr" fontAlgn="ctr"/>
                      <a:r>
                        <a:rPr lang="en-US" sz="1200" b="0">
                          <a:effectLst/>
                          <a:latin typeface="+mj-lt"/>
                        </a:rPr>
                        <a:t>189</a:t>
                      </a:r>
                    </a:p>
                  </a:txBody>
                  <a:tcPr marL="28109" marR="28109" marT="14055" marB="14055" anchor="ctr">
                    <a:lnL>
                      <a:noFill/>
                    </a:lnL>
                    <a:lnR>
                      <a:noFill/>
                    </a:lnR>
                    <a:lnT>
                      <a:noFill/>
                    </a:lnT>
                    <a:lnB>
                      <a:noFill/>
                    </a:lnB>
                  </a:tcPr>
                </a:tc>
                <a:tc>
                  <a:txBody>
                    <a:bodyPr/>
                    <a:lstStyle/>
                    <a:p>
                      <a:pPr algn="ctr"/>
                      <a:r>
                        <a:rPr lang="en-US" sz="1200">
                          <a:effectLst/>
                          <a:latin typeface="+mj-lt"/>
                        </a:rPr>
                        <a:t>52.0</a:t>
                      </a:r>
                    </a:p>
                  </a:txBody>
                  <a:tcPr marL="28109" marR="28109" marT="14055" marB="14055" anchor="ctr">
                    <a:lnL>
                      <a:noFill/>
                    </a:lnL>
                    <a:lnR>
                      <a:noFill/>
                    </a:lnR>
                    <a:lnT>
                      <a:noFill/>
                    </a:lnT>
                    <a:lnB>
                      <a:noFill/>
                    </a:lnB>
                  </a:tcPr>
                </a:tc>
                <a:tc>
                  <a:txBody>
                    <a:bodyPr/>
                    <a:lstStyle/>
                    <a:p>
                      <a:pPr algn="ctr"/>
                      <a:r>
                        <a:rPr lang="en-US" sz="1200" dirty="0">
                          <a:effectLst/>
                          <a:latin typeface="+mj-lt"/>
                        </a:rPr>
                        <a:t>74.0</a:t>
                      </a:r>
                    </a:p>
                  </a:txBody>
                  <a:tcPr marL="28109" marR="28109" marT="14055" marB="14055" anchor="ctr">
                    <a:lnL>
                      <a:noFill/>
                    </a:lnL>
                    <a:lnR>
                      <a:noFill/>
                    </a:lnR>
                    <a:lnT>
                      <a:noFill/>
                    </a:lnT>
                    <a:lnB>
                      <a:noFill/>
                    </a:lnB>
                  </a:tcPr>
                </a:tc>
                <a:tc>
                  <a:txBody>
                    <a:bodyPr/>
                    <a:lstStyle/>
                    <a:p>
                      <a:pPr algn="ctr"/>
                      <a:r>
                        <a:rPr lang="en-US" sz="1200">
                          <a:effectLst/>
                          <a:latin typeface="+mj-lt"/>
                        </a:rPr>
                        <a:t>Lumakanda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1.423077</a:t>
                      </a:r>
                    </a:p>
                  </a:txBody>
                  <a:tcPr marL="28109" marR="28109" marT="14055" marB="14055" anchor="ctr">
                    <a:lnL>
                      <a:noFill/>
                    </a:lnL>
                    <a:lnR>
                      <a:noFill/>
                    </a:lnR>
                    <a:lnT>
                      <a:noFill/>
                    </a:lnT>
                    <a:lnB>
                      <a:noFill/>
                    </a:lnB>
                  </a:tcPr>
                </a:tc>
                <a:extLst>
                  <a:ext uri="{0D108BD9-81ED-4DB2-BD59-A6C34878D82A}">
                    <a16:rowId xmlns:a16="http://schemas.microsoft.com/office/drawing/2014/main" val="95947083"/>
                  </a:ext>
                </a:extLst>
              </a:tr>
              <a:tr h="230497">
                <a:tc>
                  <a:txBody>
                    <a:bodyPr/>
                    <a:lstStyle/>
                    <a:p>
                      <a:pPr algn="ctr" fontAlgn="ctr"/>
                      <a:r>
                        <a:rPr lang="en-US" sz="1200" b="0" dirty="0">
                          <a:effectLst/>
                          <a:latin typeface="+mj-lt"/>
                        </a:rPr>
                        <a:t>169</a:t>
                      </a:r>
                    </a:p>
                  </a:txBody>
                  <a:tcPr marL="28109" marR="28109" marT="14055" marB="14055" anchor="ctr">
                    <a:lnL>
                      <a:noFill/>
                    </a:lnL>
                    <a:lnR>
                      <a:noFill/>
                    </a:lnR>
                    <a:lnT>
                      <a:noFill/>
                    </a:lnT>
                    <a:lnB>
                      <a:noFill/>
                    </a:lnB>
                  </a:tcPr>
                </a:tc>
                <a:tc>
                  <a:txBody>
                    <a:bodyPr/>
                    <a:lstStyle/>
                    <a:p>
                      <a:pPr algn="ctr"/>
                      <a:r>
                        <a:rPr lang="en-US" sz="1200">
                          <a:effectLst/>
                          <a:latin typeface="+mj-lt"/>
                        </a:rPr>
                        <a:t>23.0</a:t>
                      </a:r>
                    </a:p>
                  </a:txBody>
                  <a:tcPr marL="28109" marR="28109" marT="14055" marB="14055" anchor="ctr">
                    <a:lnL>
                      <a:noFill/>
                    </a:lnL>
                    <a:lnR>
                      <a:noFill/>
                    </a:lnR>
                    <a:lnT>
                      <a:noFill/>
                    </a:lnT>
                    <a:lnB>
                      <a:noFill/>
                    </a:lnB>
                  </a:tcPr>
                </a:tc>
                <a:tc>
                  <a:txBody>
                    <a:bodyPr/>
                    <a:lstStyle/>
                    <a:p>
                      <a:pPr algn="ctr"/>
                      <a:r>
                        <a:rPr lang="en-US" sz="1200" dirty="0">
                          <a:effectLst/>
                          <a:latin typeface="+mj-lt"/>
                        </a:rPr>
                        <a:t>25.0</a:t>
                      </a:r>
                    </a:p>
                  </a:txBody>
                  <a:tcPr marL="28109" marR="28109" marT="14055" marB="14055" anchor="ctr">
                    <a:lnL>
                      <a:noFill/>
                    </a:lnL>
                    <a:lnR>
                      <a:noFill/>
                    </a:lnR>
                    <a:lnT>
                      <a:noFill/>
                    </a:lnT>
                    <a:lnB>
                      <a:noFill/>
                    </a:lnB>
                  </a:tcPr>
                </a:tc>
                <a:tc>
                  <a:txBody>
                    <a:bodyPr/>
                    <a:lstStyle/>
                    <a:p>
                      <a:pPr algn="ctr"/>
                      <a:r>
                        <a:rPr lang="en-US" sz="1200">
                          <a:effectLst/>
                          <a:latin typeface="+mj-lt"/>
                        </a:rPr>
                        <a:t>Khwisero Level IV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1.086957</a:t>
                      </a:r>
                    </a:p>
                  </a:txBody>
                  <a:tcPr marL="28109" marR="28109" marT="14055" marB="14055" anchor="ctr">
                    <a:lnL>
                      <a:noFill/>
                    </a:lnL>
                    <a:lnR>
                      <a:noFill/>
                    </a:lnR>
                    <a:lnT>
                      <a:noFill/>
                    </a:lnT>
                    <a:lnB>
                      <a:noFill/>
                    </a:lnB>
                  </a:tcPr>
                </a:tc>
                <a:extLst>
                  <a:ext uri="{0D108BD9-81ED-4DB2-BD59-A6C34878D82A}">
                    <a16:rowId xmlns:a16="http://schemas.microsoft.com/office/drawing/2014/main" val="490492169"/>
                  </a:ext>
                </a:extLst>
              </a:tr>
              <a:tr h="230497">
                <a:tc>
                  <a:txBody>
                    <a:bodyPr/>
                    <a:lstStyle/>
                    <a:p>
                      <a:pPr algn="ctr" fontAlgn="ctr"/>
                      <a:r>
                        <a:rPr lang="en-US" sz="1200" b="0">
                          <a:effectLst/>
                          <a:latin typeface="+mj-lt"/>
                        </a:rPr>
                        <a:t>286</a:t>
                      </a:r>
                    </a:p>
                  </a:txBody>
                  <a:tcPr marL="28109" marR="28109" marT="14055" marB="14055" anchor="ctr">
                    <a:lnL>
                      <a:noFill/>
                    </a:lnL>
                    <a:lnR>
                      <a:noFill/>
                    </a:lnR>
                    <a:lnT>
                      <a:noFill/>
                    </a:lnT>
                    <a:lnB>
                      <a:noFill/>
                    </a:lnB>
                  </a:tcPr>
                </a:tc>
                <a:tc>
                  <a:txBody>
                    <a:bodyPr/>
                    <a:lstStyle/>
                    <a:p>
                      <a:pPr algn="ctr"/>
                      <a:r>
                        <a:rPr lang="en-US" sz="1200">
                          <a:effectLst/>
                          <a:latin typeface="+mj-lt"/>
                        </a:rPr>
                        <a:t>22.0</a:t>
                      </a:r>
                    </a:p>
                  </a:txBody>
                  <a:tcPr marL="28109" marR="28109" marT="14055" marB="14055" anchor="ctr">
                    <a:lnL>
                      <a:noFill/>
                    </a:lnL>
                    <a:lnR>
                      <a:noFill/>
                    </a:lnR>
                    <a:lnT>
                      <a:noFill/>
                    </a:lnT>
                    <a:lnB>
                      <a:noFill/>
                    </a:lnB>
                  </a:tcPr>
                </a:tc>
                <a:tc>
                  <a:txBody>
                    <a:bodyPr/>
                    <a:lstStyle/>
                    <a:p>
                      <a:pPr algn="ctr"/>
                      <a:r>
                        <a:rPr lang="en-US" sz="1200" dirty="0">
                          <a:effectLst/>
                          <a:latin typeface="+mj-lt"/>
                        </a:rPr>
                        <a:t>23.0</a:t>
                      </a:r>
                    </a:p>
                  </a:txBody>
                  <a:tcPr marL="28109" marR="28109" marT="14055" marB="14055" anchor="ctr">
                    <a:lnL>
                      <a:noFill/>
                    </a:lnL>
                    <a:lnR>
                      <a:noFill/>
                    </a:lnR>
                    <a:lnT>
                      <a:noFill/>
                    </a:lnT>
                    <a:lnB>
                      <a:noFill/>
                    </a:lnB>
                  </a:tcPr>
                </a:tc>
                <a:tc>
                  <a:txBody>
                    <a:bodyPr/>
                    <a:lstStyle/>
                    <a:p>
                      <a:pPr algn="ctr"/>
                      <a:r>
                        <a:rPr lang="en-US" sz="1200">
                          <a:effectLst/>
                          <a:latin typeface="+mj-lt"/>
                        </a:rPr>
                        <a:t>Mwihila Mission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1.045455</a:t>
                      </a:r>
                    </a:p>
                  </a:txBody>
                  <a:tcPr marL="28109" marR="28109" marT="14055" marB="14055" anchor="ctr">
                    <a:lnL>
                      <a:noFill/>
                    </a:lnL>
                    <a:lnR>
                      <a:noFill/>
                    </a:lnR>
                    <a:lnT>
                      <a:noFill/>
                    </a:lnT>
                    <a:lnB>
                      <a:noFill/>
                    </a:lnB>
                  </a:tcPr>
                </a:tc>
                <a:extLst>
                  <a:ext uri="{0D108BD9-81ED-4DB2-BD59-A6C34878D82A}">
                    <a16:rowId xmlns:a16="http://schemas.microsoft.com/office/drawing/2014/main" val="407620523"/>
                  </a:ext>
                </a:extLst>
              </a:tr>
              <a:tr h="230497">
                <a:tc>
                  <a:txBody>
                    <a:bodyPr/>
                    <a:lstStyle/>
                    <a:p>
                      <a:pPr algn="ctr" fontAlgn="ctr"/>
                      <a:r>
                        <a:rPr lang="en-US" sz="1200" b="0">
                          <a:effectLst/>
                          <a:latin typeface="+mj-lt"/>
                        </a:rPr>
                        <a:t>210</a:t>
                      </a:r>
                    </a:p>
                  </a:txBody>
                  <a:tcPr marL="28109" marR="28109" marT="14055" marB="14055" anchor="ctr">
                    <a:lnL>
                      <a:noFill/>
                    </a:lnL>
                    <a:lnR>
                      <a:noFill/>
                    </a:lnR>
                    <a:lnT>
                      <a:noFill/>
                    </a:lnT>
                    <a:lnB>
                      <a:noFill/>
                    </a:lnB>
                  </a:tcPr>
                </a:tc>
                <a:tc>
                  <a:txBody>
                    <a:bodyPr/>
                    <a:lstStyle/>
                    <a:p>
                      <a:pPr algn="ctr"/>
                      <a:r>
                        <a:rPr lang="en-US" sz="1200">
                          <a:effectLst/>
                          <a:latin typeface="+mj-lt"/>
                        </a:rPr>
                        <a:t>85.0</a:t>
                      </a:r>
                    </a:p>
                  </a:txBody>
                  <a:tcPr marL="28109" marR="28109" marT="14055" marB="14055" anchor="ctr">
                    <a:lnL>
                      <a:noFill/>
                    </a:lnL>
                    <a:lnR>
                      <a:noFill/>
                    </a:lnR>
                    <a:lnT>
                      <a:noFill/>
                    </a:lnT>
                    <a:lnB>
                      <a:noFill/>
                    </a:lnB>
                  </a:tcPr>
                </a:tc>
                <a:tc>
                  <a:txBody>
                    <a:bodyPr/>
                    <a:lstStyle/>
                    <a:p>
                      <a:pPr algn="ctr"/>
                      <a:r>
                        <a:rPr lang="en-US" sz="1200" dirty="0">
                          <a:effectLst/>
                          <a:latin typeface="+mj-lt"/>
                        </a:rPr>
                        <a:t>87.0</a:t>
                      </a:r>
                    </a:p>
                  </a:txBody>
                  <a:tcPr marL="28109" marR="28109" marT="14055" marB="14055" anchor="ctr">
                    <a:lnL>
                      <a:noFill/>
                    </a:lnL>
                    <a:lnR>
                      <a:noFill/>
                    </a:lnR>
                    <a:lnT>
                      <a:noFill/>
                    </a:lnT>
                    <a:lnB>
                      <a:noFill/>
                    </a:lnB>
                  </a:tcPr>
                </a:tc>
                <a:tc>
                  <a:txBody>
                    <a:bodyPr/>
                    <a:lstStyle/>
                    <a:p>
                      <a:pPr algn="ctr"/>
                      <a:r>
                        <a:rPr lang="en-US" sz="1200" dirty="0" err="1">
                          <a:effectLst/>
                          <a:latin typeface="+mj-lt"/>
                        </a:rPr>
                        <a:t>Malava</a:t>
                      </a:r>
                      <a:r>
                        <a:rPr lang="en-US" sz="1200" dirty="0">
                          <a:effectLst/>
                          <a:latin typeface="+mj-lt"/>
                        </a:rPr>
                        <a:t>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1.023529</a:t>
                      </a:r>
                    </a:p>
                  </a:txBody>
                  <a:tcPr marL="28109" marR="28109" marT="14055" marB="14055" anchor="ctr">
                    <a:lnL>
                      <a:noFill/>
                    </a:lnL>
                    <a:lnR>
                      <a:noFill/>
                    </a:lnR>
                    <a:lnT>
                      <a:noFill/>
                    </a:lnT>
                    <a:lnB>
                      <a:noFill/>
                    </a:lnB>
                  </a:tcPr>
                </a:tc>
                <a:extLst>
                  <a:ext uri="{0D108BD9-81ED-4DB2-BD59-A6C34878D82A}">
                    <a16:rowId xmlns:a16="http://schemas.microsoft.com/office/drawing/2014/main" val="1173171221"/>
                  </a:ext>
                </a:extLst>
              </a:tr>
              <a:tr h="230497">
                <a:tc>
                  <a:txBody>
                    <a:bodyPr/>
                    <a:lstStyle/>
                    <a:p>
                      <a:pPr algn="ctr" fontAlgn="ctr"/>
                      <a:r>
                        <a:rPr lang="en-US" sz="1200" b="0">
                          <a:effectLst/>
                          <a:latin typeface="+mj-lt"/>
                        </a:rPr>
                        <a:t>251</a:t>
                      </a:r>
                    </a:p>
                  </a:txBody>
                  <a:tcPr marL="28109" marR="28109" marT="14055" marB="14055" anchor="ctr">
                    <a:lnL>
                      <a:noFill/>
                    </a:lnL>
                    <a:lnR>
                      <a:noFill/>
                    </a:lnR>
                    <a:lnT>
                      <a:noFill/>
                    </a:lnT>
                    <a:lnB>
                      <a:noFill/>
                    </a:lnB>
                  </a:tcPr>
                </a:tc>
                <a:tc>
                  <a:txBody>
                    <a:bodyPr/>
                    <a:lstStyle/>
                    <a:p>
                      <a:pPr algn="ctr"/>
                      <a:r>
                        <a:rPr lang="en-US" sz="1200">
                          <a:effectLst/>
                          <a:latin typeface="+mj-lt"/>
                        </a:rPr>
                        <a:t>94.0</a:t>
                      </a:r>
                    </a:p>
                  </a:txBody>
                  <a:tcPr marL="28109" marR="28109" marT="14055" marB="14055" anchor="ctr">
                    <a:lnL>
                      <a:noFill/>
                    </a:lnL>
                    <a:lnR>
                      <a:noFill/>
                    </a:lnR>
                    <a:lnT>
                      <a:noFill/>
                    </a:lnT>
                    <a:lnB>
                      <a:noFill/>
                    </a:lnB>
                  </a:tcPr>
                </a:tc>
                <a:tc>
                  <a:txBody>
                    <a:bodyPr/>
                    <a:lstStyle/>
                    <a:p>
                      <a:pPr algn="ctr"/>
                      <a:r>
                        <a:rPr lang="en-US" sz="1200">
                          <a:effectLst/>
                          <a:latin typeface="+mj-lt"/>
                        </a:rPr>
                        <a:t>77.0</a:t>
                      </a:r>
                    </a:p>
                  </a:txBody>
                  <a:tcPr marL="28109" marR="28109" marT="14055" marB="14055" anchor="ctr">
                    <a:lnL>
                      <a:noFill/>
                    </a:lnL>
                    <a:lnR>
                      <a:noFill/>
                    </a:lnR>
                    <a:lnT>
                      <a:noFill/>
                    </a:lnT>
                    <a:lnB>
                      <a:noFill/>
                    </a:lnB>
                  </a:tcPr>
                </a:tc>
                <a:tc>
                  <a:txBody>
                    <a:bodyPr/>
                    <a:lstStyle/>
                    <a:p>
                      <a:pPr algn="ctr"/>
                      <a:r>
                        <a:rPr lang="en-US" sz="1200" dirty="0" err="1">
                          <a:effectLst/>
                          <a:latin typeface="+mj-lt"/>
                        </a:rPr>
                        <a:t>Mukumu</a:t>
                      </a:r>
                      <a:r>
                        <a:rPr lang="en-US" sz="1200" dirty="0">
                          <a:effectLst/>
                          <a:latin typeface="+mj-lt"/>
                        </a:rPr>
                        <a:t>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0.819149</a:t>
                      </a:r>
                    </a:p>
                  </a:txBody>
                  <a:tcPr marL="28109" marR="28109" marT="14055" marB="14055" anchor="ctr">
                    <a:lnL>
                      <a:noFill/>
                    </a:lnL>
                    <a:lnR>
                      <a:noFill/>
                    </a:lnR>
                    <a:lnT>
                      <a:noFill/>
                    </a:lnT>
                    <a:lnB>
                      <a:noFill/>
                    </a:lnB>
                  </a:tcPr>
                </a:tc>
                <a:extLst>
                  <a:ext uri="{0D108BD9-81ED-4DB2-BD59-A6C34878D82A}">
                    <a16:rowId xmlns:a16="http://schemas.microsoft.com/office/drawing/2014/main" val="629595504"/>
                  </a:ext>
                </a:extLst>
              </a:tr>
              <a:tr h="230497">
                <a:tc>
                  <a:txBody>
                    <a:bodyPr/>
                    <a:lstStyle/>
                    <a:p>
                      <a:pPr algn="ctr" fontAlgn="ctr"/>
                      <a:r>
                        <a:rPr lang="en-US" sz="1200" b="0">
                          <a:effectLst/>
                          <a:latin typeface="+mj-lt"/>
                        </a:rPr>
                        <a:t>233</a:t>
                      </a:r>
                    </a:p>
                  </a:txBody>
                  <a:tcPr marL="28109" marR="28109" marT="14055" marB="14055" anchor="ctr">
                    <a:lnL>
                      <a:noFill/>
                    </a:lnL>
                    <a:lnR>
                      <a:noFill/>
                    </a:lnR>
                    <a:lnT>
                      <a:noFill/>
                    </a:lnT>
                    <a:lnB>
                      <a:noFill/>
                    </a:lnB>
                  </a:tcPr>
                </a:tc>
                <a:tc>
                  <a:txBody>
                    <a:bodyPr/>
                    <a:lstStyle/>
                    <a:p>
                      <a:pPr algn="ctr"/>
                      <a:r>
                        <a:rPr lang="en-US" sz="1200">
                          <a:effectLst/>
                          <a:latin typeface="+mj-lt"/>
                        </a:rPr>
                        <a:t>43.0</a:t>
                      </a:r>
                    </a:p>
                  </a:txBody>
                  <a:tcPr marL="28109" marR="28109" marT="14055" marB="14055" anchor="ctr">
                    <a:lnL>
                      <a:noFill/>
                    </a:lnL>
                    <a:lnR>
                      <a:noFill/>
                    </a:lnR>
                    <a:lnT>
                      <a:noFill/>
                    </a:lnT>
                    <a:lnB>
                      <a:noFill/>
                    </a:lnB>
                  </a:tcPr>
                </a:tc>
                <a:tc>
                  <a:txBody>
                    <a:bodyPr/>
                    <a:lstStyle/>
                    <a:p>
                      <a:pPr algn="ctr"/>
                      <a:r>
                        <a:rPr lang="en-US" sz="1200">
                          <a:effectLst/>
                          <a:latin typeface="+mj-lt"/>
                        </a:rPr>
                        <a:t>33.0</a:t>
                      </a:r>
                    </a:p>
                  </a:txBody>
                  <a:tcPr marL="28109" marR="28109" marT="14055" marB="14055" anchor="ctr">
                    <a:lnL>
                      <a:noFill/>
                    </a:lnL>
                    <a:lnR>
                      <a:noFill/>
                    </a:lnR>
                    <a:lnT>
                      <a:noFill/>
                    </a:lnT>
                    <a:lnB>
                      <a:noFill/>
                    </a:lnB>
                  </a:tcPr>
                </a:tc>
                <a:tc>
                  <a:txBody>
                    <a:bodyPr/>
                    <a:lstStyle/>
                    <a:p>
                      <a:pPr algn="ctr"/>
                      <a:r>
                        <a:rPr lang="en-US" sz="1200" dirty="0" err="1">
                          <a:effectLst/>
                          <a:latin typeface="+mj-lt"/>
                        </a:rPr>
                        <a:t>Matungu</a:t>
                      </a:r>
                      <a:r>
                        <a:rPr lang="en-US" sz="1200" dirty="0">
                          <a:effectLst/>
                          <a:latin typeface="+mj-lt"/>
                        </a:rPr>
                        <a:t>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0.767442</a:t>
                      </a:r>
                    </a:p>
                  </a:txBody>
                  <a:tcPr marL="28109" marR="28109" marT="14055" marB="14055" anchor="ctr">
                    <a:lnL>
                      <a:noFill/>
                    </a:lnL>
                    <a:lnR>
                      <a:noFill/>
                    </a:lnR>
                    <a:lnT>
                      <a:noFill/>
                    </a:lnT>
                    <a:lnB>
                      <a:noFill/>
                    </a:lnB>
                  </a:tcPr>
                </a:tc>
                <a:extLst>
                  <a:ext uri="{0D108BD9-81ED-4DB2-BD59-A6C34878D82A}">
                    <a16:rowId xmlns:a16="http://schemas.microsoft.com/office/drawing/2014/main" val="3903450523"/>
                  </a:ext>
                </a:extLst>
              </a:tr>
              <a:tr h="230497">
                <a:tc>
                  <a:txBody>
                    <a:bodyPr/>
                    <a:lstStyle/>
                    <a:p>
                      <a:pPr algn="ctr" fontAlgn="ctr"/>
                      <a:r>
                        <a:rPr lang="en-US" sz="1200" b="0">
                          <a:effectLst/>
                          <a:latin typeface="+mj-lt"/>
                        </a:rPr>
                        <a:t>235</a:t>
                      </a:r>
                    </a:p>
                  </a:txBody>
                  <a:tcPr marL="28109" marR="28109" marT="14055" marB="14055" anchor="ctr">
                    <a:lnL>
                      <a:noFill/>
                    </a:lnL>
                    <a:lnR>
                      <a:noFill/>
                    </a:lnR>
                    <a:lnT>
                      <a:noFill/>
                    </a:lnT>
                    <a:lnB>
                      <a:noFill/>
                    </a:lnB>
                  </a:tcPr>
                </a:tc>
                <a:tc>
                  <a:txBody>
                    <a:bodyPr/>
                    <a:lstStyle/>
                    <a:p>
                      <a:pPr algn="ctr"/>
                      <a:r>
                        <a:rPr lang="en-US" sz="1200">
                          <a:effectLst/>
                          <a:latin typeface="+mj-lt"/>
                        </a:rPr>
                        <a:t>19.0</a:t>
                      </a:r>
                    </a:p>
                  </a:txBody>
                  <a:tcPr marL="28109" marR="28109" marT="14055" marB="14055" anchor="ctr">
                    <a:lnL>
                      <a:noFill/>
                    </a:lnL>
                    <a:lnR>
                      <a:noFill/>
                    </a:lnR>
                    <a:lnT>
                      <a:noFill/>
                    </a:lnT>
                    <a:lnB>
                      <a:noFill/>
                    </a:lnB>
                  </a:tcPr>
                </a:tc>
                <a:tc>
                  <a:txBody>
                    <a:bodyPr/>
                    <a:lstStyle/>
                    <a:p>
                      <a:pPr algn="ctr"/>
                      <a:r>
                        <a:rPr lang="en-US" sz="1200">
                          <a:effectLst/>
                          <a:latin typeface="+mj-lt"/>
                        </a:rPr>
                        <a:t>14.0</a:t>
                      </a:r>
                    </a:p>
                  </a:txBody>
                  <a:tcPr marL="28109" marR="28109" marT="14055" marB="14055" anchor="ctr">
                    <a:lnL>
                      <a:noFill/>
                    </a:lnL>
                    <a:lnR>
                      <a:noFill/>
                    </a:lnR>
                    <a:lnT>
                      <a:noFill/>
                    </a:lnT>
                    <a:lnB>
                      <a:noFill/>
                    </a:lnB>
                  </a:tcPr>
                </a:tc>
                <a:tc>
                  <a:txBody>
                    <a:bodyPr/>
                    <a:lstStyle/>
                    <a:p>
                      <a:pPr algn="ctr"/>
                      <a:r>
                        <a:rPr lang="en-US" sz="1200">
                          <a:effectLst/>
                          <a:latin typeface="+mj-lt"/>
                        </a:rPr>
                        <a:t>Mautuma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0.736842</a:t>
                      </a:r>
                    </a:p>
                  </a:txBody>
                  <a:tcPr marL="28109" marR="28109" marT="14055" marB="14055" anchor="ctr">
                    <a:lnL>
                      <a:noFill/>
                    </a:lnL>
                    <a:lnR>
                      <a:noFill/>
                    </a:lnR>
                    <a:lnT>
                      <a:noFill/>
                    </a:lnT>
                    <a:lnB>
                      <a:noFill/>
                    </a:lnB>
                  </a:tcPr>
                </a:tc>
                <a:extLst>
                  <a:ext uri="{0D108BD9-81ED-4DB2-BD59-A6C34878D82A}">
                    <a16:rowId xmlns:a16="http://schemas.microsoft.com/office/drawing/2014/main" val="71938238"/>
                  </a:ext>
                </a:extLst>
              </a:tr>
              <a:tr h="230497">
                <a:tc>
                  <a:txBody>
                    <a:bodyPr/>
                    <a:lstStyle/>
                    <a:p>
                      <a:pPr algn="ctr" fontAlgn="ctr"/>
                      <a:r>
                        <a:rPr lang="en-US" sz="1200" b="0">
                          <a:effectLst/>
                          <a:latin typeface="+mj-lt"/>
                        </a:rPr>
                        <a:t>231</a:t>
                      </a:r>
                    </a:p>
                  </a:txBody>
                  <a:tcPr marL="28109" marR="28109" marT="14055" marB="14055" anchor="ctr">
                    <a:lnL>
                      <a:noFill/>
                    </a:lnL>
                    <a:lnR>
                      <a:noFill/>
                    </a:lnR>
                    <a:lnT>
                      <a:noFill/>
                    </a:lnT>
                    <a:lnB>
                      <a:noFill/>
                    </a:lnB>
                  </a:tcPr>
                </a:tc>
                <a:tc>
                  <a:txBody>
                    <a:bodyPr/>
                    <a:lstStyle/>
                    <a:p>
                      <a:pPr algn="ctr"/>
                      <a:r>
                        <a:rPr lang="en-US" sz="1200">
                          <a:effectLst/>
                          <a:latin typeface="+mj-lt"/>
                        </a:rPr>
                        <a:t>28.0</a:t>
                      </a:r>
                    </a:p>
                  </a:txBody>
                  <a:tcPr marL="28109" marR="28109" marT="14055" marB="14055" anchor="ctr">
                    <a:lnL>
                      <a:noFill/>
                    </a:lnL>
                    <a:lnR>
                      <a:noFill/>
                    </a:lnR>
                    <a:lnT>
                      <a:noFill/>
                    </a:lnT>
                    <a:lnB>
                      <a:noFill/>
                    </a:lnB>
                  </a:tcPr>
                </a:tc>
                <a:tc>
                  <a:txBody>
                    <a:bodyPr/>
                    <a:lstStyle/>
                    <a:p>
                      <a:pPr algn="ctr"/>
                      <a:r>
                        <a:rPr lang="en-US" sz="1200">
                          <a:effectLst/>
                          <a:latin typeface="+mj-lt"/>
                        </a:rPr>
                        <a:t>20.0</a:t>
                      </a:r>
                    </a:p>
                  </a:txBody>
                  <a:tcPr marL="28109" marR="28109" marT="14055" marB="14055" anchor="ctr">
                    <a:lnL>
                      <a:noFill/>
                    </a:lnL>
                    <a:lnR>
                      <a:noFill/>
                    </a:lnR>
                    <a:lnT>
                      <a:noFill/>
                    </a:lnT>
                    <a:lnB>
                      <a:noFill/>
                    </a:lnB>
                  </a:tcPr>
                </a:tc>
                <a:tc>
                  <a:txBody>
                    <a:bodyPr/>
                    <a:lstStyle/>
                    <a:p>
                      <a:pPr algn="ctr"/>
                      <a:r>
                        <a:rPr lang="en-US" sz="1200">
                          <a:effectLst/>
                          <a:latin typeface="+mj-lt"/>
                        </a:rPr>
                        <a:t>Matunda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0.714286</a:t>
                      </a:r>
                    </a:p>
                  </a:txBody>
                  <a:tcPr marL="28109" marR="28109" marT="14055" marB="14055" anchor="ctr">
                    <a:lnL>
                      <a:noFill/>
                    </a:lnL>
                    <a:lnR>
                      <a:noFill/>
                    </a:lnR>
                    <a:lnT>
                      <a:noFill/>
                    </a:lnT>
                    <a:lnB>
                      <a:noFill/>
                    </a:lnB>
                  </a:tcPr>
                </a:tc>
                <a:extLst>
                  <a:ext uri="{0D108BD9-81ED-4DB2-BD59-A6C34878D82A}">
                    <a16:rowId xmlns:a16="http://schemas.microsoft.com/office/drawing/2014/main" val="1956856040"/>
                  </a:ext>
                </a:extLst>
              </a:tr>
              <a:tr h="230497">
                <a:tc>
                  <a:txBody>
                    <a:bodyPr/>
                    <a:lstStyle/>
                    <a:p>
                      <a:pPr algn="ctr" fontAlgn="ctr"/>
                      <a:r>
                        <a:rPr lang="en-US" sz="1200" b="0">
                          <a:effectLst/>
                          <a:latin typeface="+mj-lt"/>
                        </a:rPr>
                        <a:t>118</a:t>
                      </a:r>
                    </a:p>
                  </a:txBody>
                  <a:tcPr marL="28109" marR="28109" marT="14055" marB="14055" anchor="ctr">
                    <a:lnL>
                      <a:noFill/>
                    </a:lnL>
                    <a:lnR>
                      <a:noFill/>
                    </a:lnR>
                    <a:lnT>
                      <a:noFill/>
                    </a:lnT>
                    <a:lnB>
                      <a:noFill/>
                    </a:lnB>
                  </a:tcPr>
                </a:tc>
                <a:tc>
                  <a:txBody>
                    <a:bodyPr/>
                    <a:lstStyle/>
                    <a:p>
                      <a:pPr algn="ctr"/>
                      <a:r>
                        <a:rPr lang="en-US" sz="1200">
                          <a:effectLst/>
                          <a:latin typeface="+mj-lt"/>
                        </a:rPr>
                        <a:t>28.0</a:t>
                      </a:r>
                    </a:p>
                  </a:txBody>
                  <a:tcPr marL="28109" marR="28109" marT="14055" marB="14055" anchor="ctr">
                    <a:lnL>
                      <a:noFill/>
                    </a:lnL>
                    <a:lnR>
                      <a:noFill/>
                    </a:lnR>
                    <a:lnT>
                      <a:noFill/>
                    </a:lnT>
                    <a:lnB>
                      <a:noFill/>
                    </a:lnB>
                  </a:tcPr>
                </a:tc>
                <a:tc>
                  <a:txBody>
                    <a:bodyPr/>
                    <a:lstStyle/>
                    <a:p>
                      <a:pPr algn="ctr"/>
                      <a:r>
                        <a:rPr lang="en-US" sz="1200">
                          <a:effectLst/>
                          <a:latin typeface="+mj-lt"/>
                        </a:rPr>
                        <a:t>12.0</a:t>
                      </a:r>
                    </a:p>
                  </a:txBody>
                  <a:tcPr marL="28109" marR="28109" marT="14055" marB="14055" anchor="ctr">
                    <a:lnL>
                      <a:noFill/>
                    </a:lnL>
                    <a:lnR>
                      <a:noFill/>
                    </a:lnR>
                    <a:lnT>
                      <a:noFill/>
                    </a:lnT>
                    <a:lnB>
                      <a:noFill/>
                    </a:lnB>
                  </a:tcPr>
                </a:tc>
                <a:tc>
                  <a:txBody>
                    <a:bodyPr/>
                    <a:lstStyle/>
                    <a:p>
                      <a:pPr algn="ctr"/>
                      <a:r>
                        <a:rPr lang="en-US" sz="1200">
                          <a:effectLst/>
                          <a:latin typeface="+mj-lt"/>
                        </a:rPr>
                        <a:t>Iguhu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0.428571</a:t>
                      </a:r>
                    </a:p>
                  </a:txBody>
                  <a:tcPr marL="28109" marR="28109" marT="14055" marB="14055" anchor="ctr">
                    <a:lnL>
                      <a:noFill/>
                    </a:lnL>
                    <a:lnR>
                      <a:noFill/>
                    </a:lnR>
                    <a:lnT>
                      <a:noFill/>
                    </a:lnT>
                    <a:lnB>
                      <a:noFill/>
                    </a:lnB>
                  </a:tcPr>
                </a:tc>
                <a:extLst>
                  <a:ext uri="{0D108BD9-81ED-4DB2-BD59-A6C34878D82A}">
                    <a16:rowId xmlns:a16="http://schemas.microsoft.com/office/drawing/2014/main" val="3414989689"/>
                  </a:ext>
                </a:extLst>
              </a:tr>
              <a:tr h="230497">
                <a:tc>
                  <a:txBody>
                    <a:bodyPr/>
                    <a:lstStyle/>
                    <a:p>
                      <a:pPr algn="ctr" fontAlgn="ctr"/>
                      <a:r>
                        <a:rPr lang="en-US" sz="1200" b="0">
                          <a:effectLst/>
                          <a:latin typeface="+mj-lt"/>
                        </a:rPr>
                        <a:t>335</a:t>
                      </a:r>
                    </a:p>
                  </a:txBody>
                  <a:tcPr marL="28109" marR="28109" marT="14055" marB="14055" anchor="ctr">
                    <a:lnL>
                      <a:noFill/>
                    </a:lnL>
                    <a:lnR>
                      <a:noFill/>
                    </a:lnR>
                    <a:lnT>
                      <a:noFill/>
                    </a:lnT>
                    <a:lnB>
                      <a:noFill/>
                    </a:lnB>
                  </a:tcPr>
                </a:tc>
                <a:tc>
                  <a:txBody>
                    <a:bodyPr/>
                    <a:lstStyle/>
                    <a:p>
                      <a:pPr algn="ctr"/>
                      <a:r>
                        <a:rPr lang="en-US" sz="1200">
                          <a:effectLst/>
                          <a:latin typeface="+mj-lt"/>
                        </a:rPr>
                        <a:t>23.0</a:t>
                      </a:r>
                    </a:p>
                  </a:txBody>
                  <a:tcPr marL="28109" marR="28109" marT="14055" marB="14055" anchor="ctr">
                    <a:lnL>
                      <a:noFill/>
                    </a:lnL>
                    <a:lnR>
                      <a:noFill/>
                    </a:lnR>
                    <a:lnT>
                      <a:noFill/>
                    </a:lnT>
                    <a:lnB>
                      <a:noFill/>
                    </a:lnB>
                  </a:tcPr>
                </a:tc>
                <a:tc>
                  <a:txBody>
                    <a:bodyPr/>
                    <a:lstStyle/>
                    <a:p>
                      <a:pPr algn="ctr"/>
                      <a:r>
                        <a:rPr lang="en-US" sz="1200">
                          <a:effectLst/>
                          <a:latin typeface="+mj-lt"/>
                        </a:rPr>
                        <a:t>7.0</a:t>
                      </a:r>
                    </a:p>
                  </a:txBody>
                  <a:tcPr marL="28109" marR="28109" marT="14055" marB="14055" anchor="ctr">
                    <a:lnL>
                      <a:noFill/>
                    </a:lnL>
                    <a:lnR>
                      <a:noFill/>
                    </a:lnR>
                    <a:lnT>
                      <a:noFill/>
                    </a:lnT>
                    <a:lnB>
                      <a:noFill/>
                    </a:lnB>
                  </a:tcPr>
                </a:tc>
                <a:tc>
                  <a:txBody>
                    <a:bodyPr/>
                    <a:lstStyle/>
                    <a:p>
                      <a:pPr algn="ctr"/>
                      <a:r>
                        <a:rPr lang="en-US" sz="1200">
                          <a:effectLst/>
                          <a:latin typeface="+mj-lt"/>
                        </a:rPr>
                        <a:t>Shibwe Sub-County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0.304348</a:t>
                      </a:r>
                    </a:p>
                  </a:txBody>
                  <a:tcPr marL="28109" marR="28109" marT="14055" marB="14055" anchor="ctr">
                    <a:lnL>
                      <a:noFill/>
                    </a:lnL>
                    <a:lnR>
                      <a:noFill/>
                    </a:lnR>
                    <a:lnT>
                      <a:noFill/>
                    </a:lnT>
                    <a:lnB>
                      <a:noFill/>
                    </a:lnB>
                  </a:tcPr>
                </a:tc>
                <a:extLst>
                  <a:ext uri="{0D108BD9-81ED-4DB2-BD59-A6C34878D82A}">
                    <a16:rowId xmlns:a16="http://schemas.microsoft.com/office/drawing/2014/main" val="777683878"/>
                  </a:ext>
                </a:extLst>
              </a:tr>
              <a:tr h="230497">
                <a:tc>
                  <a:txBody>
                    <a:bodyPr/>
                    <a:lstStyle/>
                    <a:p>
                      <a:pPr algn="ctr" fontAlgn="ctr"/>
                      <a:r>
                        <a:rPr lang="en-US" sz="1200" b="0">
                          <a:effectLst/>
                          <a:latin typeface="+mj-lt"/>
                        </a:rPr>
                        <a:t>4</a:t>
                      </a:r>
                    </a:p>
                  </a:txBody>
                  <a:tcPr marL="28109" marR="28109" marT="14055" marB="14055" anchor="ctr">
                    <a:lnL>
                      <a:noFill/>
                    </a:lnL>
                    <a:lnR>
                      <a:noFill/>
                    </a:lnR>
                    <a:lnT>
                      <a:noFill/>
                    </a:lnT>
                    <a:lnB>
                      <a:noFill/>
                    </a:lnB>
                  </a:tcPr>
                </a:tc>
                <a:tc>
                  <a:txBody>
                    <a:bodyPr/>
                    <a:lstStyle/>
                    <a:p>
                      <a:pPr algn="ctr"/>
                      <a:r>
                        <a:rPr lang="en-US" sz="1200">
                          <a:effectLst/>
                          <a:latin typeface="+mj-lt"/>
                        </a:rPr>
                        <a:t>8.0</a:t>
                      </a:r>
                    </a:p>
                  </a:txBody>
                  <a:tcPr marL="28109" marR="28109" marT="14055" marB="14055" anchor="ctr">
                    <a:lnL>
                      <a:noFill/>
                    </a:lnL>
                    <a:lnR>
                      <a:noFill/>
                    </a:lnR>
                    <a:lnT>
                      <a:noFill/>
                    </a:lnT>
                    <a:lnB>
                      <a:noFill/>
                    </a:lnB>
                  </a:tcPr>
                </a:tc>
                <a:tc>
                  <a:txBody>
                    <a:bodyPr/>
                    <a:lstStyle/>
                    <a:p>
                      <a:pPr algn="ctr"/>
                      <a:r>
                        <a:rPr lang="en-US" sz="1200">
                          <a:effectLst/>
                          <a:latin typeface="+mj-lt"/>
                        </a:rPr>
                        <a:t>2.0</a:t>
                      </a:r>
                    </a:p>
                  </a:txBody>
                  <a:tcPr marL="28109" marR="28109" marT="14055" marB="14055" anchor="ctr">
                    <a:lnL>
                      <a:noFill/>
                    </a:lnL>
                    <a:lnR>
                      <a:noFill/>
                    </a:lnR>
                    <a:lnT>
                      <a:noFill/>
                    </a:lnT>
                    <a:lnB>
                      <a:noFill/>
                    </a:lnB>
                  </a:tcPr>
                </a:tc>
                <a:tc>
                  <a:txBody>
                    <a:bodyPr/>
                    <a:lstStyle/>
                    <a:p>
                      <a:pPr algn="ctr"/>
                      <a:r>
                        <a:rPr lang="en-US" sz="1200">
                          <a:effectLst/>
                          <a:latin typeface="+mj-lt"/>
                        </a:rPr>
                        <a:t>Ahmadiya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0.250000</a:t>
                      </a:r>
                    </a:p>
                  </a:txBody>
                  <a:tcPr marL="28109" marR="28109" marT="14055" marB="14055" anchor="ctr">
                    <a:lnL>
                      <a:noFill/>
                    </a:lnL>
                    <a:lnR>
                      <a:noFill/>
                    </a:lnR>
                    <a:lnT>
                      <a:noFill/>
                    </a:lnT>
                    <a:lnB>
                      <a:noFill/>
                    </a:lnB>
                  </a:tcPr>
                </a:tc>
                <a:extLst>
                  <a:ext uri="{0D108BD9-81ED-4DB2-BD59-A6C34878D82A}">
                    <a16:rowId xmlns:a16="http://schemas.microsoft.com/office/drawing/2014/main" val="2501072185"/>
                  </a:ext>
                </a:extLst>
              </a:tr>
              <a:tr h="230497">
                <a:tc>
                  <a:txBody>
                    <a:bodyPr/>
                    <a:lstStyle/>
                    <a:p>
                      <a:pPr algn="ctr" fontAlgn="ctr"/>
                      <a:r>
                        <a:rPr lang="en-US" sz="1200" b="0">
                          <a:effectLst/>
                          <a:latin typeface="+mj-lt"/>
                        </a:rPr>
                        <a:t>298</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51.0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12.0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Navakholo Sub 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0.235294</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345078251"/>
                  </a:ext>
                </a:extLst>
              </a:tr>
              <a:tr h="230497">
                <a:tc>
                  <a:txBody>
                    <a:bodyPr/>
                    <a:lstStyle/>
                    <a:p>
                      <a:pPr algn="ctr" fontAlgn="ctr"/>
                      <a:r>
                        <a:rPr lang="en-US" sz="1200" b="0">
                          <a:effectLst/>
                          <a:latin typeface="+mj-lt"/>
                        </a:rPr>
                        <a:t>216</a:t>
                      </a:r>
                    </a:p>
                  </a:txBody>
                  <a:tcPr marL="28109" marR="28109" marT="14055" marB="14055" anchor="ctr">
                    <a:lnL>
                      <a:noFill/>
                    </a:lnL>
                    <a:lnR>
                      <a:noFill/>
                    </a:lnR>
                    <a:lnT>
                      <a:noFill/>
                    </a:lnT>
                    <a:lnB>
                      <a:noFill/>
                    </a:lnB>
                  </a:tcPr>
                </a:tc>
                <a:tc>
                  <a:txBody>
                    <a:bodyPr/>
                    <a:lstStyle/>
                    <a:p>
                      <a:pPr algn="ctr"/>
                      <a:r>
                        <a:rPr lang="en-US" sz="1200">
                          <a:effectLst/>
                          <a:latin typeface="+mj-lt"/>
                        </a:rPr>
                        <a:t>13.0</a:t>
                      </a:r>
                    </a:p>
                  </a:txBody>
                  <a:tcPr marL="28109" marR="28109" marT="14055" marB="14055" anchor="ctr">
                    <a:lnL>
                      <a:noFill/>
                    </a:lnL>
                    <a:lnR>
                      <a:noFill/>
                    </a:lnR>
                    <a:lnT>
                      <a:noFill/>
                    </a:lnT>
                    <a:lnB>
                      <a:noFill/>
                    </a:lnB>
                  </a:tcPr>
                </a:tc>
                <a:tc>
                  <a:txBody>
                    <a:bodyPr/>
                    <a:lstStyle/>
                    <a:p>
                      <a:pPr algn="ctr"/>
                      <a:r>
                        <a:rPr lang="en-US" sz="1200">
                          <a:effectLst/>
                          <a:latin typeface="+mj-lt"/>
                        </a:rPr>
                        <a:t>3.0</a:t>
                      </a:r>
                    </a:p>
                  </a:txBody>
                  <a:tcPr marL="28109" marR="28109" marT="14055" marB="14055" anchor="ctr">
                    <a:lnL>
                      <a:noFill/>
                    </a:lnL>
                    <a:lnR>
                      <a:noFill/>
                    </a:lnR>
                    <a:lnT>
                      <a:noFill/>
                    </a:lnT>
                    <a:lnB>
                      <a:noFill/>
                    </a:lnB>
                  </a:tcPr>
                </a:tc>
                <a:tc>
                  <a:txBody>
                    <a:bodyPr/>
                    <a:lstStyle/>
                    <a:p>
                      <a:pPr algn="ctr"/>
                      <a:r>
                        <a:rPr lang="en-US" sz="1200">
                          <a:effectLst/>
                          <a:latin typeface="+mj-lt"/>
                        </a:rPr>
                        <a:t>Manyala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0.230769</a:t>
                      </a:r>
                    </a:p>
                  </a:txBody>
                  <a:tcPr marL="28109" marR="28109" marT="14055" marB="14055" anchor="ctr">
                    <a:lnL>
                      <a:noFill/>
                    </a:lnL>
                    <a:lnR>
                      <a:noFill/>
                    </a:lnR>
                    <a:lnT>
                      <a:noFill/>
                    </a:lnT>
                    <a:lnB>
                      <a:noFill/>
                    </a:lnB>
                  </a:tcPr>
                </a:tc>
                <a:extLst>
                  <a:ext uri="{0D108BD9-81ED-4DB2-BD59-A6C34878D82A}">
                    <a16:rowId xmlns:a16="http://schemas.microsoft.com/office/drawing/2014/main" val="3023831105"/>
                  </a:ext>
                </a:extLst>
              </a:tr>
            </a:tbl>
          </a:graphicData>
        </a:graphic>
      </p:graphicFrame>
      <p:pic>
        <p:nvPicPr>
          <p:cNvPr id="5" name="Picture 4" descr="A picture containing text, screenshot, line, diagram&#10;&#10;Description automatically generated">
            <a:extLst>
              <a:ext uri="{FF2B5EF4-FFF2-40B4-BE49-F238E27FC236}">
                <a16:creationId xmlns:a16="http://schemas.microsoft.com/office/drawing/2014/main" id="{A6D9D4BF-9830-0A82-D7AB-0DF08B11B348}"/>
              </a:ext>
            </a:extLst>
          </p:cNvPr>
          <p:cNvPicPr>
            <a:picLocks noChangeAspect="1"/>
          </p:cNvPicPr>
          <p:nvPr/>
        </p:nvPicPr>
        <p:blipFill>
          <a:blip r:embed="rId3"/>
          <a:stretch>
            <a:fillRect/>
          </a:stretch>
        </p:blipFill>
        <p:spPr>
          <a:xfrm>
            <a:off x="87086" y="1401902"/>
            <a:ext cx="5361432" cy="4777681"/>
          </a:xfrm>
          <a:prstGeom prst="rect">
            <a:avLst/>
          </a:prstGeom>
        </p:spPr>
      </p:pic>
    </p:spTree>
    <p:extLst>
      <p:ext uri="{BB962C8B-B14F-4D97-AF65-F5344CB8AC3E}">
        <p14:creationId xmlns:p14="http://schemas.microsoft.com/office/powerpoint/2010/main" val="4269318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screenshot, text, diagram, plot&#10;&#10;Description automatically generated">
            <a:extLst>
              <a:ext uri="{FF2B5EF4-FFF2-40B4-BE49-F238E27FC236}">
                <a16:creationId xmlns:a16="http://schemas.microsoft.com/office/drawing/2014/main" id="{19096285-7831-226B-4023-3127BE492448}"/>
              </a:ext>
            </a:extLst>
          </p:cNvPr>
          <p:cNvPicPr>
            <a:picLocks noChangeAspect="1"/>
          </p:cNvPicPr>
          <p:nvPr/>
        </p:nvPicPr>
        <p:blipFill>
          <a:blip r:embed="rId2"/>
          <a:stretch>
            <a:fillRect/>
          </a:stretch>
        </p:blipFill>
        <p:spPr>
          <a:xfrm>
            <a:off x="131992" y="1232452"/>
            <a:ext cx="5392361" cy="5457460"/>
          </a:xfrm>
          <a:prstGeom prst="rect">
            <a:avLst/>
          </a:prstGeom>
        </p:spPr>
      </p:pic>
      <p:sp>
        <p:nvSpPr>
          <p:cNvPr id="2" name="TextBox 1">
            <a:extLst>
              <a:ext uri="{FF2B5EF4-FFF2-40B4-BE49-F238E27FC236}">
                <a16:creationId xmlns:a16="http://schemas.microsoft.com/office/drawing/2014/main" id="{39DDA69C-C355-5EDF-9585-FB86E754707A}"/>
              </a:ext>
            </a:extLst>
          </p:cNvPr>
          <p:cNvSpPr txBox="1"/>
          <p:nvPr/>
        </p:nvSpPr>
        <p:spPr>
          <a:xfrm>
            <a:off x="87086" y="97313"/>
            <a:ext cx="1610184" cy="369332"/>
          </a:xfrm>
          <a:prstGeom prst="rect">
            <a:avLst/>
          </a:prstGeom>
          <a:noFill/>
        </p:spPr>
        <p:txBody>
          <a:bodyPr wrap="none" rtlCol="0">
            <a:spAutoFit/>
          </a:bodyPr>
          <a:lstStyle/>
          <a:p>
            <a:r>
              <a:rPr lang="en-US" b="1">
                <a:solidFill>
                  <a:schemeClr val="accent1">
                    <a:lumMod val="75000"/>
                  </a:schemeClr>
                </a:solidFill>
                <a:latin typeface="+mj-lt"/>
              </a:rPr>
              <a:t>STEP 3 </a:t>
            </a:r>
            <a:r>
              <a:rPr lang="en-US" b="1" dirty="0">
                <a:solidFill>
                  <a:schemeClr val="accent1">
                    <a:lumMod val="75000"/>
                  </a:schemeClr>
                </a:solidFill>
                <a:latin typeface="+mj-lt"/>
              </a:rPr>
              <a:t>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190718" y="812866"/>
            <a:ext cx="11528768" cy="369332"/>
          </a:xfrm>
          <a:prstGeom prst="rect">
            <a:avLst/>
          </a:prstGeom>
          <a:noFill/>
        </p:spPr>
        <p:txBody>
          <a:bodyPr wrap="square" rtlCol="0">
            <a:spAutoFit/>
          </a:bodyPr>
          <a:lstStyle/>
          <a:p>
            <a:r>
              <a:rPr lang="en-US" dirty="0">
                <a:solidFill>
                  <a:schemeClr val="tx1"/>
                </a:solidFill>
                <a:latin typeface="+mj-lt"/>
                <a:sym typeface="Wingdings" pitchFamily="2" charset="2"/>
              </a:rPr>
              <a:t>3. Mother possibly develops complication from risk level</a:t>
            </a:r>
            <a:endParaRPr lang="en-US" dirty="0">
              <a:latin typeface="+mj-lt"/>
            </a:endParaRPr>
          </a:p>
        </p:txBody>
      </p:sp>
      <p:sp>
        <p:nvSpPr>
          <p:cNvPr id="13" name="TextBox 12">
            <a:extLst>
              <a:ext uri="{FF2B5EF4-FFF2-40B4-BE49-F238E27FC236}">
                <a16:creationId xmlns:a16="http://schemas.microsoft.com/office/drawing/2014/main" id="{B4E0D6C6-497E-3AA9-B145-CBEB4C70B0F4}"/>
              </a:ext>
            </a:extLst>
          </p:cNvPr>
          <p:cNvSpPr txBox="1"/>
          <p:nvPr/>
        </p:nvSpPr>
        <p:spPr>
          <a:xfrm>
            <a:off x="8002038" y="6459434"/>
            <a:ext cx="4057970" cy="276999"/>
          </a:xfrm>
          <a:prstGeom prst="rect">
            <a:avLst/>
          </a:prstGeom>
          <a:noFill/>
        </p:spPr>
        <p:txBody>
          <a:bodyPr wrap="none" rtlCol="0">
            <a:spAutoFit/>
          </a:bodyPr>
          <a:lstStyle/>
          <a:p>
            <a:r>
              <a:rPr lang="en-US" sz="1200" i="1" dirty="0">
                <a:solidFill>
                  <a:schemeClr val="bg2">
                    <a:lumMod val="75000"/>
                  </a:schemeClr>
                </a:solidFill>
                <a:hlinkClick r:id="rId3">
                  <a:extLst>
                    <a:ext uri="{A12FA001-AC4F-418D-AE19-62706E023703}">
                      <ahyp:hlinkClr xmlns:ahyp="http://schemas.microsoft.com/office/drawing/2018/hyperlinkcolor" val="tx"/>
                    </a:ext>
                  </a:extLst>
                </a:hlinkClick>
              </a:rPr>
              <a:t>(2) https://www.ncbi.nlm.nih.gov/pmc/articles/PMC4728153/</a:t>
            </a:r>
            <a:r>
              <a:rPr lang="en-US" sz="1200" i="1" dirty="0">
                <a:solidFill>
                  <a:schemeClr val="bg2">
                    <a:lumMod val="75000"/>
                  </a:schemeClr>
                </a:solidFill>
                <a:latin typeface="HelveticaNeueLTStd"/>
              </a:rPr>
              <a:t> </a:t>
            </a:r>
            <a:endParaRPr lang="en-US" sz="1200" i="1" dirty="0">
              <a:solidFill>
                <a:schemeClr val="bg2">
                  <a:lumMod val="75000"/>
                </a:schemeClr>
              </a:solidFill>
            </a:endParaRPr>
          </a:p>
        </p:txBody>
      </p:sp>
      <p:graphicFrame>
        <p:nvGraphicFramePr>
          <p:cNvPr id="7" name="Table 6">
            <a:extLst>
              <a:ext uri="{FF2B5EF4-FFF2-40B4-BE49-F238E27FC236}">
                <a16:creationId xmlns:a16="http://schemas.microsoft.com/office/drawing/2014/main" id="{5D3623E5-AC07-7940-C970-FD07CB57F2A4}"/>
              </a:ext>
            </a:extLst>
          </p:cNvPr>
          <p:cNvGraphicFramePr>
            <a:graphicFrameLocks noGrp="1"/>
          </p:cNvGraphicFramePr>
          <p:nvPr/>
        </p:nvGraphicFramePr>
        <p:xfrm>
          <a:off x="5639764" y="1172811"/>
          <a:ext cx="6079722" cy="4697587"/>
        </p:xfrm>
        <a:graphic>
          <a:graphicData uri="http://schemas.openxmlformats.org/drawingml/2006/table">
            <a:tbl>
              <a:tblPr/>
              <a:tblGrid>
                <a:gridCol w="542522">
                  <a:extLst>
                    <a:ext uri="{9D8B030D-6E8A-4147-A177-3AD203B41FA5}">
                      <a16:colId xmlns:a16="http://schemas.microsoft.com/office/drawing/2014/main" val="3052991948"/>
                    </a:ext>
                  </a:extLst>
                </a:gridCol>
                <a:gridCol w="726514">
                  <a:extLst>
                    <a:ext uri="{9D8B030D-6E8A-4147-A177-3AD203B41FA5}">
                      <a16:colId xmlns:a16="http://schemas.microsoft.com/office/drawing/2014/main" val="4015899082"/>
                    </a:ext>
                  </a:extLst>
                </a:gridCol>
                <a:gridCol w="538480">
                  <a:extLst>
                    <a:ext uri="{9D8B030D-6E8A-4147-A177-3AD203B41FA5}">
                      <a16:colId xmlns:a16="http://schemas.microsoft.com/office/drawing/2014/main" val="3318862393"/>
                    </a:ext>
                  </a:extLst>
                </a:gridCol>
                <a:gridCol w="2499360">
                  <a:extLst>
                    <a:ext uri="{9D8B030D-6E8A-4147-A177-3AD203B41FA5}">
                      <a16:colId xmlns:a16="http://schemas.microsoft.com/office/drawing/2014/main" val="1285235807"/>
                    </a:ext>
                  </a:extLst>
                </a:gridCol>
                <a:gridCol w="759559">
                  <a:extLst>
                    <a:ext uri="{9D8B030D-6E8A-4147-A177-3AD203B41FA5}">
                      <a16:colId xmlns:a16="http://schemas.microsoft.com/office/drawing/2014/main" val="717037935"/>
                    </a:ext>
                  </a:extLst>
                </a:gridCol>
                <a:gridCol w="1013287">
                  <a:extLst>
                    <a:ext uri="{9D8B030D-6E8A-4147-A177-3AD203B41FA5}">
                      <a16:colId xmlns:a16="http://schemas.microsoft.com/office/drawing/2014/main" val="526768994"/>
                    </a:ext>
                  </a:extLst>
                </a:gridCol>
              </a:tblGrid>
              <a:tr h="230497">
                <a:tc>
                  <a:txBody>
                    <a:bodyPr/>
                    <a:lstStyle/>
                    <a:p>
                      <a:pPr algn="ctr" fontAlgn="ctr"/>
                      <a:r>
                        <a:rPr lang="en-US" sz="1200" b="1" i="1" dirty="0">
                          <a:effectLst/>
                          <a:latin typeface="+mj-lt"/>
                        </a:rPr>
                        <a:t>Key</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Pre-Transfer Simulated</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Actual</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Organization Name</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Level Facility</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tc>
                  <a:txBody>
                    <a:bodyPr/>
                    <a:lstStyle/>
                    <a:p>
                      <a:pPr algn="ctr" fontAlgn="ctr"/>
                      <a:r>
                        <a:rPr lang="en-US" sz="1200" b="1" i="1" dirty="0">
                          <a:effectLst/>
                          <a:latin typeface="+mj-lt"/>
                        </a:rPr>
                        <a:t>Ratio</a:t>
                      </a:r>
                    </a:p>
                  </a:txBody>
                  <a:tcPr marL="28109" marR="28109" marT="14055" marB="14055" anchor="b">
                    <a:lnL>
                      <a:noFill/>
                    </a:lnL>
                    <a:lnR>
                      <a:noFill/>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929483"/>
                  </a:ext>
                </a:extLst>
              </a:tr>
              <a:tr h="331691">
                <a:tc>
                  <a:txBody>
                    <a:bodyPr/>
                    <a:lstStyle/>
                    <a:p>
                      <a:pPr algn="ctr" fontAlgn="ctr"/>
                      <a:r>
                        <a:rPr lang="en-US" sz="1200" b="0" dirty="0">
                          <a:effectLst/>
                          <a:latin typeface="+mj-lt"/>
                        </a:rPr>
                        <a:t>151</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159.0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487.0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Kakamega County General Hospital</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5.0</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tc>
                  <a:txBody>
                    <a:bodyPr/>
                    <a:lstStyle/>
                    <a:p>
                      <a:pPr algn="ctr"/>
                      <a:r>
                        <a:rPr lang="en-US" sz="1200" dirty="0">
                          <a:effectLst/>
                          <a:latin typeface="+mj-lt"/>
                        </a:rPr>
                        <a:t>3.062893</a:t>
                      </a:r>
                    </a:p>
                  </a:txBody>
                  <a:tcPr marL="28109" marR="28109" marT="14055" marB="14055" anchor="ctr">
                    <a:lnL>
                      <a:noFill/>
                    </a:lnL>
                    <a:lnR>
                      <a:noFill/>
                    </a:lnR>
                    <a:lnT w="3175" cap="flat" cmpd="sng" algn="ctr">
                      <a:solidFill>
                        <a:schemeClr val="tx1"/>
                      </a:solidFill>
                      <a:prstDash val="solid"/>
                      <a:round/>
                      <a:headEnd type="none" w="med" len="med"/>
                      <a:tailEnd type="none" w="med" len="med"/>
                    </a:lnT>
                    <a:lnB>
                      <a:noFill/>
                    </a:lnB>
                    <a:solidFill>
                      <a:srgbClr val="FFB4A4"/>
                    </a:solidFill>
                  </a:tcPr>
                </a:tc>
                <a:extLst>
                  <a:ext uri="{0D108BD9-81ED-4DB2-BD59-A6C34878D82A}">
                    <a16:rowId xmlns:a16="http://schemas.microsoft.com/office/drawing/2014/main" val="3878752923"/>
                  </a:ext>
                </a:extLst>
              </a:tr>
              <a:tr h="230497">
                <a:tc>
                  <a:txBody>
                    <a:bodyPr/>
                    <a:lstStyle/>
                    <a:p>
                      <a:pPr algn="ctr" fontAlgn="ctr"/>
                      <a:r>
                        <a:rPr lang="en-US" sz="1200" b="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49.0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128.0</a:t>
                      </a:r>
                    </a:p>
                  </a:txBody>
                  <a:tcPr marL="28109" marR="28109" marT="14055" marB="14055" anchor="ctr">
                    <a:lnL>
                      <a:noFill/>
                    </a:lnL>
                    <a:lnR>
                      <a:noFill/>
                    </a:lnR>
                    <a:lnT>
                      <a:noFill/>
                    </a:lnT>
                    <a:lnB>
                      <a:noFill/>
                    </a:lnB>
                    <a:solidFill>
                      <a:srgbClr val="FFB4A4"/>
                    </a:solidFill>
                  </a:tcPr>
                </a:tc>
                <a:tc>
                  <a:txBody>
                    <a:bodyPr/>
                    <a:lstStyle/>
                    <a:p>
                      <a:pPr algn="ctr"/>
                      <a:r>
                        <a:rPr lang="en-US" sz="1200" dirty="0" err="1">
                          <a:effectLst/>
                          <a:latin typeface="+mj-lt"/>
                        </a:rPr>
                        <a:t>Butere</a:t>
                      </a:r>
                      <a:r>
                        <a:rPr lang="en-US" sz="1200" dirty="0">
                          <a:effectLst/>
                          <a:latin typeface="+mj-lt"/>
                        </a:rPr>
                        <a:t> Sub 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2.612245</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3091437989"/>
                  </a:ext>
                </a:extLst>
              </a:tr>
              <a:tr h="230497">
                <a:tc>
                  <a:txBody>
                    <a:bodyPr/>
                    <a:lstStyle/>
                    <a:p>
                      <a:pPr algn="ctr" fontAlgn="ctr"/>
                      <a:r>
                        <a:rPr lang="en-US" sz="1200" b="0" dirty="0">
                          <a:effectLst/>
                          <a:latin typeface="+mj-lt"/>
                        </a:rPr>
                        <a:t>182</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32.0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73.0</a:t>
                      </a:r>
                    </a:p>
                  </a:txBody>
                  <a:tcPr marL="28109" marR="28109" marT="14055" marB="14055" anchor="ctr">
                    <a:lnL>
                      <a:noFill/>
                    </a:lnL>
                    <a:lnR>
                      <a:noFill/>
                    </a:lnR>
                    <a:lnT>
                      <a:noFill/>
                    </a:lnT>
                    <a:lnB>
                      <a:noFill/>
                    </a:lnB>
                    <a:solidFill>
                      <a:srgbClr val="FFB4A4"/>
                    </a:solidFill>
                  </a:tcPr>
                </a:tc>
                <a:tc>
                  <a:txBody>
                    <a:bodyPr/>
                    <a:lstStyle/>
                    <a:p>
                      <a:pPr algn="ctr"/>
                      <a:r>
                        <a:rPr lang="en-US" sz="1200" dirty="0" err="1">
                          <a:effectLst/>
                          <a:latin typeface="+mj-lt"/>
                        </a:rPr>
                        <a:t>Likuyani</a:t>
                      </a:r>
                      <a:r>
                        <a:rPr lang="en-US" sz="1200" dirty="0">
                          <a:effectLst/>
                          <a:latin typeface="+mj-lt"/>
                        </a:rPr>
                        <a:t> Sub-County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2.281250</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2310664964"/>
                  </a:ext>
                </a:extLst>
              </a:tr>
              <a:tr h="331691">
                <a:tc>
                  <a:txBody>
                    <a:bodyPr/>
                    <a:lstStyle/>
                    <a:p>
                      <a:pPr algn="ctr" fontAlgn="ctr"/>
                      <a:r>
                        <a:rPr lang="en-US" sz="1200" b="0">
                          <a:effectLst/>
                          <a:latin typeface="+mj-lt"/>
                        </a:rPr>
                        <a:t>373</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109.0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202.0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St Mary's Hospital (</a:t>
                      </a:r>
                      <a:r>
                        <a:rPr lang="en-US" sz="1200" dirty="0" err="1">
                          <a:effectLst/>
                          <a:latin typeface="+mj-lt"/>
                        </a:rPr>
                        <a:t>Mumias</a:t>
                      </a:r>
                      <a:r>
                        <a:rPr lang="en-US" sz="1200" dirty="0">
                          <a:effectLst/>
                          <a:latin typeface="+mj-lt"/>
                        </a:rPr>
                        <a:t>)</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1.853211</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2557492053"/>
                  </a:ext>
                </a:extLst>
              </a:tr>
              <a:tr h="230497">
                <a:tc>
                  <a:txBody>
                    <a:bodyPr/>
                    <a:lstStyle/>
                    <a:p>
                      <a:pPr algn="ctr" fontAlgn="ctr"/>
                      <a:r>
                        <a:rPr lang="en-US" sz="1200" b="0">
                          <a:effectLst/>
                          <a:latin typeface="+mj-lt"/>
                        </a:rPr>
                        <a:t>189</a:t>
                      </a:r>
                    </a:p>
                  </a:txBody>
                  <a:tcPr marL="28109" marR="28109" marT="14055" marB="14055" anchor="ctr">
                    <a:lnL>
                      <a:noFill/>
                    </a:lnL>
                    <a:lnR>
                      <a:noFill/>
                    </a:lnR>
                    <a:lnT>
                      <a:noFill/>
                    </a:lnT>
                    <a:lnB>
                      <a:noFill/>
                    </a:lnB>
                  </a:tcPr>
                </a:tc>
                <a:tc>
                  <a:txBody>
                    <a:bodyPr/>
                    <a:lstStyle/>
                    <a:p>
                      <a:pPr algn="ctr"/>
                      <a:r>
                        <a:rPr lang="en-US" sz="1200">
                          <a:effectLst/>
                          <a:latin typeface="+mj-lt"/>
                        </a:rPr>
                        <a:t>52.0</a:t>
                      </a:r>
                    </a:p>
                  </a:txBody>
                  <a:tcPr marL="28109" marR="28109" marT="14055" marB="14055" anchor="ctr">
                    <a:lnL>
                      <a:noFill/>
                    </a:lnL>
                    <a:lnR>
                      <a:noFill/>
                    </a:lnR>
                    <a:lnT>
                      <a:noFill/>
                    </a:lnT>
                    <a:lnB>
                      <a:noFill/>
                    </a:lnB>
                  </a:tcPr>
                </a:tc>
                <a:tc>
                  <a:txBody>
                    <a:bodyPr/>
                    <a:lstStyle/>
                    <a:p>
                      <a:pPr algn="ctr"/>
                      <a:r>
                        <a:rPr lang="en-US" sz="1200" dirty="0">
                          <a:effectLst/>
                          <a:latin typeface="+mj-lt"/>
                        </a:rPr>
                        <a:t>74.0</a:t>
                      </a:r>
                    </a:p>
                  </a:txBody>
                  <a:tcPr marL="28109" marR="28109" marT="14055" marB="14055" anchor="ctr">
                    <a:lnL>
                      <a:noFill/>
                    </a:lnL>
                    <a:lnR>
                      <a:noFill/>
                    </a:lnR>
                    <a:lnT>
                      <a:noFill/>
                    </a:lnT>
                    <a:lnB>
                      <a:noFill/>
                    </a:lnB>
                  </a:tcPr>
                </a:tc>
                <a:tc>
                  <a:txBody>
                    <a:bodyPr/>
                    <a:lstStyle/>
                    <a:p>
                      <a:pPr algn="ctr"/>
                      <a:r>
                        <a:rPr lang="en-US" sz="1200">
                          <a:effectLst/>
                          <a:latin typeface="+mj-lt"/>
                        </a:rPr>
                        <a:t>Lumakanda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1.423077</a:t>
                      </a:r>
                    </a:p>
                  </a:txBody>
                  <a:tcPr marL="28109" marR="28109" marT="14055" marB="14055" anchor="ctr">
                    <a:lnL>
                      <a:noFill/>
                    </a:lnL>
                    <a:lnR>
                      <a:noFill/>
                    </a:lnR>
                    <a:lnT>
                      <a:noFill/>
                    </a:lnT>
                    <a:lnB>
                      <a:noFill/>
                    </a:lnB>
                  </a:tcPr>
                </a:tc>
                <a:extLst>
                  <a:ext uri="{0D108BD9-81ED-4DB2-BD59-A6C34878D82A}">
                    <a16:rowId xmlns:a16="http://schemas.microsoft.com/office/drawing/2014/main" val="95947083"/>
                  </a:ext>
                </a:extLst>
              </a:tr>
              <a:tr h="230497">
                <a:tc>
                  <a:txBody>
                    <a:bodyPr/>
                    <a:lstStyle/>
                    <a:p>
                      <a:pPr algn="ctr" fontAlgn="ctr"/>
                      <a:r>
                        <a:rPr lang="en-US" sz="1200" b="0" dirty="0">
                          <a:effectLst/>
                          <a:latin typeface="+mj-lt"/>
                        </a:rPr>
                        <a:t>169</a:t>
                      </a:r>
                    </a:p>
                  </a:txBody>
                  <a:tcPr marL="28109" marR="28109" marT="14055" marB="14055" anchor="ctr">
                    <a:lnL>
                      <a:noFill/>
                    </a:lnL>
                    <a:lnR>
                      <a:noFill/>
                    </a:lnR>
                    <a:lnT>
                      <a:noFill/>
                    </a:lnT>
                    <a:lnB>
                      <a:noFill/>
                    </a:lnB>
                  </a:tcPr>
                </a:tc>
                <a:tc>
                  <a:txBody>
                    <a:bodyPr/>
                    <a:lstStyle/>
                    <a:p>
                      <a:pPr algn="ctr"/>
                      <a:r>
                        <a:rPr lang="en-US" sz="1200">
                          <a:effectLst/>
                          <a:latin typeface="+mj-lt"/>
                        </a:rPr>
                        <a:t>23.0</a:t>
                      </a:r>
                    </a:p>
                  </a:txBody>
                  <a:tcPr marL="28109" marR="28109" marT="14055" marB="14055" anchor="ctr">
                    <a:lnL>
                      <a:noFill/>
                    </a:lnL>
                    <a:lnR>
                      <a:noFill/>
                    </a:lnR>
                    <a:lnT>
                      <a:noFill/>
                    </a:lnT>
                    <a:lnB>
                      <a:noFill/>
                    </a:lnB>
                  </a:tcPr>
                </a:tc>
                <a:tc>
                  <a:txBody>
                    <a:bodyPr/>
                    <a:lstStyle/>
                    <a:p>
                      <a:pPr algn="ctr"/>
                      <a:r>
                        <a:rPr lang="en-US" sz="1200" dirty="0">
                          <a:effectLst/>
                          <a:latin typeface="+mj-lt"/>
                        </a:rPr>
                        <a:t>25.0</a:t>
                      </a:r>
                    </a:p>
                  </a:txBody>
                  <a:tcPr marL="28109" marR="28109" marT="14055" marB="14055" anchor="ctr">
                    <a:lnL>
                      <a:noFill/>
                    </a:lnL>
                    <a:lnR>
                      <a:noFill/>
                    </a:lnR>
                    <a:lnT>
                      <a:noFill/>
                    </a:lnT>
                    <a:lnB>
                      <a:noFill/>
                    </a:lnB>
                  </a:tcPr>
                </a:tc>
                <a:tc>
                  <a:txBody>
                    <a:bodyPr/>
                    <a:lstStyle/>
                    <a:p>
                      <a:pPr algn="ctr"/>
                      <a:r>
                        <a:rPr lang="en-US" sz="1200">
                          <a:effectLst/>
                          <a:latin typeface="+mj-lt"/>
                        </a:rPr>
                        <a:t>Khwisero Level IV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1.086957</a:t>
                      </a:r>
                    </a:p>
                  </a:txBody>
                  <a:tcPr marL="28109" marR="28109" marT="14055" marB="14055" anchor="ctr">
                    <a:lnL>
                      <a:noFill/>
                    </a:lnL>
                    <a:lnR>
                      <a:noFill/>
                    </a:lnR>
                    <a:lnT>
                      <a:noFill/>
                    </a:lnT>
                    <a:lnB>
                      <a:noFill/>
                    </a:lnB>
                  </a:tcPr>
                </a:tc>
                <a:extLst>
                  <a:ext uri="{0D108BD9-81ED-4DB2-BD59-A6C34878D82A}">
                    <a16:rowId xmlns:a16="http://schemas.microsoft.com/office/drawing/2014/main" val="490492169"/>
                  </a:ext>
                </a:extLst>
              </a:tr>
              <a:tr h="230497">
                <a:tc>
                  <a:txBody>
                    <a:bodyPr/>
                    <a:lstStyle/>
                    <a:p>
                      <a:pPr algn="ctr" fontAlgn="ctr"/>
                      <a:r>
                        <a:rPr lang="en-US" sz="1200" b="0">
                          <a:effectLst/>
                          <a:latin typeface="+mj-lt"/>
                        </a:rPr>
                        <a:t>286</a:t>
                      </a:r>
                    </a:p>
                  </a:txBody>
                  <a:tcPr marL="28109" marR="28109" marT="14055" marB="14055" anchor="ctr">
                    <a:lnL>
                      <a:noFill/>
                    </a:lnL>
                    <a:lnR>
                      <a:noFill/>
                    </a:lnR>
                    <a:lnT>
                      <a:noFill/>
                    </a:lnT>
                    <a:lnB>
                      <a:noFill/>
                    </a:lnB>
                  </a:tcPr>
                </a:tc>
                <a:tc>
                  <a:txBody>
                    <a:bodyPr/>
                    <a:lstStyle/>
                    <a:p>
                      <a:pPr algn="ctr"/>
                      <a:r>
                        <a:rPr lang="en-US" sz="1200">
                          <a:effectLst/>
                          <a:latin typeface="+mj-lt"/>
                        </a:rPr>
                        <a:t>22.0</a:t>
                      </a:r>
                    </a:p>
                  </a:txBody>
                  <a:tcPr marL="28109" marR="28109" marT="14055" marB="14055" anchor="ctr">
                    <a:lnL>
                      <a:noFill/>
                    </a:lnL>
                    <a:lnR>
                      <a:noFill/>
                    </a:lnR>
                    <a:lnT>
                      <a:noFill/>
                    </a:lnT>
                    <a:lnB>
                      <a:noFill/>
                    </a:lnB>
                  </a:tcPr>
                </a:tc>
                <a:tc>
                  <a:txBody>
                    <a:bodyPr/>
                    <a:lstStyle/>
                    <a:p>
                      <a:pPr algn="ctr"/>
                      <a:r>
                        <a:rPr lang="en-US" sz="1200" dirty="0">
                          <a:effectLst/>
                          <a:latin typeface="+mj-lt"/>
                        </a:rPr>
                        <a:t>23.0</a:t>
                      </a:r>
                    </a:p>
                  </a:txBody>
                  <a:tcPr marL="28109" marR="28109" marT="14055" marB="14055" anchor="ctr">
                    <a:lnL>
                      <a:noFill/>
                    </a:lnL>
                    <a:lnR>
                      <a:noFill/>
                    </a:lnR>
                    <a:lnT>
                      <a:noFill/>
                    </a:lnT>
                    <a:lnB>
                      <a:noFill/>
                    </a:lnB>
                  </a:tcPr>
                </a:tc>
                <a:tc>
                  <a:txBody>
                    <a:bodyPr/>
                    <a:lstStyle/>
                    <a:p>
                      <a:pPr algn="ctr"/>
                      <a:r>
                        <a:rPr lang="en-US" sz="1200">
                          <a:effectLst/>
                          <a:latin typeface="+mj-lt"/>
                        </a:rPr>
                        <a:t>Mwihila Mission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1.045455</a:t>
                      </a:r>
                    </a:p>
                  </a:txBody>
                  <a:tcPr marL="28109" marR="28109" marT="14055" marB="14055" anchor="ctr">
                    <a:lnL>
                      <a:noFill/>
                    </a:lnL>
                    <a:lnR>
                      <a:noFill/>
                    </a:lnR>
                    <a:lnT>
                      <a:noFill/>
                    </a:lnT>
                    <a:lnB>
                      <a:noFill/>
                    </a:lnB>
                  </a:tcPr>
                </a:tc>
                <a:extLst>
                  <a:ext uri="{0D108BD9-81ED-4DB2-BD59-A6C34878D82A}">
                    <a16:rowId xmlns:a16="http://schemas.microsoft.com/office/drawing/2014/main" val="407620523"/>
                  </a:ext>
                </a:extLst>
              </a:tr>
              <a:tr h="230497">
                <a:tc>
                  <a:txBody>
                    <a:bodyPr/>
                    <a:lstStyle/>
                    <a:p>
                      <a:pPr algn="ctr" fontAlgn="ctr"/>
                      <a:r>
                        <a:rPr lang="en-US" sz="1200" b="0">
                          <a:effectLst/>
                          <a:latin typeface="+mj-lt"/>
                        </a:rPr>
                        <a:t>210</a:t>
                      </a:r>
                    </a:p>
                  </a:txBody>
                  <a:tcPr marL="28109" marR="28109" marT="14055" marB="14055" anchor="ctr">
                    <a:lnL>
                      <a:noFill/>
                    </a:lnL>
                    <a:lnR>
                      <a:noFill/>
                    </a:lnR>
                    <a:lnT>
                      <a:noFill/>
                    </a:lnT>
                    <a:lnB>
                      <a:noFill/>
                    </a:lnB>
                  </a:tcPr>
                </a:tc>
                <a:tc>
                  <a:txBody>
                    <a:bodyPr/>
                    <a:lstStyle/>
                    <a:p>
                      <a:pPr algn="ctr"/>
                      <a:r>
                        <a:rPr lang="en-US" sz="1200">
                          <a:effectLst/>
                          <a:latin typeface="+mj-lt"/>
                        </a:rPr>
                        <a:t>85.0</a:t>
                      </a:r>
                    </a:p>
                  </a:txBody>
                  <a:tcPr marL="28109" marR="28109" marT="14055" marB="14055" anchor="ctr">
                    <a:lnL>
                      <a:noFill/>
                    </a:lnL>
                    <a:lnR>
                      <a:noFill/>
                    </a:lnR>
                    <a:lnT>
                      <a:noFill/>
                    </a:lnT>
                    <a:lnB>
                      <a:noFill/>
                    </a:lnB>
                  </a:tcPr>
                </a:tc>
                <a:tc>
                  <a:txBody>
                    <a:bodyPr/>
                    <a:lstStyle/>
                    <a:p>
                      <a:pPr algn="ctr"/>
                      <a:r>
                        <a:rPr lang="en-US" sz="1200" dirty="0">
                          <a:effectLst/>
                          <a:latin typeface="+mj-lt"/>
                        </a:rPr>
                        <a:t>87.0</a:t>
                      </a:r>
                    </a:p>
                  </a:txBody>
                  <a:tcPr marL="28109" marR="28109" marT="14055" marB="14055" anchor="ctr">
                    <a:lnL>
                      <a:noFill/>
                    </a:lnL>
                    <a:lnR>
                      <a:noFill/>
                    </a:lnR>
                    <a:lnT>
                      <a:noFill/>
                    </a:lnT>
                    <a:lnB>
                      <a:noFill/>
                    </a:lnB>
                  </a:tcPr>
                </a:tc>
                <a:tc>
                  <a:txBody>
                    <a:bodyPr/>
                    <a:lstStyle/>
                    <a:p>
                      <a:pPr algn="ctr"/>
                      <a:r>
                        <a:rPr lang="en-US" sz="1200" dirty="0" err="1">
                          <a:effectLst/>
                          <a:latin typeface="+mj-lt"/>
                        </a:rPr>
                        <a:t>Malava</a:t>
                      </a:r>
                      <a:r>
                        <a:rPr lang="en-US" sz="1200" dirty="0">
                          <a:effectLst/>
                          <a:latin typeface="+mj-lt"/>
                        </a:rPr>
                        <a:t>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1.023529</a:t>
                      </a:r>
                    </a:p>
                  </a:txBody>
                  <a:tcPr marL="28109" marR="28109" marT="14055" marB="14055" anchor="ctr">
                    <a:lnL>
                      <a:noFill/>
                    </a:lnL>
                    <a:lnR>
                      <a:noFill/>
                    </a:lnR>
                    <a:lnT>
                      <a:noFill/>
                    </a:lnT>
                    <a:lnB>
                      <a:noFill/>
                    </a:lnB>
                  </a:tcPr>
                </a:tc>
                <a:extLst>
                  <a:ext uri="{0D108BD9-81ED-4DB2-BD59-A6C34878D82A}">
                    <a16:rowId xmlns:a16="http://schemas.microsoft.com/office/drawing/2014/main" val="1173171221"/>
                  </a:ext>
                </a:extLst>
              </a:tr>
              <a:tr h="230497">
                <a:tc>
                  <a:txBody>
                    <a:bodyPr/>
                    <a:lstStyle/>
                    <a:p>
                      <a:pPr algn="ctr" fontAlgn="ctr"/>
                      <a:r>
                        <a:rPr lang="en-US" sz="1200" b="0">
                          <a:effectLst/>
                          <a:latin typeface="+mj-lt"/>
                        </a:rPr>
                        <a:t>251</a:t>
                      </a:r>
                    </a:p>
                  </a:txBody>
                  <a:tcPr marL="28109" marR="28109" marT="14055" marB="14055" anchor="ctr">
                    <a:lnL>
                      <a:noFill/>
                    </a:lnL>
                    <a:lnR>
                      <a:noFill/>
                    </a:lnR>
                    <a:lnT>
                      <a:noFill/>
                    </a:lnT>
                    <a:lnB>
                      <a:noFill/>
                    </a:lnB>
                  </a:tcPr>
                </a:tc>
                <a:tc>
                  <a:txBody>
                    <a:bodyPr/>
                    <a:lstStyle/>
                    <a:p>
                      <a:pPr algn="ctr"/>
                      <a:r>
                        <a:rPr lang="en-US" sz="1200">
                          <a:effectLst/>
                          <a:latin typeface="+mj-lt"/>
                        </a:rPr>
                        <a:t>94.0</a:t>
                      </a:r>
                    </a:p>
                  </a:txBody>
                  <a:tcPr marL="28109" marR="28109" marT="14055" marB="14055" anchor="ctr">
                    <a:lnL>
                      <a:noFill/>
                    </a:lnL>
                    <a:lnR>
                      <a:noFill/>
                    </a:lnR>
                    <a:lnT>
                      <a:noFill/>
                    </a:lnT>
                    <a:lnB>
                      <a:noFill/>
                    </a:lnB>
                  </a:tcPr>
                </a:tc>
                <a:tc>
                  <a:txBody>
                    <a:bodyPr/>
                    <a:lstStyle/>
                    <a:p>
                      <a:pPr algn="ctr"/>
                      <a:r>
                        <a:rPr lang="en-US" sz="1200">
                          <a:effectLst/>
                          <a:latin typeface="+mj-lt"/>
                        </a:rPr>
                        <a:t>77.0</a:t>
                      </a:r>
                    </a:p>
                  </a:txBody>
                  <a:tcPr marL="28109" marR="28109" marT="14055" marB="14055" anchor="ctr">
                    <a:lnL>
                      <a:noFill/>
                    </a:lnL>
                    <a:lnR>
                      <a:noFill/>
                    </a:lnR>
                    <a:lnT>
                      <a:noFill/>
                    </a:lnT>
                    <a:lnB>
                      <a:noFill/>
                    </a:lnB>
                  </a:tcPr>
                </a:tc>
                <a:tc>
                  <a:txBody>
                    <a:bodyPr/>
                    <a:lstStyle/>
                    <a:p>
                      <a:pPr algn="ctr"/>
                      <a:r>
                        <a:rPr lang="en-US" sz="1200" dirty="0" err="1">
                          <a:effectLst/>
                          <a:latin typeface="+mj-lt"/>
                        </a:rPr>
                        <a:t>Mukumu</a:t>
                      </a:r>
                      <a:r>
                        <a:rPr lang="en-US" sz="1200" dirty="0">
                          <a:effectLst/>
                          <a:latin typeface="+mj-lt"/>
                        </a:rPr>
                        <a:t>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0.819149</a:t>
                      </a:r>
                    </a:p>
                  </a:txBody>
                  <a:tcPr marL="28109" marR="28109" marT="14055" marB="14055" anchor="ctr">
                    <a:lnL>
                      <a:noFill/>
                    </a:lnL>
                    <a:lnR>
                      <a:noFill/>
                    </a:lnR>
                    <a:lnT>
                      <a:noFill/>
                    </a:lnT>
                    <a:lnB>
                      <a:noFill/>
                    </a:lnB>
                  </a:tcPr>
                </a:tc>
                <a:extLst>
                  <a:ext uri="{0D108BD9-81ED-4DB2-BD59-A6C34878D82A}">
                    <a16:rowId xmlns:a16="http://schemas.microsoft.com/office/drawing/2014/main" val="629595504"/>
                  </a:ext>
                </a:extLst>
              </a:tr>
              <a:tr h="230497">
                <a:tc>
                  <a:txBody>
                    <a:bodyPr/>
                    <a:lstStyle/>
                    <a:p>
                      <a:pPr algn="ctr" fontAlgn="ctr"/>
                      <a:r>
                        <a:rPr lang="en-US" sz="1200" b="0">
                          <a:effectLst/>
                          <a:latin typeface="+mj-lt"/>
                        </a:rPr>
                        <a:t>233</a:t>
                      </a:r>
                    </a:p>
                  </a:txBody>
                  <a:tcPr marL="28109" marR="28109" marT="14055" marB="14055" anchor="ctr">
                    <a:lnL>
                      <a:noFill/>
                    </a:lnL>
                    <a:lnR>
                      <a:noFill/>
                    </a:lnR>
                    <a:lnT>
                      <a:noFill/>
                    </a:lnT>
                    <a:lnB>
                      <a:noFill/>
                    </a:lnB>
                  </a:tcPr>
                </a:tc>
                <a:tc>
                  <a:txBody>
                    <a:bodyPr/>
                    <a:lstStyle/>
                    <a:p>
                      <a:pPr algn="ctr"/>
                      <a:r>
                        <a:rPr lang="en-US" sz="1200">
                          <a:effectLst/>
                          <a:latin typeface="+mj-lt"/>
                        </a:rPr>
                        <a:t>43.0</a:t>
                      </a:r>
                    </a:p>
                  </a:txBody>
                  <a:tcPr marL="28109" marR="28109" marT="14055" marB="14055" anchor="ctr">
                    <a:lnL>
                      <a:noFill/>
                    </a:lnL>
                    <a:lnR>
                      <a:noFill/>
                    </a:lnR>
                    <a:lnT>
                      <a:noFill/>
                    </a:lnT>
                    <a:lnB>
                      <a:noFill/>
                    </a:lnB>
                  </a:tcPr>
                </a:tc>
                <a:tc>
                  <a:txBody>
                    <a:bodyPr/>
                    <a:lstStyle/>
                    <a:p>
                      <a:pPr algn="ctr"/>
                      <a:r>
                        <a:rPr lang="en-US" sz="1200">
                          <a:effectLst/>
                          <a:latin typeface="+mj-lt"/>
                        </a:rPr>
                        <a:t>33.0</a:t>
                      </a:r>
                    </a:p>
                  </a:txBody>
                  <a:tcPr marL="28109" marR="28109" marT="14055" marB="14055" anchor="ctr">
                    <a:lnL>
                      <a:noFill/>
                    </a:lnL>
                    <a:lnR>
                      <a:noFill/>
                    </a:lnR>
                    <a:lnT>
                      <a:noFill/>
                    </a:lnT>
                    <a:lnB>
                      <a:noFill/>
                    </a:lnB>
                  </a:tcPr>
                </a:tc>
                <a:tc>
                  <a:txBody>
                    <a:bodyPr/>
                    <a:lstStyle/>
                    <a:p>
                      <a:pPr algn="ctr"/>
                      <a:r>
                        <a:rPr lang="en-US" sz="1200" dirty="0" err="1">
                          <a:effectLst/>
                          <a:latin typeface="+mj-lt"/>
                        </a:rPr>
                        <a:t>Matungu</a:t>
                      </a:r>
                      <a:r>
                        <a:rPr lang="en-US" sz="1200" dirty="0">
                          <a:effectLst/>
                          <a:latin typeface="+mj-lt"/>
                        </a:rPr>
                        <a:t>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0.767442</a:t>
                      </a:r>
                    </a:p>
                  </a:txBody>
                  <a:tcPr marL="28109" marR="28109" marT="14055" marB="14055" anchor="ctr">
                    <a:lnL>
                      <a:noFill/>
                    </a:lnL>
                    <a:lnR>
                      <a:noFill/>
                    </a:lnR>
                    <a:lnT>
                      <a:noFill/>
                    </a:lnT>
                    <a:lnB>
                      <a:noFill/>
                    </a:lnB>
                  </a:tcPr>
                </a:tc>
                <a:extLst>
                  <a:ext uri="{0D108BD9-81ED-4DB2-BD59-A6C34878D82A}">
                    <a16:rowId xmlns:a16="http://schemas.microsoft.com/office/drawing/2014/main" val="3903450523"/>
                  </a:ext>
                </a:extLst>
              </a:tr>
              <a:tr h="230497">
                <a:tc>
                  <a:txBody>
                    <a:bodyPr/>
                    <a:lstStyle/>
                    <a:p>
                      <a:pPr algn="ctr" fontAlgn="ctr"/>
                      <a:r>
                        <a:rPr lang="en-US" sz="1200" b="0">
                          <a:effectLst/>
                          <a:latin typeface="+mj-lt"/>
                        </a:rPr>
                        <a:t>235</a:t>
                      </a:r>
                    </a:p>
                  </a:txBody>
                  <a:tcPr marL="28109" marR="28109" marT="14055" marB="14055" anchor="ctr">
                    <a:lnL>
                      <a:noFill/>
                    </a:lnL>
                    <a:lnR>
                      <a:noFill/>
                    </a:lnR>
                    <a:lnT>
                      <a:noFill/>
                    </a:lnT>
                    <a:lnB>
                      <a:noFill/>
                    </a:lnB>
                  </a:tcPr>
                </a:tc>
                <a:tc>
                  <a:txBody>
                    <a:bodyPr/>
                    <a:lstStyle/>
                    <a:p>
                      <a:pPr algn="ctr"/>
                      <a:r>
                        <a:rPr lang="en-US" sz="1200">
                          <a:effectLst/>
                          <a:latin typeface="+mj-lt"/>
                        </a:rPr>
                        <a:t>19.0</a:t>
                      </a:r>
                    </a:p>
                  </a:txBody>
                  <a:tcPr marL="28109" marR="28109" marT="14055" marB="14055" anchor="ctr">
                    <a:lnL>
                      <a:noFill/>
                    </a:lnL>
                    <a:lnR>
                      <a:noFill/>
                    </a:lnR>
                    <a:lnT>
                      <a:noFill/>
                    </a:lnT>
                    <a:lnB>
                      <a:noFill/>
                    </a:lnB>
                  </a:tcPr>
                </a:tc>
                <a:tc>
                  <a:txBody>
                    <a:bodyPr/>
                    <a:lstStyle/>
                    <a:p>
                      <a:pPr algn="ctr"/>
                      <a:r>
                        <a:rPr lang="en-US" sz="1200">
                          <a:effectLst/>
                          <a:latin typeface="+mj-lt"/>
                        </a:rPr>
                        <a:t>14.0</a:t>
                      </a:r>
                    </a:p>
                  </a:txBody>
                  <a:tcPr marL="28109" marR="28109" marT="14055" marB="14055" anchor="ctr">
                    <a:lnL>
                      <a:noFill/>
                    </a:lnL>
                    <a:lnR>
                      <a:noFill/>
                    </a:lnR>
                    <a:lnT>
                      <a:noFill/>
                    </a:lnT>
                    <a:lnB>
                      <a:noFill/>
                    </a:lnB>
                  </a:tcPr>
                </a:tc>
                <a:tc>
                  <a:txBody>
                    <a:bodyPr/>
                    <a:lstStyle/>
                    <a:p>
                      <a:pPr algn="ctr"/>
                      <a:r>
                        <a:rPr lang="en-US" sz="1200">
                          <a:effectLst/>
                          <a:latin typeface="+mj-lt"/>
                        </a:rPr>
                        <a:t>Mautuma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0.736842</a:t>
                      </a:r>
                    </a:p>
                  </a:txBody>
                  <a:tcPr marL="28109" marR="28109" marT="14055" marB="14055" anchor="ctr">
                    <a:lnL>
                      <a:noFill/>
                    </a:lnL>
                    <a:lnR>
                      <a:noFill/>
                    </a:lnR>
                    <a:lnT>
                      <a:noFill/>
                    </a:lnT>
                    <a:lnB>
                      <a:noFill/>
                    </a:lnB>
                  </a:tcPr>
                </a:tc>
                <a:extLst>
                  <a:ext uri="{0D108BD9-81ED-4DB2-BD59-A6C34878D82A}">
                    <a16:rowId xmlns:a16="http://schemas.microsoft.com/office/drawing/2014/main" val="71938238"/>
                  </a:ext>
                </a:extLst>
              </a:tr>
              <a:tr h="230497">
                <a:tc>
                  <a:txBody>
                    <a:bodyPr/>
                    <a:lstStyle/>
                    <a:p>
                      <a:pPr algn="ctr" fontAlgn="ctr"/>
                      <a:r>
                        <a:rPr lang="en-US" sz="1200" b="0">
                          <a:effectLst/>
                          <a:latin typeface="+mj-lt"/>
                        </a:rPr>
                        <a:t>231</a:t>
                      </a:r>
                    </a:p>
                  </a:txBody>
                  <a:tcPr marL="28109" marR="28109" marT="14055" marB="14055" anchor="ctr">
                    <a:lnL>
                      <a:noFill/>
                    </a:lnL>
                    <a:lnR>
                      <a:noFill/>
                    </a:lnR>
                    <a:lnT>
                      <a:noFill/>
                    </a:lnT>
                    <a:lnB>
                      <a:noFill/>
                    </a:lnB>
                  </a:tcPr>
                </a:tc>
                <a:tc>
                  <a:txBody>
                    <a:bodyPr/>
                    <a:lstStyle/>
                    <a:p>
                      <a:pPr algn="ctr"/>
                      <a:r>
                        <a:rPr lang="en-US" sz="1200">
                          <a:effectLst/>
                          <a:latin typeface="+mj-lt"/>
                        </a:rPr>
                        <a:t>28.0</a:t>
                      </a:r>
                    </a:p>
                  </a:txBody>
                  <a:tcPr marL="28109" marR="28109" marT="14055" marB="14055" anchor="ctr">
                    <a:lnL>
                      <a:noFill/>
                    </a:lnL>
                    <a:lnR>
                      <a:noFill/>
                    </a:lnR>
                    <a:lnT>
                      <a:noFill/>
                    </a:lnT>
                    <a:lnB>
                      <a:noFill/>
                    </a:lnB>
                  </a:tcPr>
                </a:tc>
                <a:tc>
                  <a:txBody>
                    <a:bodyPr/>
                    <a:lstStyle/>
                    <a:p>
                      <a:pPr algn="ctr"/>
                      <a:r>
                        <a:rPr lang="en-US" sz="1200">
                          <a:effectLst/>
                          <a:latin typeface="+mj-lt"/>
                        </a:rPr>
                        <a:t>20.0</a:t>
                      </a:r>
                    </a:p>
                  </a:txBody>
                  <a:tcPr marL="28109" marR="28109" marT="14055" marB="14055" anchor="ctr">
                    <a:lnL>
                      <a:noFill/>
                    </a:lnL>
                    <a:lnR>
                      <a:noFill/>
                    </a:lnR>
                    <a:lnT>
                      <a:noFill/>
                    </a:lnT>
                    <a:lnB>
                      <a:noFill/>
                    </a:lnB>
                  </a:tcPr>
                </a:tc>
                <a:tc>
                  <a:txBody>
                    <a:bodyPr/>
                    <a:lstStyle/>
                    <a:p>
                      <a:pPr algn="ctr"/>
                      <a:r>
                        <a:rPr lang="en-US" sz="1200">
                          <a:effectLst/>
                          <a:latin typeface="+mj-lt"/>
                        </a:rPr>
                        <a:t>Matunda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0.714286</a:t>
                      </a:r>
                    </a:p>
                  </a:txBody>
                  <a:tcPr marL="28109" marR="28109" marT="14055" marB="14055" anchor="ctr">
                    <a:lnL>
                      <a:noFill/>
                    </a:lnL>
                    <a:lnR>
                      <a:noFill/>
                    </a:lnR>
                    <a:lnT>
                      <a:noFill/>
                    </a:lnT>
                    <a:lnB>
                      <a:noFill/>
                    </a:lnB>
                  </a:tcPr>
                </a:tc>
                <a:extLst>
                  <a:ext uri="{0D108BD9-81ED-4DB2-BD59-A6C34878D82A}">
                    <a16:rowId xmlns:a16="http://schemas.microsoft.com/office/drawing/2014/main" val="1956856040"/>
                  </a:ext>
                </a:extLst>
              </a:tr>
              <a:tr h="230497">
                <a:tc>
                  <a:txBody>
                    <a:bodyPr/>
                    <a:lstStyle/>
                    <a:p>
                      <a:pPr algn="ctr" fontAlgn="ctr"/>
                      <a:r>
                        <a:rPr lang="en-US" sz="1200" b="0">
                          <a:effectLst/>
                          <a:latin typeface="+mj-lt"/>
                        </a:rPr>
                        <a:t>118</a:t>
                      </a:r>
                    </a:p>
                  </a:txBody>
                  <a:tcPr marL="28109" marR="28109" marT="14055" marB="14055" anchor="ctr">
                    <a:lnL>
                      <a:noFill/>
                    </a:lnL>
                    <a:lnR>
                      <a:noFill/>
                    </a:lnR>
                    <a:lnT>
                      <a:noFill/>
                    </a:lnT>
                    <a:lnB>
                      <a:noFill/>
                    </a:lnB>
                  </a:tcPr>
                </a:tc>
                <a:tc>
                  <a:txBody>
                    <a:bodyPr/>
                    <a:lstStyle/>
                    <a:p>
                      <a:pPr algn="ctr"/>
                      <a:r>
                        <a:rPr lang="en-US" sz="1200">
                          <a:effectLst/>
                          <a:latin typeface="+mj-lt"/>
                        </a:rPr>
                        <a:t>28.0</a:t>
                      </a:r>
                    </a:p>
                  </a:txBody>
                  <a:tcPr marL="28109" marR="28109" marT="14055" marB="14055" anchor="ctr">
                    <a:lnL>
                      <a:noFill/>
                    </a:lnL>
                    <a:lnR>
                      <a:noFill/>
                    </a:lnR>
                    <a:lnT>
                      <a:noFill/>
                    </a:lnT>
                    <a:lnB>
                      <a:noFill/>
                    </a:lnB>
                  </a:tcPr>
                </a:tc>
                <a:tc>
                  <a:txBody>
                    <a:bodyPr/>
                    <a:lstStyle/>
                    <a:p>
                      <a:pPr algn="ctr"/>
                      <a:r>
                        <a:rPr lang="en-US" sz="1200">
                          <a:effectLst/>
                          <a:latin typeface="+mj-lt"/>
                        </a:rPr>
                        <a:t>12.0</a:t>
                      </a:r>
                    </a:p>
                  </a:txBody>
                  <a:tcPr marL="28109" marR="28109" marT="14055" marB="14055" anchor="ctr">
                    <a:lnL>
                      <a:noFill/>
                    </a:lnL>
                    <a:lnR>
                      <a:noFill/>
                    </a:lnR>
                    <a:lnT>
                      <a:noFill/>
                    </a:lnT>
                    <a:lnB>
                      <a:noFill/>
                    </a:lnB>
                  </a:tcPr>
                </a:tc>
                <a:tc>
                  <a:txBody>
                    <a:bodyPr/>
                    <a:lstStyle/>
                    <a:p>
                      <a:pPr algn="ctr"/>
                      <a:r>
                        <a:rPr lang="en-US" sz="1200">
                          <a:effectLst/>
                          <a:latin typeface="+mj-lt"/>
                        </a:rPr>
                        <a:t>Iguhu Sub 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0.428571</a:t>
                      </a:r>
                    </a:p>
                  </a:txBody>
                  <a:tcPr marL="28109" marR="28109" marT="14055" marB="14055" anchor="ctr">
                    <a:lnL>
                      <a:noFill/>
                    </a:lnL>
                    <a:lnR>
                      <a:noFill/>
                    </a:lnR>
                    <a:lnT>
                      <a:noFill/>
                    </a:lnT>
                    <a:lnB>
                      <a:noFill/>
                    </a:lnB>
                  </a:tcPr>
                </a:tc>
                <a:extLst>
                  <a:ext uri="{0D108BD9-81ED-4DB2-BD59-A6C34878D82A}">
                    <a16:rowId xmlns:a16="http://schemas.microsoft.com/office/drawing/2014/main" val="3414989689"/>
                  </a:ext>
                </a:extLst>
              </a:tr>
              <a:tr h="230497">
                <a:tc>
                  <a:txBody>
                    <a:bodyPr/>
                    <a:lstStyle/>
                    <a:p>
                      <a:pPr algn="ctr" fontAlgn="ctr"/>
                      <a:r>
                        <a:rPr lang="en-US" sz="1200" b="0">
                          <a:effectLst/>
                          <a:latin typeface="+mj-lt"/>
                        </a:rPr>
                        <a:t>335</a:t>
                      </a:r>
                    </a:p>
                  </a:txBody>
                  <a:tcPr marL="28109" marR="28109" marT="14055" marB="14055" anchor="ctr">
                    <a:lnL>
                      <a:noFill/>
                    </a:lnL>
                    <a:lnR>
                      <a:noFill/>
                    </a:lnR>
                    <a:lnT>
                      <a:noFill/>
                    </a:lnT>
                    <a:lnB>
                      <a:noFill/>
                    </a:lnB>
                  </a:tcPr>
                </a:tc>
                <a:tc>
                  <a:txBody>
                    <a:bodyPr/>
                    <a:lstStyle/>
                    <a:p>
                      <a:pPr algn="ctr"/>
                      <a:r>
                        <a:rPr lang="en-US" sz="1200">
                          <a:effectLst/>
                          <a:latin typeface="+mj-lt"/>
                        </a:rPr>
                        <a:t>23.0</a:t>
                      </a:r>
                    </a:p>
                  </a:txBody>
                  <a:tcPr marL="28109" marR="28109" marT="14055" marB="14055" anchor="ctr">
                    <a:lnL>
                      <a:noFill/>
                    </a:lnL>
                    <a:lnR>
                      <a:noFill/>
                    </a:lnR>
                    <a:lnT>
                      <a:noFill/>
                    </a:lnT>
                    <a:lnB>
                      <a:noFill/>
                    </a:lnB>
                  </a:tcPr>
                </a:tc>
                <a:tc>
                  <a:txBody>
                    <a:bodyPr/>
                    <a:lstStyle/>
                    <a:p>
                      <a:pPr algn="ctr"/>
                      <a:r>
                        <a:rPr lang="en-US" sz="1200">
                          <a:effectLst/>
                          <a:latin typeface="+mj-lt"/>
                        </a:rPr>
                        <a:t>7.0</a:t>
                      </a:r>
                    </a:p>
                  </a:txBody>
                  <a:tcPr marL="28109" marR="28109" marT="14055" marB="14055" anchor="ctr">
                    <a:lnL>
                      <a:noFill/>
                    </a:lnL>
                    <a:lnR>
                      <a:noFill/>
                    </a:lnR>
                    <a:lnT>
                      <a:noFill/>
                    </a:lnT>
                    <a:lnB>
                      <a:noFill/>
                    </a:lnB>
                  </a:tcPr>
                </a:tc>
                <a:tc>
                  <a:txBody>
                    <a:bodyPr/>
                    <a:lstStyle/>
                    <a:p>
                      <a:pPr algn="ctr"/>
                      <a:r>
                        <a:rPr lang="en-US" sz="1200">
                          <a:effectLst/>
                          <a:latin typeface="+mj-lt"/>
                        </a:rPr>
                        <a:t>Shibwe Sub-County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0.304348</a:t>
                      </a:r>
                    </a:p>
                  </a:txBody>
                  <a:tcPr marL="28109" marR="28109" marT="14055" marB="14055" anchor="ctr">
                    <a:lnL>
                      <a:noFill/>
                    </a:lnL>
                    <a:lnR>
                      <a:noFill/>
                    </a:lnR>
                    <a:lnT>
                      <a:noFill/>
                    </a:lnT>
                    <a:lnB>
                      <a:noFill/>
                    </a:lnB>
                  </a:tcPr>
                </a:tc>
                <a:extLst>
                  <a:ext uri="{0D108BD9-81ED-4DB2-BD59-A6C34878D82A}">
                    <a16:rowId xmlns:a16="http://schemas.microsoft.com/office/drawing/2014/main" val="777683878"/>
                  </a:ext>
                </a:extLst>
              </a:tr>
              <a:tr h="230497">
                <a:tc>
                  <a:txBody>
                    <a:bodyPr/>
                    <a:lstStyle/>
                    <a:p>
                      <a:pPr algn="ctr" fontAlgn="ctr"/>
                      <a:r>
                        <a:rPr lang="en-US" sz="1200" b="0">
                          <a:effectLst/>
                          <a:latin typeface="+mj-lt"/>
                        </a:rPr>
                        <a:t>4</a:t>
                      </a:r>
                    </a:p>
                  </a:txBody>
                  <a:tcPr marL="28109" marR="28109" marT="14055" marB="14055" anchor="ctr">
                    <a:lnL>
                      <a:noFill/>
                    </a:lnL>
                    <a:lnR>
                      <a:noFill/>
                    </a:lnR>
                    <a:lnT>
                      <a:noFill/>
                    </a:lnT>
                    <a:lnB>
                      <a:noFill/>
                    </a:lnB>
                  </a:tcPr>
                </a:tc>
                <a:tc>
                  <a:txBody>
                    <a:bodyPr/>
                    <a:lstStyle/>
                    <a:p>
                      <a:pPr algn="ctr"/>
                      <a:r>
                        <a:rPr lang="en-US" sz="1200">
                          <a:effectLst/>
                          <a:latin typeface="+mj-lt"/>
                        </a:rPr>
                        <a:t>8.0</a:t>
                      </a:r>
                    </a:p>
                  </a:txBody>
                  <a:tcPr marL="28109" marR="28109" marT="14055" marB="14055" anchor="ctr">
                    <a:lnL>
                      <a:noFill/>
                    </a:lnL>
                    <a:lnR>
                      <a:noFill/>
                    </a:lnR>
                    <a:lnT>
                      <a:noFill/>
                    </a:lnT>
                    <a:lnB>
                      <a:noFill/>
                    </a:lnB>
                  </a:tcPr>
                </a:tc>
                <a:tc>
                  <a:txBody>
                    <a:bodyPr/>
                    <a:lstStyle/>
                    <a:p>
                      <a:pPr algn="ctr"/>
                      <a:r>
                        <a:rPr lang="en-US" sz="1200">
                          <a:effectLst/>
                          <a:latin typeface="+mj-lt"/>
                        </a:rPr>
                        <a:t>2.0</a:t>
                      </a:r>
                    </a:p>
                  </a:txBody>
                  <a:tcPr marL="28109" marR="28109" marT="14055" marB="14055" anchor="ctr">
                    <a:lnL>
                      <a:noFill/>
                    </a:lnL>
                    <a:lnR>
                      <a:noFill/>
                    </a:lnR>
                    <a:lnT>
                      <a:noFill/>
                    </a:lnT>
                    <a:lnB>
                      <a:noFill/>
                    </a:lnB>
                  </a:tcPr>
                </a:tc>
                <a:tc>
                  <a:txBody>
                    <a:bodyPr/>
                    <a:lstStyle/>
                    <a:p>
                      <a:pPr algn="ctr"/>
                      <a:r>
                        <a:rPr lang="en-US" sz="1200">
                          <a:effectLst/>
                          <a:latin typeface="+mj-lt"/>
                        </a:rPr>
                        <a:t>Ahmadiya Hospital</a:t>
                      </a:r>
                    </a:p>
                  </a:txBody>
                  <a:tcPr marL="28109" marR="28109" marT="14055" marB="14055" anchor="ctr">
                    <a:lnL>
                      <a:noFill/>
                    </a:lnL>
                    <a:lnR>
                      <a:noFill/>
                    </a:lnR>
                    <a:lnT>
                      <a:noFill/>
                    </a:lnT>
                    <a:lnB>
                      <a:noFill/>
                    </a:lnB>
                  </a:tcPr>
                </a:tc>
                <a:tc>
                  <a:txBody>
                    <a:bodyPr/>
                    <a:lstStyle/>
                    <a:p>
                      <a:pPr algn="ctr"/>
                      <a:r>
                        <a:rPr lang="en-US" sz="1200" dirty="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0.250000</a:t>
                      </a:r>
                    </a:p>
                  </a:txBody>
                  <a:tcPr marL="28109" marR="28109" marT="14055" marB="14055" anchor="ctr">
                    <a:lnL>
                      <a:noFill/>
                    </a:lnL>
                    <a:lnR>
                      <a:noFill/>
                    </a:lnR>
                    <a:lnT>
                      <a:noFill/>
                    </a:lnT>
                    <a:lnB>
                      <a:noFill/>
                    </a:lnB>
                  </a:tcPr>
                </a:tc>
                <a:extLst>
                  <a:ext uri="{0D108BD9-81ED-4DB2-BD59-A6C34878D82A}">
                    <a16:rowId xmlns:a16="http://schemas.microsoft.com/office/drawing/2014/main" val="2501072185"/>
                  </a:ext>
                </a:extLst>
              </a:tr>
              <a:tr h="230497">
                <a:tc>
                  <a:txBody>
                    <a:bodyPr/>
                    <a:lstStyle/>
                    <a:p>
                      <a:pPr algn="ctr" fontAlgn="ctr"/>
                      <a:r>
                        <a:rPr lang="en-US" sz="1200" b="0">
                          <a:effectLst/>
                          <a:latin typeface="+mj-lt"/>
                        </a:rPr>
                        <a:t>298</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51.0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12.0</a:t>
                      </a:r>
                    </a:p>
                  </a:txBody>
                  <a:tcPr marL="28109" marR="28109" marT="14055" marB="14055" anchor="ctr">
                    <a:lnL>
                      <a:noFill/>
                    </a:lnL>
                    <a:lnR>
                      <a:noFill/>
                    </a:lnR>
                    <a:lnT>
                      <a:noFill/>
                    </a:lnT>
                    <a:lnB>
                      <a:noFill/>
                    </a:lnB>
                    <a:solidFill>
                      <a:srgbClr val="FFB4A4"/>
                    </a:solidFill>
                  </a:tcPr>
                </a:tc>
                <a:tc>
                  <a:txBody>
                    <a:bodyPr/>
                    <a:lstStyle/>
                    <a:p>
                      <a:pPr algn="ctr"/>
                      <a:r>
                        <a:rPr lang="en-US" sz="1200">
                          <a:effectLst/>
                          <a:latin typeface="+mj-lt"/>
                        </a:rPr>
                        <a:t>Navakholo Sub County Hospital</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4.0</a:t>
                      </a:r>
                    </a:p>
                  </a:txBody>
                  <a:tcPr marL="28109" marR="28109" marT="14055" marB="14055" anchor="ctr">
                    <a:lnL>
                      <a:noFill/>
                    </a:lnL>
                    <a:lnR>
                      <a:noFill/>
                    </a:lnR>
                    <a:lnT>
                      <a:noFill/>
                    </a:lnT>
                    <a:lnB>
                      <a:noFill/>
                    </a:lnB>
                    <a:solidFill>
                      <a:srgbClr val="FFB4A4"/>
                    </a:solidFill>
                  </a:tcPr>
                </a:tc>
                <a:tc>
                  <a:txBody>
                    <a:bodyPr/>
                    <a:lstStyle/>
                    <a:p>
                      <a:pPr algn="ctr"/>
                      <a:r>
                        <a:rPr lang="en-US" sz="1200" dirty="0">
                          <a:effectLst/>
                          <a:latin typeface="+mj-lt"/>
                        </a:rPr>
                        <a:t>0.235294</a:t>
                      </a:r>
                    </a:p>
                  </a:txBody>
                  <a:tcPr marL="28109" marR="28109" marT="14055" marB="14055" anchor="ctr">
                    <a:lnL>
                      <a:noFill/>
                    </a:lnL>
                    <a:lnR>
                      <a:noFill/>
                    </a:lnR>
                    <a:lnT>
                      <a:noFill/>
                    </a:lnT>
                    <a:lnB>
                      <a:noFill/>
                    </a:lnB>
                    <a:solidFill>
                      <a:srgbClr val="FFB4A4"/>
                    </a:solidFill>
                  </a:tcPr>
                </a:tc>
                <a:extLst>
                  <a:ext uri="{0D108BD9-81ED-4DB2-BD59-A6C34878D82A}">
                    <a16:rowId xmlns:a16="http://schemas.microsoft.com/office/drawing/2014/main" val="345078251"/>
                  </a:ext>
                </a:extLst>
              </a:tr>
              <a:tr h="230497">
                <a:tc>
                  <a:txBody>
                    <a:bodyPr/>
                    <a:lstStyle/>
                    <a:p>
                      <a:pPr algn="ctr" fontAlgn="ctr"/>
                      <a:r>
                        <a:rPr lang="en-US" sz="1200" b="0" dirty="0">
                          <a:effectLst/>
                          <a:latin typeface="+mj-lt"/>
                        </a:rPr>
                        <a:t>216</a:t>
                      </a:r>
                    </a:p>
                  </a:txBody>
                  <a:tcPr marL="28109" marR="28109" marT="14055" marB="14055" anchor="ctr">
                    <a:lnL>
                      <a:noFill/>
                    </a:lnL>
                    <a:lnR>
                      <a:noFill/>
                    </a:lnR>
                    <a:lnT>
                      <a:noFill/>
                    </a:lnT>
                    <a:lnB>
                      <a:noFill/>
                    </a:lnB>
                  </a:tcPr>
                </a:tc>
                <a:tc>
                  <a:txBody>
                    <a:bodyPr/>
                    <a:lstStyle/>
                    <a:p>
                      <a:pPr algn="ctr"/>
                      <a:r>
                        <a:rPr lang="en-US" sz="1200">
                          <a:effectLst/>
                          <a:latin typeface="+mj-lt"/>
                        </a:rPr>
                        <a:t>13.0</a:t>
                      </a:r>
                    </a:p>
                  </a:txBody>
                  <a:tcPr marL="28109" marR="28109" marT="14055" marB="14055" anchor="ctr">
                    <a:lnL>
                      <a:noFill/>
                    </a:lnL>
                    <a:lnR>
                      <a:noFill/>
                    </a:lnR>
                    <a:lnT>
                      <a:noFill/>
                    </a:lnT>
                    <a:lnB>
                      <a:noFill/>
                    </a:lnB>
                  </a:tcPr>
                </a:tc>
                <a:tc>
                  <a:txBody>
                    <a:bodyPr/>
                    <a:lstStyle/>
                    <a:p>
                      <a:pPr algn="ctr"/>
                      <a:r>
                        <a:rPr lang="en-US" sz="1200">
                          <a:effectLst/>
                          <a:latin typeface="+mj-lt"/>
                        </a:rPr>
                        <a:t>3.0</a:t>
                      </a:r>
                    </a:p>
                  </a:txBody>
                  <a:tcPr marL="28109" marR="28109" marT="14055" marB="14055" anchor="ctr">
                    <a:lnL>
                      <a:noFill/>
                    </a:lnL>
                    <a:lnR>
                      <a:noFill/>
                    </a:lnR>
                    <a:lnT>
                      <a:noFill/>
                    </a:lnT>
                    <a:lnB>
                      <a:noFill/>
                    </a:lnB>
                  </a:tcPr>
                </a:tc>
                <a:tc>
                  <a:txBody>
                    <a:bodyPr/>
                    <a:lstStyle/>
                    <a:p>
                      <a:pPr algn="ctr"/>
                      <a:r>
                        <a:rPr lang="en-US" sz="1200">
                          <a:effectLst/>
                          <a:latin typeface="+mj-lt"/>
                        </a:rPr>
                        <a:t>Manyala Sub County Hospital</a:t>
                      </a:r>
                    </a:p>
                  </a:txBody>
                  <a:tcPr marL="28109" marR="28109" marT="14055" marB="14055" anchor="ctr">
                    <a:lnL>
                      <a:noFill/>
                    </a:lnL>
                    <a:lnR>
                      <a:noFill/>
                    </a:lnR>
                    <a:lnT>
                      <a:noFill/>
                    </a:lnT>
                    <a:lnB>
                      <a:noFill/>
                    </a:lnB>
                  </a:tcPr>
                </a:tc>
                <a:tc>
                  <a:txBody>
                    <a:bodyPr/>
                    <a:lstStyle/>
                    <a:p>
                      <a:pPr algn="ctr"/>
                      <a:r>
                        <a:rPr lang="en-US" sz="1200">
                          <a:effectLst/>
                          <a:latin typeface="+mj-lt"/>
                        </a:rPr>
                        <a:t>4.0</a:t>
                      </a:r>
                    </a:p>
                  </a:txBody>
                  <a:tcPr marL="28109" marR="28109" marT="14055" marB="14055" anchor="ctr">
                    <a:lnL>
                      <a:noFill/>
                    </a:lnL>
                    <a:lnR>
                      <a:noFill/>
                    </a:lnR>
                    <a:lnT>
                      <a:noFill/>
                    </a:lnT>
                    <a:lnB>
                      <a:noFill/>
                    </a:lnB>
                  </a:tcPr>
                </a:tc>
                <a:tc>
                  <a:txBody>
                    <a:bodyPr/>
                    <a:lstStyle/>
                    <a:p>
                      <a:pPr algn="ctr"/>
                      <a:r>
                        <a:rPr lang="en-US" sz="1200" dirty="0">
                          <a:effectLst/>
                          <a:latin typeface="+mj-lt"/>
                        </a:rPr>
                        <a:t>0.230769</a:t>
                      </a:r>
                    </a:p>
                  </a:txBody>
                  <a:tcPr marL="28109" marR="28109" marT="14055" marB="14055" anchor="ctr">
                    <a:lnL>
                      <a:noFill/>
                    </a:lnL>
                    <a:lnR>
                      <a:noFill/>
                    </a:lnR>
                    <a:lnT>
                      <a:noFill/>
                    </a:lnT>
                    <a:lnB>
                      <a:noFill/>
                    </a:lnB>
                  </a:tcPr>
                </a:tc>
                <a:extLst>
                  <a:ext uri="{0D108BD9-81ED-4DB2-BD59-A6C34878D82A}">
                    <a16:rowId xmlns:a16="http://schemas.microsoft.com/office/drawing/2014/main" val="3023831105"/>
                  </a:ext>
                </a:extLst>
              </a:tr>
            </a:tbl>
          </a:graphicData>
        </a:graphic>
      </p:graphicFrame>
      <p:sp>
        <p:nvSpPr>
          <p:cNvPr id="5" name="TextBox 4">
            <a:extLst>
              <a:ext uri="{FF2B5EF4-FFF2-40B4-BE49-F238E27FC236}">
                <a16:creationId xmlns:a16="http://schemas.microsoft.com/office/drawing/2014/main" id="{74F718DA-8C9E-544C-6BD7-0DFB9E7A7579}"/>
              </a:ext>
            </a:extLst>
          </p:cNvPr>
          <p:cNvSpPr txBox="1"/>
          <p:nvPr/>
        </p:nvSpPr>
        <p:spPr>
          <a:xfrm>
            <a:off x="4014655" y="4731970"/>
            <a:ext cx="333285" cy="269151"/>
          </a:xfrm>
          <a:prstGeom prst="rect">
            <a:avLst/>
          </a:prstGeom>
          <a:noFill/>
        </p:spPr>
        <p:txBody>
          <a:bodyPr wrap="square" rtlCol="0">
            <a:spAutoFit/>
          </a:bodyPr>
          <a:lstStyle/>
          <a:p>
            <a:r>
              <a:rPr lang="en-US" sz="1000" dirty="0">
                <a:solidFill>
                  <a:schemeClr val="accent1"/>
                </a:solidFill>
              </a:rPr>
              <a:t>L5</a:t>
            </a:r>
          </a:p>
        </p:txBody>
      </p:sp>
      <p:sp>
        <p:nvSpPr>
          <p:cNvPr id="6" name="TextBox 5">
            <a:extLst>
              <a:ext uri="{FF2B5EF4-FFF2-40B4-BE49-F238E27FC236}">
                <a16:creationId xmlns:a16="http://schemas.microsoft.com/office/drawing/2014/main" id="{7C7F21DC-5B57-2F9B-7ACB-5D3D674195A1}"/>
              </a:ext>
            </a:extLst>
          </p:cNvPr>
          <p:cNvSpPr txBox="1"/>
          <p:nvPr/>
        </p:nvSpPr>
        <p:spPr>
          <a:xfrm>
            <a:off x="190718" y="5485441"/>
            <a:ext cx="752081" cy="269151"/>
          </a:xfrm>
          <a:prstGeom prst="rect">
            <a:avLst/>
          </a:prstGeom>
          <a:solidFill>
            <a:schemeClr val="bg1"/>
          </a:solidFill>
        </p:spPr>
        <p:txBody>
          <a:bodyPr wrap="square" rtlCol="0">
            <a:spAutoFit/>
          </a:bodyPr>
          <a:lstStyle/>
          <a:p>
            <a:r>
              <a:rPr lang="en-US" sz="1000" dirty="0" err="1">
                <a:solidFill>
                  <a:schemeClr val="accent1"/>
                </a:solidFill>
              </a:rPr>
              <a:t>Butere</a:t>
            </a:r>
            <a:r>
              <a:rPr lang="en-US" sz="1000" dirty="0">
                <a:solidFill>
                  <a:schemeClr val="accent1"/>
                </a:solidFill>
              </a:rPr>
              <a:t> L4</a:t>
            </a:r>
          </a:p>
        </p:txBody>
      </p:sp>
      <p:sp>
        <p:nvSpPr>
          <p:cNvPr id="8" name="TextBox 7">
            <a:extLst>
              <a:ext uri="{FF2B5EF4-FFF2-40B4-BE49-F238E27FC236}">
                <a16:creationId xmlns:a16="http://schemas.microsoft.com/office/drawing/2014/main" id="{8BCD5322-A7D9-4F74-3327-78326EAF1E77}"/>
              </a:ext>
            </a:extLst>
          </p:cNvPr>
          <p:cNvSpPr txBox="1"/>
          <p:nvPr/>
        </p:nvSpPr>
        <p:spPr>
          <a:xfrm>
            <a:off x="739192" y="3790068"/>
            <a:ext cx="822172" cy="269151"/>
          </a:xfrm>
          <a:prstGeom prst="rect">
            <a:avLst/>
          </a:prstGeom>
          <a:noFill/>
        </p:spPr>
        <p:txBody>
          <a:bodyPr wrap="square" rtlCol="0">
            <a:spAutoFit/>
          </a:bodyPr>
          <a:lstStyle/>
          <a:p>
            <a:r>
              <a:rPr lang="en-US" sz="1000" dirty="0" err="1">
                <a:solidFill>
                  <a:schemeClr val="accent1"/>
                </a:solidFill>
              </a:rPr>
              <a:t>Mumias</a:t>
            </a:r>
            <a:r>
              <a:rPr lang="en-US" sz="1000" dirty="0">
                <a:solidFill>
                  <a:schemeClr val="accent1"/>
                </a:solidFill>
              </a:rPr>
              <a:t> L4</a:t>
            </a:r>
          </a:p>
        </p:txBody>
      </p:sp>
      <p:sp>
        <p:nvSpPr>
          <p:cNvPr id="9" name="TextBox 8">
            <a:extLst>
              <a:ext uri="{FF2B5EF4-FFF2-40B4-BE49-F238E27FC236}">
                <a16:creationId xmlns:a16="http://schemas.microsoft.com/office/drawing/2014/main" id="{FB69429F-D802-8BFD-530F-22D904B852BC}"/>
              </a:ext>
            </a:extLst>
          </p:cNvPr>
          <p:cNvSpPr txBox="1"/>
          <p:nvPr/>
        </p:nvSpPr>
        <p:spPr>
          <a:xfrm>
            <a:off x="1993666" y="3255664"/>
            <a:ext cx="967612" cy="269151"/>
          </a:xfrm>
          <a:prstGeom prst="rect">
            <a:avLst/>
          </a:prstGeom>
          <a:noFill/>
          <a:ln>
            <a:noFill/>
          </a:ln>
        </p:spPr>
        <p:txBody>
          <a:bodyPr wrap="square" rtlCol="0">
            <a:spAutoFit/>
          </a:bodyPr>
          <a:lstStyle/>
          <a:p>
            <a:r>
              <a:rPr lang="en-US" sz="1000" dirty="0" err="1">
                <a:solidFill>
                  <a:schemeClr val="accent1"/>
                </a:solidFill>
              </a:rPr>
              <a:t>Navakholo</a:t>
            </a:r>
            <a:r>
              <a:rPr lang="en-US" sz="1000" dirty="0">
                <a:solidFill>
                  <a:schemeClr val="accent1"/>
                </a:solidFill>
              </a:rPr>
              <a:t> L4</a:t>
            </a:r>
          </a:p>
        </p:txBody>
      </p:sp>
      <p:cxnSp>
        <p:nvCxnSpPr>
          <p:cNvPr id="12" name="Straight Arrow Connector 11">
            <a:extLst>
              <a:ext uri="{FF2B5EF4-FFF2-40B4-BE49-F238E27FC236}">
                <a16:creationId xmlns:a16="http://schemas.microsoft.com/office/drawing/2014/main" id="{01E917E3-1E37-ADAA-AE23-57C5CDF5EBE8}"/>
              </a:ext>
            </a:extLst>
          </p:cNvPr>
          <p:cNvCxnSpPr>
            <a:cxnSpLocks/>
            <a:stCxn id="5" idx="1"/>
          </p:cNvCxnSpPr>
          <p:nvPr/>
        </p:nvCxnSpPr>
        <p:spPr>
          <a:xfrm flipH="1">
            <a:off x="2961278" y="4866546"/>
            <a:ext cx="1022340" cy="1806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9C6172-48E8-D4C3-629E-72816EFEDFFE}"/>
              </a:ext>
            </a:extLst>
          </p:cNvPr>
          <p:cNvCxnSpPr>
            <a:cxnSpLocks/>
          </p:cNvCxnSpPr>
          <p:nvPr/>
        </p:nvCxnSpPr>
        <p:spPr>
          <a:xfrm>
            <a:off x="1139014" y="4070726"/>
            <a:ext cx="315243" cy="715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9A3CAA-D300-0AB4-9AE6-EC16F896F7EF}"/>
              </a:ext>
            </a:extLst>
          </p:cNvPr>
          <p:cNvCxnSpPr>
            <a:cxnSpLocks/>
            <a:stCxn id="6" idx="3"/>
          </p:cNvCxnSpPr>
          <p:nvPr/>
        </p:nvCxnSpPr>
        <p:spPr>
          <a:xfrm flipV="1">
            <a:off x="942799" y="5354770"/>
            <a:ext cx="511458" cy="2652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F11E9E-A229-DCE3-C3FF-366CC9EC6573}"/>
              </a:ext>
            </a:extLst>
          </p:cNvPr>
          <p:cNvCxnSpPr>
            <a:cxnSpLocks/>
          </p:cNvCxnSpPr>
          <p:nvPr/>
        </p:nvCxnSpPr>
        <p:spPr>
          <a:xfrm>
            <a:off x="2461501" y="3547883"/>
            <a:ext cx="53822" cy="82659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69C5F8D-9C47-5264-61BF-D680011FEBE5}"/>
              </a:ext>
            </a:extLst>
          </p:cNvPr>
          <p:cNvSpPr txBox="1"/>
          <p:nvPr/>
        </p:nvSpPr>
        <p:spPr>
          <a:xfrm>
            <a:off x="739192" y="2395246"/>
            <a:ext cx="2821926" cy="276999"/>
          </a:xfrm>
          <a:prstGeom prst="rect">
            <a:avLst/>
          </a:prstGeom>
          <a:noFill/>
        </p:spPr>
        <p:txBody>
          <a:bodyPr wrap="none" rtlCol="0">
            <a:spAutoFit/>
          </a:bodyPr>
          <a:lstStyle/>
          <a:p>
            <a:r>
              <a:rPr lang="en-US" sz="1200">
                <a:solidFill>
                  <a:schemeClr val="accent1"/>
                </a:solidFill>
              </a:rPr>
              <a:t>These 4 have large differences from actual</a:t>
            </a:r>
          </a:p>
        </p:txBody>
      </p:sp>
    </p:spTree>
    <p:extLst>
      <p:ext uri="{BB962C8B-B14F-4D97-AF65-F5344CB8AC3E}">
        <p14:creationId xmlns:p14="http://schemas.microsoft.com/office/powerpoint/2010/main" val="420529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4</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63689" y="959285"/>
            <a:ext cx="11689644" cy="923330"/>
          </a:xfrm>
          <a:prstGeom prst="rect">
            <a:avLst/>
          </a:prstGeom>
          <a:noFill/>
        </p:spPr>
        <p:txBody>
          <a:bodyPr wrap="square">
            <a:spAutoFit/>
          </a:bodyPr>
          <a:lstStyle/>
          <a:p>
            <a:r>
              <a:rPr lang="en-US" dirty="0">
                <a:solidFill>
                  <a:schemeClr val="tx1"/>
                </a:solidFill>
                <a:latin typeface="+mj-lt"/>
                <a:sym typeface="Wingdings" pitchFamily="2" charset="2"/>
              </a:rPr>
              <a:t>4. </a:t>
            </a:r>
            <a:r>
              <a:rPr lang="en-US" dirty="0">
                <a:solidFill>
                  <a:srgbClr val="333333"/>
                </a:solidFill>
                <a:latin typeface="+mj-lt"/>
                <a:sym typeface="Wingdings" pitchFamily="2" charset="2"/>
              </a:rPr>
              <a:t>Mother is possibly transferred from L2/3 to L4/5 given complication level according to the following: </a:t>
            </a:r>
          </a:p>
          <a:p>
            <a:pPr lvl="1"/>
            <a:r>
              <a:rPr lang="en-US" dirty="0">
                <a:solidFill>
                  <a:srgbClr val="333333"/>
                </a:solidFill>
                <a:latin typeface="+mj-lt"/>
                <a:sym typeface="Wingdings" pitchFamily="2" charset="2"/>
              </a:rPr>
              <a:t>[0,1,2]  [0,0.5,1]  [0,1] where 0 = not transferred, 1 = transferred</a:t>
            </a:r>
          </a:p>
          <a:p>
            <a:endParaRPr lang="en-US" dirty="0">
              <a:solidFill>
                <a:schemeClr val="tx1"/>
              </a:solidFill>
              <a:latin typeface="+mj-lt"/>
              <a:sym typeface="Wingdings" pitchFamily="2" charset="2"/>
            </a:endParaRPr>
          </a:p>
        </p:txBody>
      </p:sp>
      <p:sp>
        <p:nvSpPr>
          <p:cNvPr id="12" name="Oval 11">
            <a:extLst>
              <a:ext uri="{FF2B5EF4-FFF2-40B4-BE49-F238E27FC236}">
                <a16:creationId xmlns:a16="http://schemas.microsoft.com/office/drawing/2014/main" id="{52908BB0-2552-9335-65C8-CA7E60919493}"/>
              </a:ext>
            </a:extLst>
          </p:cNvPr>
          <p:cNvSpPr/>
          <p:nvPr/>
        </p:nvSpPr>
        <p:spPr>
          <a:xfrm>
            <a:off x="4401453" y="2248738"/>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D1BB3AB-FF10-5876-CD01-83C72E088381}"/>
              </a:ext>
            </a:extLst>
          </p:cNvPr>
          <p:cNvSpPr/>
          <p:nvPr/>
        </p:nvSpPr>
        <p:spPr>
          <a:xfrm>
            <a:off x="4401453" y="3116265"/>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1F061FB1-9FEB-E51F-5EEC-93019991DDA7}"/>
              </a:ext>
            </a:extLst>
          </p:cNvPr>
          <p:cNvSpPr/>
          <p:nvPr/>
        </p:nvSpPr>
        <p:spPr>
          <a:xfrm>
            <a:off x="4401452" y="3991402"/>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67E3A853-CC48-6E9A-CFA5-716A149CA936}"/>
              </a:ext>
            </a:extLst>
          </p:cNvPr>
          <p:cNvSpPr/>
          <p:nvPr/>
        </p:nvSpPr>
        <p:spPr>
          <a:xfrm>
            <a:off x="6308225" y="2600296"/>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F4D73088-F3FE-3654-5492-E2197472D959}"/>
              </a:ext>
            </a:extLst>
          </p:cNvPr>
          <p:cNvSpPr/>
          <p:nvPr/>
        </p:nvSpPr>
        <p:spPr>
          <a:xfrm>
            <a:off x="6308225" y="3508256"/>
            <a:ext cx="563951" cy="5159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411CF9DF-964E-D8F6-917D-E135A6A49C48}"/>
              </a:ext>
            </a:extLst>
          </p:cNvPr>
          <p:cNvCxnSpPr>
            <a:stCxn id="12" idx="6"/>
            <a:endCxn id="15" idx="2"/>
          </p:cNvCxnSpPr>
          <p:nvPr/>
        </p:nvCxnSpPr>
        <p:spPr>
          <a:xfrm>
            <a:off x="4965404" y="2506723"/>
            <a:ext cx="1342821" cy="351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A60B4-5B2D-32FA-3982-1A6687E1CE01}"/>
              </a:ext>
            </a:extLst>
          </p:cNvPr>
          <p:cNvCxnSpPr>
            <a:stCxn id="13" idx="6"/>
            <a:endCxn id="16" idx="2"/>
          </p:cNvCxnSpPr>
          <p:nvPr/>
        </p:nvCxnSpPr>
        <p:spPr>
          <a:xfrm>
            <a:off x="4965404" y="3374250"/>
            <a:ext cx="1342821" cy="391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55D31-E6BE-1644-BDFA-582C925BECBC}"/>
              </a:ext>
            </a:extLst>
          </p:cNvPr>
          <p:cNvCxnSpPr>
            <a:stCxn id="14" idx="6"/>
            <a:endCxn id="16" idx="2"/>
          </p:cNvCxnSpPr>
          <p:nvPr/>
        </p:nvCxnSpPr>
        <p:spPr>
          <a:xfrm flipV="1">
            <a:off x="4965403" y="3766241"/>
            <a:ext cx="1342822" cy="48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C6B9B9-4164-854B-B6CF-676E198DDFCD}"/>
              </a:ext>
            </a:extLst>
          </p:cNvPr>
          <p:cNvCxnSpPr>
            <a:stCxn id="13" idx="6"/>
            <a:endCxn id="15" idx="2"/>
          </p:cNvCxnSpPr>
          <p:nvPr/>
        </p:nvCxnSpPr>
        <p:spPr>
          <a:xfrm flipV="1">
            <a:off x="4965404" y="2858281"/>
            <a:ext cx="1342821" cy="515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3FF597-A4EA-99B0-5420-EFABF2D19F70}"/>
              </a:ext>
            </a:extLst>
          </p:cNvPr>
          <p:cNvSpPr txBox="1"/>
          <p:nvPr/>
        </p:nvSpPr>
        <p:spPr>
          <a:xfrm>
            <a:off x="7030427" y="2673614"/>
            <a:ext cx="1125565" cy="338554"/>
          </a:xfrm>
          <a:prstGeom prst="rect">
            <a:avLst/>
          </a:prstGeom>
          <a:noFill/>
        </p:spPr>
        <p:txBody>
          <a:bodyPr wrap="none" rtlCol="0">
            <a:spAutoFit/>
          </a:bodyPr>
          <a:lstStyle/>
          <a:p>
            <a:r>
              <a:rPr lang="en-US" sz="1600" dirty="0"/>
              <a:t>No transfer</a:t>
            </a:r>
          </a:p>
        </p:txBody>
      </p:sp>
      <p:sp>
        <p:nvSpPr>
          <p:cNvPr id="28" name="TextBox 27">
            <a:extLst>
              <a:ext uri="{FF2B5EF4-FFF2-40B4-BE49-F238E27FC236}">
                <a16:creationId xmlns:a16="http://schemas.microsoft.com/office/drawing/2014/main" id="{6128FFAD-8869-4396-7456-FE12B6CED514}"/>
              </a:ext>
            </a:extLst>
          </p:cNvPr>
          <p:cNvSpPr txBox="1"/>
          <p:nvPr/>
        </p:nvSpPr>
        <p:spPr>
          <a:xfrm>
            <a:off x="7030427" y="3581574"/>
            <a:ext cx="1134221" cy="338554"/>
          </a:xfrm>
          <a:prstGeom prst="rect">
            <a:avLst/>
          </a:prstGeom>
          <a:noFill/>
        </p:spPr>
        <p:txBody>
          <a:bodyPr wrap="none" rtlCol="0">
            <a:spAutoFit/>
          </a:bodyPr>
          <a:lstStyle/>
          <a:p>
            <a:r>
              <a:rPr lang="en-US" sz="1600" dirty="0"/>
              <a:t>Transferred</a:t>
            </a:r>
          </a:p>
        </p:txBody>
      </p:sp>
      <p:sp>
        <p:nvSpPr>
          <p:cNvPr id="29" name="TextBox 28">
            <a:extLst>
              <a:ext uri="{FF2B5EF4-FFF2-40B4-BE49-F238E27FC236}">
                <a16:creationId xmlns:a16="http://schemas.microsoft.com/office/drawing/2014/main" id="{BC2E7390-00DB-4DDF-9104-3F6162B686BD}"/>
              </a:ext>
            </a:extLst>
          </p:cNvPr>
          <p:cNvSpPr txBox="1"/>
          <p:nvPr/>
        </p:nvSpPr>
        <p:spPr>
          <a:xfrm>
            <a:off x="3275950" y="2330164"/>
            <a:ext cx="989245" cy="338554"/>
          </a:xfrm>
          <a:prstGeom prst="rect">
            <a:avLst/>
          </a:prstGeom>
          <a:noFill/>
        </p:spPr>
        <p:txBody>
          <a:bodyPr wrap="none" rtlCol="0">
            <a:spAutoFit/>
          </a:bodyPr>
          <a:lstStyle/>
          <a:p>
            <a:r>
              <a:rPr lang="en-US" sz="1600" dirty="0"/>
              <a:t>No comp.</a:t>
            </a:r>
          </a:p>
        </p:txBody>
      </p:sp>
      <p:sp>
        <p:nvSpPr>
          <p:cNvPr id="30" name="TextBox 29">
            <a:extLst>
              <a:ext uri="{FF2B5EF4-FFF2-40B4-BE49-F238E27FC236}">
                <a16:creationId xmlns:a16="http://schemas.microsoft.com/office/drawing/2014/main" id="{0FDDD2B7-FDD2-A995-9642-CA5F4DA77451}"/>
              </a:ext>
            </a:extLst>
          </p:cNvPr>
          <p:cNvSpPr txBox="1"/>
          <p:nvPr/>
        </p:nvSpPr>
        <p:spPr>
          <a:xfrm>
            <a:off x="3232219" y="3118998"/>
            <a:ext cx="1089401" cy="338554"/>
          </a:xfrm>
          <a:prstGeom prst="rect">
            <a:avLst/>
          </a:prstGeom>
          <a:noFill/>
        </p:spPr>
        <p:txBody>
          <a:bodyPr wrap="none" rtlCol="0">
            <a:spAutoFit/>
          </a:bodyPr>
          <a:lstStyle/>
          <a:p>
            <a:r>
              <a:rPr lang="en-US" sz="1600" dirty="0"/>
              <a:t>Low comp.</a:t>
            </a:r>
          </a:p>
        </p:txBody>
      </p:sp>
      <p:sp>
        <p:nvSpPr>
          <p:cNvPr id="31" name="TextBox 30">
            <a:extLst>
              <a:ext uri="{FF2B5EF4-FFF2-40B4-BE49-F238E27FC236}">
                <a16:creationId xmlns:a16="http://schemas.microsoft.com/office/drawing/2014/main" id="{D3BB4C2A-8684-09AA-45C9-59B2FB365E4F}"/>
              </a:ext>
            </a:extLst>
          </p:cNvPr>
          <p:cNvSpPr txBox="1"/>
          <p:nvPr/>
        </p:nvSpPr>
        <p:spPr>
          <a:xfrm>
            <a:off x="3232219" y="4080109"/>
            <a:ext cx="1125501" cy="338554"/>
          </a:xfrm>
          <a:prstGeom prst="rect">
            <a:avLst/>
          </a:prstGeom>
          <a:noFill/>
        </p:spPr>
        <p:txBody>
          <a:bodyPr wrap="none" rtlCol="0">
            <a:spAutoFit/>
          </a:bodyPr>
          <a:lstStyle/>
          <a:p>
            <a:r>
              <a:rPr lang="en-US" sz="1600" dirty="0"/>
              <a:t>High comp.</a:t>
            </a:r>
          </a:p>
        </p:txBody>
      </p:sp>
      <p:sp>
        <p:nvSpPr>
          <p:cNvPr id="33" name="TextBox 32">
            <a:extLst>
              <a:ext uri="{FF2B5EF4-FFF2-40B4-BE49-F238E27FC236}">
                <a16:creationId xmlns:a16="http://schemas.microsoft.com/office/drawing/2014/main" id="{A37A285F-2212-ADF5-BBD6-0EFEF3D5F7F2}"/>
              </a:ext>
            </a:extLst>
          </p:cNvPr>
          <p:cNvSpPr txBox="1"/>
          <p:nvPr/>
        </p:nvSpPr>
        <p:spPr>
          <a:xfrm>
            <a:off x="5492383" y="3863338"/>
            <a:ext cx="288862" cy="338554"/>
          </a:xfrm>
          <a:prstGeom prst="rect">
            <a:avLst/>
          </a:prstGeom>
          <a:solidFill>
            <a:schemeClr val="bg1"/>
          </a:solidFill>
        </p:spPr>
        <p:txBody>
          <a:bodyPr wrap="none" rtlCol="0">
            <a:spAutoFit/>
          </a:bodyPr>
          <a:lstStyle/>
          <a:p>
            <a:r>
              <a:rPr lang="en-US" sz="1600" dirty="0"/>
              <a:t>1</a:t>
            </a:r>
          </a:p>
        </p:txBody>
      </p:sp>
      <p:sp>
        <p:nvSpPr>
          <p:cNvPr id="34" name="TextBox 33">
            <a:extLst>
              <a:ext uri="{FF2B5EF4-FFF2-40B4-BE49-F238E27FC236}">
                <a16:creationId xmlns:a16="http://schemas.microsoft.com/office/drawing/2014/main" id="{7CB2FD98-C19A-44D6-21BE-8FA7E4960BBE}"/>
              </a:ext>
            </a:extLst>
          </p:cNvPr>
          <p:cNvSpPr txBox="1"/>
          <p:nvPr/>
        </p:nvSpPr>
        <p:spPr>
          <a:xfrm>
            <a:off x="5418864" y="3370991"/>
            <a:ext cx="444352" cy="338554"/>
          </a:xfrm>
          <a:prstGeom prst="rect">
            <a:avLst/>
          </a:prstGeom>
          <a:solidFill>
            <a:schemeClr val="bg1"/>
          </a:solidFill>
        </p:spPr>
        <p:txBody>
          <a:bodyPr wrap="none" rtlCol="0">
            <a:spAutoFit/>
          </a:bodyPr>
          <a:lstStyle/>
          <a:p>
            <a:r>
              <a:rPr lang="en-US" sz="1600" dirty="0"/>
              <a:t>0.5</a:t>
            </a:r>
          </a:p>
        </p:txBody>
      </p:sp>
      <p:sp>
        <p:nvSpPr>
          <p:cNvPr id="2" name="TextBox 1">
            <a:extLst>
              <a:ext uri="{FF2B5EF4-FFF2-40B4-BE49-F238E27FC236}">
                <a16:creationId xmlns:a16="http://schemas.microsoft.com/office/drawing/2014/main" id="{8F7B8CAC-6415-9AF4-60A8-CB3418FA6792}"/>
              </a:ext>
            </a:extLst>
          </p:cNvPr>
          <p:cNvSpPr txBox="1"/>
          <p:nvPr/>
        </p:nvSpPr>
        <p:spPr>
          <a:xfrm>
            <a:off x="958489" y="4541394"/>
            <a:ext cx="4371453" cy="276999"/>
          </a:xfrm>
          <a:prstGeom prst="rect">
            <a:avLst/>
          </a:prstGeom>
          <a:noFill/>
        </p:spPr>
        <p:txBody>
          <a:bodyPr wrap="none" rtlCol="0">
            <a:spAutoFit/>
          </a:bodyPr>
          <a:lstStyle/>
          <a:p>
            <a:r>
              <a:rPr lang="en-US" sz="1200">
                <a:solidFill>
                  <a:schemeClr val="accent1"/>
                </a:solidFill>
              </a:rPr>
              <a:t>No deaths in L2/3 implies all high complications are transferred out</a:t>
            </a:r>
          </a:p>
        </p:txBody>
      </p:sp>
      <p:sp>
        <p:nvSpPr>
          <p:cNvPr id="3" name="TextBox 2">
            <a:extLst>
              <a:ext uri="{FF2B5EF4-FFF2-40B4-BE49-F238E27FC236}">
                <a16:creationId xmlns:a16="http://schemas.microsoft.com/office/drawing/2014/main" id="{0188CDA6-5D5A-0B14-F6AE-38C110C4B7D8}"/>
              </a:ext>
            </a:extLst>
          </p:cNvPr>
          <p:cNvSpPr txBox="1"/>
          <p:nvPr/>
        </p:nvSpPr>
        <p:spPr>
          <a:xfrm>
            <a:off x="2347306" y="3443649"/>
            <a:ext cx="1946687" cy="276999"/>
          </a:xfrm>
          <a:prstGeom prst="rect">
            <a:avLst/>
          </a:prstGeom>
          <a:noFill/>
        </p:spPr>
        <p:txBody>
          <a:bodyPr wrap="none" rtlCol="0">
            <a:spAutoFit/>
          </a:bodyPr>
          <a:lstStyle/>
          <a:p>
            <a:r>
              <a:rPr lang="en-US" sz="1200">
                <a:solidFill>
                  <a:schemeClr val="accent1"/>
                </a:solidFill>
              </a:rPr>
              <a:t>Assume 50% are transferred</a:t>
            </a:r>
          </a:p>
        </p:txBody>
      </p:sp>
    </p:spTree>
    <p:extLst>
      <p:ext uri="{BB962C8B-B14F-4D97-AF65-F5344CB8AC3E}">
        <p14:creationId xmlns:p14="http://schemas.microsoft.com/office/powerpoint/2010/main" val="2596756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267655" cy="369332"/>
          </a:xfrm>
          <a:prstGeom prst="rect">
            <a:avLst/>
          </a:prstGeom>
          <a:noFill/>
        </p:spPr>
        <p:txBody>
          <a:bodyPr wrap="none" rtlCol="0">
            <a:spAutoFit/>
          </a:bodyPr>
          <a:lstStyle/>
          <a:p>
            <a:r>
              <a:rPr lang="en-US" b="1" dirty="0">
                <a:solidFill>
                  <a:schemeClr val="accent1">
                    <a:lumMod val="75000"/>
                  </a:schemeClr>
                </a:solidFill>
                <a:latin typeface="+mj-lt"/>
              </a:rPr>
              <a:t>ABM Step 4</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BD866B-55D1-DBCF-75BC-CCA482E9E8AC}"/>
              </a:ext>
            </a:extLst>
          </p:cNvPr>
          <p:cNvSpPr txBox="1"/>
          <p:nvPr/>
        </p:nvSpPr>
        <p:spPr>
          <a:xfrm>
            <a:off x="163689" y="959285"/>
            <a:ext cx="11689644" cy="923330"/>
          </a:xfrm>
          <a:prstGeom prst="rect">
            <a:avLst/>
          </a:prstGeom>
          <a:noFill/>
        </p:spPr>
        <p:txBody>
          <a:bodyPr wrap="square">
            <a:spAutoFit/>
          </a:bodyPr>
          <a:lstStyle/>
          <a:p>
            <a:r>
              <a:rPr lang="en-US" dirty="0">
                <a:solidFill>
                  <a:schemeClr val="tx1"/>
                </a:solidFill>
                <a:latin typeface="+mj-lt"/>
                <a:sym typeface="Wingdings" pitchFamily="2" charset="2"/>
              </a:rPr>
              <a:t>4. </a:t>
            </a:r>
            <a:r>
              <a:rPr lang="en-US" dirty="0">
                <a:solidFill>
                  <a:srgbClr val="333333"/>
                </a:solidFill>
                <a:latin typeface="+mj-lt"/>
                <a:sym typeface="Wingdings" pitchFamily="2" charset="2"/>
              </a:rPr>
              <a:t>Mother is possibly transferred from L4 to L4/5 given complication level according to the following: </a:t>
            </a:r>
          </a:p>
          <a:p>
            <a:pPr lvl="1"/>
            <a:r>
              <a:rPr lang="en-US" dirty="0">
                <a:solidFill>
                  <a:srgbClr val="333333"/>
                </a:solidFill>
                <a:latin typeface="+mj-lt"/>
                <a:sym typeface="Wingdings" pitchFamily="2" charset="2"/>
              </a:rPr>
              <a:t>[0,1,2]  [0,0.21,0.42]  [0,1] where 0 = not transferred, 1 = transferred</a:t>
            </a:r>
          </a:p>
          <a:p>
            <a:endParaRPr lang="en-US" dirty="0">
              <a:solidFill>
                <a:schemeClr val="tx1"/>
              </a:solidFill>
              <a:latin typeface="+mj-lt"/>
              <a:sym typeface="Wingdings" pitchFamily="2" charset="2"/>
            </a:endParaRPr>
          </a:p>
        </p:txBody>
      </p:sp>
      <p:sp>
        <p:nvSpPr>
          <p:cNvPr id="12" name="Oval 11">
            <a:extLst>
              <a:ext uri="{FF2B5EF4-FFF2-40B4-BE49-F238E27FC236}">
                <a16:creationId xmlns:a16="http://schemas.microsoft.com/office/drawing/2014/main" id="{52908BB0-2552-9335-65C8-CA7E60919493}"/>
              </a:ext>
            </a:extLst>
          </p:cNvPr>
          <p:cNvSpPr/>
          <p:nvPr/>
        </p:nvSpPr>
        <p:spPr>
          <a:xfrm>
            <a:off x="4401453" y="2248738"/>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0D1BB3AB-FF10-5876-CD01-83C72E088381}"/>
              </a:ext>
            </a:extLst>
          </p:cNvPr>
          <p:cNvSpPr/>
          <p:nvPr/>
        </p:nvSpPr>
        <p:spPr>
          <a:xfrm>
            <a:off x="4401453" y="3116265"/>
            <a:ext cx="563951" cy="51596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1F061FB1-9FEB-E51F-5EEC-93019991DDA7}"/>
              </a:ext>
            </a:extLst>
          </p:cNvPr>
          <p:cNvSpPr/>
          <p:nvPr/>
        </p:nvSpPr>
        <p:spPr>
          <a:xfrm>
            <a:off x="4401452" y="3991402"/>
            <a:ext cx="563951" cy="51596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67E3A853-CC48-6E9A-CFA5-716A149CA936}"/>
              </a:ext>
            </a:extLst>
          </p:cNvPr>
          <p:cNvSpPr/>
          <p:nvPr/>
        </p:nvSpPr>
        <p:spPr>
          <a:xfrm>
            <a:off x="6308225" y="2600296"/>
            <a:ext cx="563951" cy="51596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6" name="Oval 15">
            <a:extLst>
              <a:ext uri="{FF2B5EF4-FFF2-40B4-BE49-F238E27FC236}">
                <a16:creationId xmlns:a16="http://schemas.microsoft.com/office/drawing/2014/main" id="{F4D73088-F3FE-3654-5492-E2197472D959}"/>
              </a:ext>
            </a:extLst>
          </p:cNvPr>
          <p:cNvSpPr/>
          <p:nvPr/>
        </p:nvSpPr>
        <p:spPr>
          <a:xfrm>
            <a:off x="6308225" y="3508256"/>
            <a:ext cx="563951" cy="5159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411CF9DF-964E-D8F6-917D-E135A6A49C48}"/>
              </a:ext>
            </a:extLst>
          </p:cNvPr>
          <p:cNvCxnSpPr>
            <a:stCxn id="12" idx="6"/>
            <a:endCxn id="15" idx="2"/>
          </p:cNvCxnSpPr>
          <p:nvPr/>
        </p:nvCxnSpPr>
        <p:spPr>
          <a:xfrm>
            <a:off x="4965404" y="2506723"/>
            <a:ext cx="1342821" cy="351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AA60B4-5B2D-32FA-3982-1A6687E1CE01}"/>
              </a:ext>
            </a:extLst>
          </p:cNvPr>
          <p:cNvCxnSpPr>
            <a:stCxn id="13" idx="6"/>
            <a:endCxn id="16" idx="2"/>
          </p:cNvCxnSpPr>
          <p:nvPr/>
        </p:nvCxnSpPr>
        <p:spPr>
          <a:xfrm>
            <a:off x="4965404" y="3374250"/>
            <a:ext cx="1342821" cy="3919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55D31-E6BE-1644-BDFA-582C925BECBC}"/>
              </a:ext>
            </a:extLst>
          </p:cNvPr>
          <p:cNvCxnSpPr>
            <a:stCxn id="14" idx="6"/>
            <a:endCxn id="16" idx="2"/>
          </p:cNvCxnSpPr>
          <p:nvPr/>
        </p:nvCxnSpPr>
        <p:spPr>
          <a:xfrm flipV="1">
            <a:off x="4965403" y="3766241"/>
            <a:ext cx="1342822" cy="48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C6B9B9-4164-854B-B6CF-676E198DDFCD}"/>
              </a:ext>
            </a:extLst>
          </p:cNvPr>
          <p:cNvCxnSpPr>
            <a:stCxn id="13" idx="6"/>
            <a:endCxn id="15" idx="2"/>
          </p:cNvCxnSpPr>
          <p:nvPr/>
        </p:nvCxnSpPr>
        <p:spPr>
          <a:xfrm flipV="1">
            <a:off x="4965404" y="2858281"/>
            <a:ext cx="1342821" cy="515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3FF597-A4EA-99B0-5420-EFABF2D19F70}"/>
              </a:ext>
            </a:extLst>
          </p:cNvPr>
          <p:cNvSpPr txBox="1"/>
          <p:nvPr/>
        </p:nvSpPr>
        <p:spPr>
          <a:xfrm>
            <a:off x="7030427" y="2673614"/>
            <a:ext cx="1125565" cy="338554"/>
          </a:xfrm>
          <a:prstGeom prst="rect">
            <a:avLst/>
          </a:prstGeom>
          <a:noFill/>
        </p:spPr>
        <p:txBody>
          <a:bodyPr wrap="none" rtlCol="0">
            <a:spAutoFit/>
          </a:bodyPr>
          <a:lstStyle/>
          <a:p>
            <a:r>
              <a:rPr lang="en-US" sz="1600" dirty="0"/>
              <a:t>No transfer</a:t>
            </a:r>
          </a:p>
        </p:txBody>
      </p:sp>
      <p:sp>
        <p:nvSpPr>
          <p:cNvPr id="28" name="TextBox 27">
            <a:extLst>
              <a:ext uri="{FF2B5EF4-FFF2-40B4-BE49-F238E27FC236}">
                <a16:creationId xmlns:a16="http://schemas.microsoft.com/office/drawing/2014/main" id="{6128FFAD-8869-4396-7456-FE12B6CED514}"/>
              </a:ext>
            </a:extLst>
          </p:cNvPr>
          <p:cNvSpPr txBox="1"/>
          <p:nvPr/>
        </p:nvSpPr>
        <p:spPr>
          <a:xfrm>
            <a:off x="7030427" y="3581574"/>
            <a:ext cx="1134221" cy="338554"/>
          </a:xfrm>
          <a:prstGeom prst="rect">
            <a:avLst/>
          </a:prstGeom>
          <a:noFill/>
        </p:spPr>
        <p:txBody>
          <a:bodyPr wrap="none" rtlCol="0">
            <a:spAutoFit/>
          </a:bodyPr>
          <a:lstStyle/>
          <a:p>
            <a:r>
              <a:rPr lang="en-US" sz="1600" dirty="0"/>
              <a:t>Transferred</a:t>
            </a:r>
          </a:p>
        </p:txBody>
      </p:sp>
      <p:sp>
        <p:nvSpPr>
          <p:cNvPr id="29" name="TextBox 28">
            <a:extLst>
              <a:ext uri="{FF2B5EF4-FFF2-40B4-BE49-F238E27FC236}">
                <a16:creationId xmlns:a16="http://schemas.microsoft.com/office/drawing/2014/main" id="{BC2E7390-00DB-4DDF-9104-3F6162B686BD}"/>
              </a:ext>
            </a:extLst>
          </p:cNvPr>
          <p:cNvSpPr txBox="1"/>
          <p:nvPr/>
        </p:nvSpPr>
        <p:spPr>
          <a:xfrm>
            <a:off x="3275950" y="2330164"/>
            <a:ext cx="989245" cy="338554"/>
          </a:xfrm>
          <a:prstGeom prst="rect">
            <a:avLst/>
          </a:prstGeom>
          <a:noFill/>
        </p:spPr>
        <p:txBody>
          <a:bodyPr wrap="none" rtlCol="0">
            <a:spAutoFit/>
          </a:bodyPr>
          <a:lstStyle/>
          <a:p>
            <a:r>
              <a:rPr lang="en-US" sz="1600" dirty="0"/>
              <a:t>No comp.</a:t>
            </a:r>
          </a:p>
        </p:txBody>
      </p:sp>
      <p:sp>
        <p:nvSpPr>
          <p:cNvPr id="30" name="TextBox 29">
            <a:extLst>
              <a:ext uri="{FF2B5EF4-FFF2-40B4-BE49-F238E27FC236}">
                <a16:creationId xmlns:a16="http://schemas.microsoft.com/office/drawing/2014/main" id="{0FDDD2B7-FDD2-A995-9642-CA5F4DA77451}"/>
              </a:ext>
            </a:extLst>
          </p:cNvPr>
          <p:cNvSpPr txBox="1"/>
          <p:nvPr/>
        </p:nvSpPr>
        <p:spPr>
          <a:xfrm>
            <a:off x="3232219" y="3118998"/>
            <a:ext cx="1089401" cy="338554"/>
          </a:xfrm>
          <a:prstGeom prst="rect">
            <a:avLst/>
          </a:prstGeom>
          <a:noFill/>
        </p:spPr>
        <p:txBody>
          <a:bodyPr wrap="none" rtlCol="0">
            <a:spAutoFit/>
          </a:bodyPr>
          <a:lstStyle/>
          <a:p>
            <a:r>
              <a:rPr lang="en-US" sz="1600" dirty="0"/>
              <a:t>Low comp.</a:t>
            </a:r>
          </a:p>
        </p:txBody>
      </p:sp>
      <p:sp>
        <p:nvSpPr>
          <p:cNvPr id="31" name="TextBox 30">
            <a:extLst>
              <a:ext uri="{FF2B5EF4-FFF2-40B4-BE49-F238E27FC236}">
                <a16:creationId xmlns:a16="http://schemas.microsoft.com/office/drawing/2014/main" id="{D3BB4C2A-8684-09AA-45C9-59B2FB365E4F}"/>
              </a:ext>
            </a:extLst>
          </p:cNvPr>
          <p:cNvSpPr txBox="1"/>
          <p:nvPr/>
        </p:nvSpPr>
        <p:spPr>
          <a:xfrm>
            <a:off x="3232219" y="4080109"/>
            <a:ext cx="1125501" cy="338554"/>
          </a:xfrm>
          <a:prstGeom prst="rect">
            <a:avLst/>
          </a:prstGeom>
          <a:noFill/>
        </p:spPr>
        <p:txBody>
          <a:bodyPr wrap="none" rtlCol="0">
            <a:spAutoFit/>
          </a:bodyPr>
          <a:lstStyle/>
          <a:p>
            <a:r>
              <a:rPr lang="en-US" sz="1600" dirty="0"/>
              <a:t>High comp.</a:t>
            </a:r>
          </a:p>
        </p:txBody>
      </p:sp>
      <p:sp>
        <p:nvSpPr>
          <p:cNvPr id="33" name="TextBox 32">
            <a:extLst>
              <a:ext uri="{FF2B5EF4-FFF2-40B4-BE49-F238E27FC236}">
                <a16:creationId xmlns:a16="http://schemas.microsoft.com/office/drawing/2014/main" id="{A37A285F-2212-ADF5-BBD6-0EFEF3D5F7F2}"/>
              </a:ext>
            </a:extLst>
          </p:cNvPr>
          <p:cNvSpPr txBox="1"/>
          <p:nvPr/>
        </p:nvSpPr>
        <p:spPr>
          <a:xfrm>
            <a:off x="5406278" y="3883701"/>
            <a:ext cx="548548" cy="338554"/>
          </a:xfrm>
          <a:prstGeom prst="rect">
            <a:avLst/>
          </a:prstGeom>
          <a:solidFill>
            <a:schemeClr val="bg1"/>
          </a:solidFill>
        </p:spPr>
        <p:txBody>
          <a:bodyPr wrap="none" rtlCol="0">
            <a:spAutoFit/>
          </a:bodyPr>
          <a:lstStyle/>
          <a:p>
            <a:r>
              <a:rPr lang="en-US" sz="1600" dirty="0"/>
              <a:t>0.41</a:t>
            </a:r>
          </a:p>
        </p:txBody>
      </p:sp>
      <p:sp>
        <p:nvSpPr>
          <p:cNvPr id="34" name="TextBox 33">
            <a:extLst>
              <a:ext uri="{FF2B5EF4-FFF2-40B4-BE49-F238E27FC236}">
                <a16:creationId xmlns:a16="http://schemas.microsoft.com/office/drawing/2014/main" id="{7CB2FD98-C19A-44D6-21BE-8FA7E4960BBE}"/>
              </a:ext>
            </a:extLst>
          </p:cNvPr>
          <p:cNvSpPr txBox="1"/>
          <p:nvPr/>
        </p:nvSpPr>
        <p:spPr>
          <a:xfrm>
            <a:off x="5418864" y="3370991"/>
            <a:ext cx="548548" cy="338554"/>
          </a:xfrm>
          <a:prstGeom prst="rect">
            <a:avLst/>
          </a:prstGeom>
          <a:solidFill>
            <a:schemeClr val="bg1"/>
          </a:solidFill>
        </p:spPr>
        <p:txBody>
          <a:bodyPr wrap="none" rtlCol="0">
            <a:spAutoFit/>
          </a:bodyPr>
          <a:lstStyle/>
          <a:p>
            <a:r>
              <a:rPr lang="en-US" sz="1600" dirty="0"/>
              <a:t>0.21</a:t>
            </a:r>
          </a:p>
        </p:txBody>
      </p:sp>
      <p:sp>
        <p:nvSpPr>
          <p:cNvPr id="2" name="TextBox 1">
            <a:extLst>
              <a:ext uri="{FF2B5EF4-FFF2-40B4-BE49-F238E27FC236}">
                <a16:creationId xmlns:a16="http://schemas.microsoft.com/office/drawing/2014/main" id="{8F7B8CAC-6415-9AF4-60A8-CB3418FA6792}"/>
              </a:ext>
            </a:extLst>
          </p:cNvPr>
          <p:cNvSpPr txBox="1"/>
          <p:nvPr/>
        </p:nvSpPr>
        <p:spPr>
          <a:xfrm>
            <a:off x="2020863" y="4639005"/>
            <a:ext cx="3497048" cy="461665"/>
          </a:xfrm>
          <a:prstGeom prst="rect">
            <a:avLst/>
          </a:prstGeom>
          <a:noFill/>
        </p:spPr>
        <p:txBody>
          <a:bodyPr wrap="none" rtlCol="0">
            <a:spAutoFit/>
          </a:bodyPr>
          <a:lstStyle/>
          <a:p>
            <a:r>
              <a:rPr lang="en-US" sz="1200">
                <a:solidFill>
                  <a:schemeClr val="accent1"/>
                </a:solidFill>
              </a:rPr>
              <a:t>0.21 and 0.41 based on transfer data</a:t>
            </a:r>
          </a:p>
          <a:p>
            <a:r>
              <a:rPr lang="en-US" sz="1200">
                <a:solidFill>
                  <a:schemeClr val="accent1"/>
                </a:solidFill>
              </a:rPr>
              <a:t>0.21:0.41 is based on previous slide on L2/3 transfers</a:t>
            </a:r>
          </a:p>
        </p:txBody>
      </p:sp>
    </p:spTree>
    <p:extLst>
      <p:ext uri="{BB962C8B-B14F-4D97-AF65-F5344CB8AC3E}">
        <p14:creationId xmlns:p14="http://schemas.microsoft.com/office/powerpoint/2010/main" val="2871911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610184" cy="369332"/>
          </a:xfrm>
          <a:prstGeom prst="rect">
            <a:avLst/>
          </a:prstGeom>
          <a:noFill/>
        </p:spPr>
        <p:txBody>
          <a:bodyPr wrap="none" rtlCol="0">
            <a:spAutoFit/>
          </a:bodyPr>
          <a:lstStyle/>
          <a:p>
            <a:r>
              <a:rPr lang="en-US" b="1" dirty="0">
                <a:solidFill>
                  <a:schemeClr val="accent1">
                    <a:lumMod val="75000"/>
                  </a:schemeClr>
                </a:solidFill>
                <a:latin typeface="+mj-lt"/>
              </a:rPr>
              <a:t>STEP 6 OF ABM</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2819F3-9066-0A54-75EF-080B5D0BB390}"/>
              </a:ext>
            </a:extLst>
          </p:cNvPr>
          <p:cNvSpPr txBox="1"/>
          <p:nvPr/>
        </p:nvSpPr>
        <p:spPr>
          <a:xfrm>
            <a:off x="380245" y="870352"/>
            <a:ext cx="11570329" cy="1200329"/>
          </a:xfrm>
          <a:prstGeom prst="rect">
            <a:avLst/>
          </a:prstGeom>
          <a:noFill/>
        </p:spPr>
        <p:txBody>
          <a:bodyPr wrap="square" rtlCol="0">
            <a:spAutoFit/>
          </a:bodyPr>
          <a:lstStyle/>
          <a:p>
            <a:r>
              <a:rPr lang="en-US" dirty="0">
                <a:solidFill>
                  <a:schemeClr val="tx1"/>
                </a:solidFill>
                <a:latin typeface="+mj-lt"/>
              </a:rPr>
              <a:t>6. Mortality </a:t>
            </a:r>
            <a:r>
              <a:rPr lang="en-US" dirty="0">
                <a:latin typeface="+mj-lt"/>
              </a:rPr>
              <a:t>rates at facilities is determined using a zero-inflated Poisson model fit to the original mortality counts at the facility level.</a:t>
            </a:r>
            <a:endParaRPr lang="en-US" dirty="0">
              <a:solidFill>
                <a:schemeClr val="tx1"/>
              </a:solidFill>
              <a:latin typeface="+mj-lt"/>
            </a:endParaRPr>
          </a:p>
          <a:p>
            <a:endParaRPr lang="en-US" dirty="0"/>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C51763C5-230A-3C9F-BA25-70FF13822468}"/>
              </a:ext>
            </a:extLst>
          </p:cNvPr>
          <p:cNvPicPr>
            <a:picLocks noChangeAspect="1"/>
          </p:cNvPicPr>
          <p:nvPr/>
        </p:nvPicPr>
        <p:blipFill>
          <a:blip r:embed="rId2"/>
          <a:stretch>
            <a:fillRect/>
          </a:stretch>
        </p:blipFill>
        <p:spPr>
          <a:xfrm>
            <a:off x="452799" y="1667666"/>
            <a:ext cx="6489574" cy="4319982"/>
          </a:xfrm>
          <a:prstGeom prst="rect">
            <a:avLst/>
          </a:prstGeom>
        </p:spPr>
      </p:pic>
      <p:sp>
        <p:nvSpPr>
          <p:cNvPr id="11" name="TextBox 10">
            <a:extLst>
              <a:ext uri="{FF2B5EF4-FFF2-40B4-BE49-F238E27FC236}">
                <a16:creationId xmlns:a16="http://schemas.microsoft.com/office/drawing/2014/main" id="{1868CAEA-C71A-CDBD-06A0-4D8DB6C7180D}"/>
              </a:ext>
            </a:extLst>
          </p:cNvPr>
          <p:cNvSpPr txBox="1"/>
          <p:nvPr/>
        </p:nvSpPr>
        <p:spPr>
          <a:xfrm>
            <a:off x="6987852" y="1393764"/>
            <a:ext cx="4863222" cy="954107"/>
          </a:xfrm>
          <a:prstGeom prst="rect">
            <a:avLst/>
          </a:prstGeom>
          <a:noFill/>
        </p:spPr>
        <p:txBody>
          <a:bodyPr wrap="square">
            <a:spAutoFit/>
          </a:bodyPr>
          <a:lstStyle/>
          <a:p>
            <a:r>
              <a:rPr lang="en-US" sz="1400" dirty="0"/>
              <a:t>The zero-inflated Poisson regression model includes two parts: a binary component that models the probability of observing a zero versus a non-zero value, and a Poisson component that models the count data for non-zero values.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363885-BF0C-F341-9FB0-2AE6DA47A07E}"/>
                  </a:ext>
                </a:extLst>
              </p:cNvPr>
              <p:cNvSpPr txBox="1"/>
              <p:nvPr/>
            </p:nvSpPr>
            <p:spPr>
              <a:xfrm>
                <a:off x="7014927" y="2472526"/>
                <a:ext cx="2560445" cy="1731500"/>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𝜆</m:t>
                    </m:r>
                  </m:oMath>
                </a14:m>
                <a:r>
                  <a:rPr lang="en-US" dirty="0"/>
                  <a:t> </a:t>
                </a:r>
              </a:p>
              <a:p>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sup>
                          </m:sSup>
                        </m:den>
                      </m:f>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13" name="TextBox 12">
                <a:extLst>
                  <a:ext uri="{FF2B5EF4-FFF2-40B4-BE49-F238E27FC236}">
                    <a16:creationId xmlns:a16="http://schemas.microsoft.com/office/drawing/2014/main" id="{17363885-BF0C-F341-9FB0-2AE6DA47A07E}"/>
                  </a:ext>
                </a:extLst>
              </p:cNvPr>
              <p:cNvSpPr txBox="1">
                <a:spLocks noRot="1" noChangeAspect="1" noMove="1" noResize="1" noEditPoints="1" noAdjustHandles="1" noChangeArrowheads="1" noChangeShapeType="1" noTextEdit="1"/>
              </p:cNvSpPr>
              <p:nvPr/>
            </p:nvSpPr>
            <p:spPr>
              <a:xfrm>
                <a:off x="7014927" y="2472526"/>
                <a:ext cx="2560445" cy="1731500"/>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871DC8F-818B-F0C1-25DC-AC8C5BC5D455}"/>
              </a:ext>
            </a:extLst>
          </p:cNvPr>
          <p:cNvSpPr txBox="1"/>
          <p:nvPr/>
        </p:nvSpPr>
        <p:spPr>
          <a:xfrm>
            <a:off x="6661165" y="4728669"/>
            <a:ext cx="3748110" cy="1015663"/>
          </a:xfrm>
          <a:prstGeom prst="rect">
            <a:avLst/>
          </a:prstGeom>
          <a:noFill/>
        </p:spPr>
        <p:txBody>
          <a:bodyPr wrap="square" rtlCol="0">
            <a:spAutoFit/>
          </a:bodyPr>
          <a:lstStyle/>
          <a:p>
            <a:r>
              <a:rPr lang="en-US" sz="1200">
                <a:solidFill>
                  <a:schemeClr val="accent1"/>
                </a:solidFill>
              </a:rPr>
              <a:t>c = number of simulated high complication</a:t>
            </a:r>
          </a:p>
          <a:p>
            <a:r>
              <a:rPr lang="en-US" sz="1200">
                <a:solidFill>
                  <a:schemeClr val="accent1"/>
                </a:solidFill>
              </a:rPr>
              <a:t>t = number of simulated transfers</a:t>
            </a:r>
          </a:p>
          <a:p>
            <a:r>
              <a:rPr lang="en-US" sz="1200">
                <a:solidFill>
                  <a:schemeClr val="accent1"/>
                </a:solidFill>
              </a:rPr>
              <a:t>(level gave a singular result)</a:t>
            </a:r>
          </a:p>
          <a:p>
            <a:endParaRPr lang="en-US" sz="1200">
              <a:solidFill>
                <a:schemeClr val="accent1"/>
              </a:solidFill>
            </a:endParaRPr>
          </a:p>
          <a:p>
            <a:endParaRPr lang="en-US" sz="1200">
              <a:solidFill>
                <a:srgbClr val="C00000"/>
              </a:solidFill>
            </a:endParaRPr>
          </a:p>
        </p:txBody>
      </p:sp>
    </p:spTree>
    <p:extLst>
      <p:ext uri="{BB962C8B-B14F-4D97-AF65-F5344CB8AC3E}">
        <p14:creationId xmlns:p14="http://schemas.microsoft.com/office/powerpoint/2010/main" val="197508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2491" y="106061"/>
            <a:ext cx="1610184" cy="369332"/>
          </a:xfrm>
          <a:prstGeom prst="rect">
            <a:avLst/>
          </a:prstGeom>
          <a:noFill/>
        </p:spPr>
        <p:txBody>
          <a:bodyPr wrap="none" rtlCol="0">
            <a:spAutoFit/>
          </a:bodyPr>
          <a:lstStyle/>
          <a:p>
            <a:r>
              <a:rPr lang="en-US" b="1" dirty="0">
                <a:solidFill>
                  <a:schemeClr val="accent1">
                    <a:lumMod val="75000"/>
                  </a:schemeClr>
                </a:solidFill>
                <a:latin typeface="+mj-lt"/>
              </a:rPr>
              <a:t>STEP 5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646331"/>
          </a:xfrm>
          <a:prstGeom prst="rect">
            <a:avLst/>
          </a:prstGeom>
          <a:noFill/>
        </p:spPr>
        <p:txBody>
          <a:bodyPr wrap="square" rtlCol="0">
            <a:spAutoFit/>
          </a:bodyPr>
          <a:lstStyle/>
          <a:p>
            <a:r>
              <a:rPr lang="en-US" dirty="0">
                <a:solidFill>
                  <a:srgbClr val="333333"/>
                </a:solidFill>
                <a:latin typeface="+mj-lt"/>
                <a:sym typeface="Wingdings" pitchFamily="2" charset="2"/>
              </a:rPr>
              <a:t>5.</a:t>
            </a:r>
            <a:r>
              <a:rPr lang="en-US" b="0" dirty="0">
                <a:solidFill>
                  <a:srgbClr val="333333"/>
                </a:solidFill>
                <a:effectLst/>
                <a:latin typeface="+mj-lt"/>
                <a:sym typeface="Wingdings" pitchFamily="2" charset="2"/>
              </a:rPr>
              <a:t> </a:t>
            </a:r>
            <a:r>
              <a:rPr lang="en-US" b="0" dirty="0">
                <a:solidFill>
                  <a:srgbClr val="333333"/>
                </a:solidFill>
                <a:effectLst/>
                <a:latin typeface="+mj-lt"/>
              </a:rPr>
              <a:t>Mother’s location of transfer is determined by a conditional logit model, which allows for consideration of both the individual’s characteristics and the characteristics of the choices:</a:t>
            </a:r>
          </a:p>
        </p:txBody>
      </p:sp>
      <p:sp>
        <p:nvSpPr>
          <p:cNvPr id="3" name="TextBox 2">
            <a:extLst>
              <a:ext uri="{FF2B5EF4-FFF2-40B4-BE49-F238E27FC236}">
                <a16:creationId xmlns:a16="http://schemas.microsoft.com/office/drawing/2014/main" id="{087F7562-8CEC-47D1-23DC-8C83CC226C0D}"/>
              </a:ext>
            </a:extLst>
          </p:cNvPr>
          <p:cNvSpPr txBox="1"/>
          <p:nvPr/>
        </p:nvSpPr>
        <p:spPr>
          <a:xfrm>
            <a:off x="391886" y="1740560"/>
            <a:ext cx="6220047" cy="3970318"/>
          </a:xfrm>
          <a:prstGeom prst="rect">
            <a:avLst/>
          </a:prstGeom>
          <a:noFill/>
        </p:spPr>
        <p:txBody>
          <a:bodyPr wrap="square" rtlCol="0">
            <a:spAutoFit/>
          </a:bodyPr>
          <a:lstStyle/>
          <a:p>
            <a:r>
              <a:rPr lang="en-US" u="sng" dirty="0">
                <a:latin typeface="+mj-lt"/>
              </a:rPr>
              <a:t>Part A: relabeling of facilities</a:t>
            </a:r>
          </a:p>
          <a:p>
            <a:endParaRPr lang="en-US" dirty="0">
              <a:latin typeface="+mj-lt"/>
            </a:endParaRPr>
          </a:p>
          <a:p>
            <a:r>
              <a:rPr lang="en-US" dirty="0">
                <a:latin typeface="+mj-lt"/>
              </a:rPr>
              <a:t>Facilities are relabeled using hierarchical clustering, with label adjustments according to prior knowledge.</a:t>
            </a:r>
          </a:p>
          <a:p>
            <a:endParaRPr lang="en-US" dirty="0">
              <a:latin typeface="+mj-lt"/>
            </a:endParaRPr>
          </a:p>
          <a:p>
            <a:r>
              <a:rPr lang="en-US" dirty="0">
                <a:latin typeface="+mj-lt"/>
              </a:rPr>
              <a:t>Characteristics used for clustering include: </a:t>
            </a:r>
          </a:p>
          <a:p>
            <a:pPr marL="342900" indent="-342900">
              <a:buAutoNum type="arabicParenR"/>
            </a:pPr>
            <a:r>
              <a:rPr lang="en-US" dirty="0">
                <a:latin typeface="+mj-lt"/>
              </a:rPr>
              <a:t>Log10(Live birth)</a:t>
            </a:r>
          </a:p>
          <a:p>
            <a:pPr marL="342900" indent="-342900">
              <a:buAutoNum type="arabicParenR"/>
            </a:pPr>
            <a:r>
              <a:rPr lang="en-US" dirty="0">
                <a:latin typeface="+mj-lt"/>
              </a:rPr>
              <a:t>Number of new ANC visits / live birth</a:t>
            </a:r>
          </a:p>
          <a:p>
            <a:pPr marL="342900" indent="-342900">
              <a:buAutoNum type="arabicParenR"/>
            </a:pPr>
            <a:r>
              <a:rPr lang="en-US" dirty="0">
                <a:latin typeface="+mj-lt"/>
              </a:rPr>
              <a:t>C-section / live birth</a:t>
            </a:r>
          </a:p>
          <a:p>
            <a:pPr marL="342900" indent="-342900">
              <a:buAutoNum type="arabicParenR"/>
            </a:pPr>
            <a:r>
              <a:rPr lang="en-US" dirty="0">
                <a:latin typeface="+mj-lt"/>
              </a:rPr>
              <a:t>Total complications / live birth</a:t>
            </a:r>
          </a:p>
          <a:p>
            <a:pPr marL="342900" indent="-342900">
              <a:buAutoNum type="arabicParenR"/>
            </a:pPr>
            <a:r>
              <a:rPr lang="en-US" dirty="0">
                <a:latin typeface="+mj-lt"/>
              </a:rPr>
              <a:t>Number of maternal deaths / live birth</a:t>
            </a:r>
          </a:p>
          <a:p>
            <a:pPr marL="342900" indent="-342900">
              <a:buAutoNum type="arabicParenR"/>
            </a:pPr>
            <a:endParaRPr lang="en-US" dirty="0">
              <a:latin typeface="+mj-lt"/>
            </a:endParaRPr>
          </a:p>
          <a:p>
            <a:r>
              <a:rPr lang="en-US" dirty="0">
                <a:latin typeface="+mj-lt"/>
              </a:rPr>
              <a:t>Ultimately, 6 clusters were chosen with a 7</a:t>
            </a:r>
            <a:r>
              <a:rPr lang="en-US" baseline="30000" dirty="0">
                <a:latin typeface="+mj-lt"/>
              </a:rPr>
              <a:t>th</a:t>
            </a:r>
            <a:r>
              <a:rPr lang="en-US" dirty="0">
                <a:latin typeface="+mj-lt"/>
              </a:rPr>
              <a:t> cluster for facilities with no data</a:t>
            </a:r>
          </a:p>
        </p:txBody>
      </p:sp>
      <p:pic>
        <p:nvPicPr>
          <p:cNvPr id="5" name="Picture 4" descr="Chart, scatter chart&#10;&#10;Description automatically generated">
            <a:extLst>
              <a:ext uri="{FF2B5EF4-FFF2-40B4-BE49-F238E27FC236}">
                <a16:creationId xmlns:a16="http://schemas.microsoft.com/office/drawing/2014/main" id="{90296E0A-DB98-D2F7-232A-B485E076080D}"/>
              </a:ext>
            </a:extLst>
          </p:cNvPr>
          <p:cNvPicPr>
            <a:picLocks noChangeAspect="1"/>
          </p:cNvPicPr>
          <p:nvPr/>
        </p:nvPicPr>
        <p:blipFill>
          <a:blip r:embed="rId3"/>
          <a:stretch>
            <a:fillRect/>
          </a:stretch>
        </p:blipFill>
        <p:spPr>
          <a:xfrm>
            <a:off x="7005134" y="1379525"/>
            <a:ext cx="4330722" cy="2733417"/>
          </a:xfrm>
          <a:prstGeom prst="rect">
            <a:avLst/>
          </a:prstGeom>
        </p:spPr>
      </p:pic>
      <p:pic>
        <p:nvPicPr>
          <p:cNvPr id="8" name="Picture 7" descr="Diagram&#10;&#10;Description automatically generated">
            <a:extLst>
              <a:ext uri="{FF2B5EF4-FFF2-40B4-BE49-F238E27FC236}">
                <a16:creationId xmlns:a16="http://schemas.microsoft.com/office/drawing/2014/main" id="{E0E466EC-4E1B-AFEE-1EF4-4303DB38CB7C}"/>
              </a:ext>
            </a:extLst>
          </p:cNvPr>
          <p:cNvPicPr>
            <a:picLocks noChangeAspect="1"/>
          </p:cNvPicPr>
          <p:nvPr/>
        </p:nvPicPr>
        <p:blipFill>
          <a:blip r:embed="rId4"/>
          <a:stretch>
            <a:fillRect/>
          </a:stretch>
        </p:blipFill>
        <p:spPr>
          <a:xfrm>
            <a:off x="6889929" y="4112942"/>
            <a:ext cx="4167931" cy="2609192"/>
          </a:xfrm>
          <a:prstGeom prst="rect">
            <a:avLst/>
          </a:prstGeom>
        </p:spPr>
      </p:pic>
    </p:spTree>
    <p:extLst>
      <p:ext uri="{BB962C8B-B14F-4D97-AF65-F5344CB8AC3E}">
        <p14:creationId xmlns:p14="http://schemas.microsoft.com/office/powerpoint/2010/main" val="3252296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2491" y="106061"/>
            <a:ext cx="1610184" cy="369332"/>
          </a:xfrm>
          <a:prstGeom prst="rect">
            <a:avLst/>
          </a:prstGeom>
          <a:noFill/>
        </p:spPr>
        <p:txBody>
          <a:bodyPr wrap="none" rtlCol="0">
            <a:spAutoFit/>
          </a:bodyPr>
          <a:lstStyle/>
          <a:p>
            <a:r>
              <a:rPr lang="en-US" b="1" dirty="0">
                <a:solidFill>
                  <a:schemeClr val="accent1">
                    <a:lumMod val="75000"/>
                  </a:schemeClr>
                </a:solidFill>
                <a:latin typeface="+mj-lt"/>
              </a:rPr>
              <a:t>STEP 5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646331"/>
          </a:xfrm>
          <a:prstGeom prst="rect">
            <a:avLst/>
          </a:prstGeom>
          <a:noFill/>
        </p:spPr>
        <p:txBody>
          <a:bodyPr wrap="square" rtlCol="0">
            <a:spAutoFit/>
          </a:bodyPr>
          <a:lstStyle/>
          <a:p>
            <a:r>
              <a:rPr lang="en-US" dirty="0">
                <a:solidFill>
                  <a:srgbClr val="333333"/>
                </a:solidFill>
                <a:latin typeface="+mj-lt"/>
                <a:sym typeface="Wingdings" pitchFamily="2" charset="2"/>
              </a:rPr>
              <a:t>5.</a:t>
            </a:r>
            <a:r>
              <a:rPr lang="en-US" b="0" dirty="0">
                <a:solidFill>
                  <a:srgbClr val="333333"/>
                </a:solidFill>
                <a:effectLst/>
                <a:latin typeface="+mj-lt"/>
                <a:sym typeface="Wingdings" pitchFamily="2" charset="2"/>
              </a:rPr>
              <a:t> </a:t>
            </a:r>
            <a:r>
              <a:rPr lang="en-US" b="0" dirty="0">
                <a:solidFill>
                  <a:srgbClr val="333333"/>
                </a:solidFill>
                <a:effectLst/>
                <a:latin typeface="+mj-lt"/>
              </a:rPr>
              <a:t>Mother’s location of transfer is determined by a conditional logit model, which allows for consideration of both the individual’s characteristics and the characteristics of the choices:</a:t>
            </a:r>
          </a:p>
        </p:txBody>
      </p:sp>
      <p:sp>
        <p:nvSpPr>
          <p:cNvPr id="3" name="TextBox 2">
            <a:extLst>
              <a:ext uri="{FF2B5EF4-FFF2-40B4-BE49-F238E27FC236}">
                <a16:creationId xmlns:a16="http://schemas.microsoft.com/office/drawing/2014/main" id="{087F7562-8CEC-47D1-23DC-8C83CC226C0D}"/>
              </a:ext>
            </a:extLst>
          </p:cNvPr>
          <p:cNvSpPr txBox="1"/>
          <p:nvPr/>
        </p:nvSpPr>
        <p:spPr>
          <a:xfrm>
            <a:off x="391886" y="1740560"/>
            <a:ext cx="6220047" cy="3970318"/>
          </a:xfrm>
          <a:prstGeom prst="rect">
            <a:avLst/>
          </a:prstGeom>
          <a:noFill/>
        </p:spPr>
        <p:txBody>
          <a:bodyPr wrap="square" rtlCol="0">
            <a:spAutoFit/>
          </a:bodyPr>
          <a:lstStyle/>
          <a:p>
            <a:r>
              <a:rPr lang="en-US" u="sng" dirty="0">
                <a:latin typeface="+mj-lt"/>
              </a:rPr>
              <a:t>Part A: relabeling of facilities</a:t>
            </a:r>
          </a:p>
          <a:p>
            <a:endParaRPr lang="en-US" dirty="0">
              <a:latin typeface="+mj-lt"/>
            </a:endParaRPr>
          </a:p>
          <a:p>
            <a:r>
              <a:rPr lang="en-US" dirty="0">
                <a:latin typeface="+mj-lt"/>
              </a:rPr>
              <a:t>Facilities are relabeled using hierarchical clustering, with label adjustments according to prior knowledge.</a:t>
            </a:r>
          </a:p>
          <a:p>
            <a:endParaRPr lang="en-US" dirty="0">
              <a:latin typeface="+mj-lt"/>
            </a:endParaRPr>
          </a:p>
          <a:p>
            <a:r>
              <a:rPr lang="en-US" dirty="0">
                <a:latin typeface="+mj-lt"/>
              </a:rPr>
              <a:t>Characteristics used for clustering include: </a:t>
            </a:r>
          </a:p>
          <a:p>
            <a:pPr marL="342900" indent="-342900">
              <a:buAutoNum type="arabicParenR"/>
            </a:pPr>
            <a:r>
              <a:rPr lang="en-US" dirty="0">
                <a:latin typeface="+mj-lt"/>
              </a:rPr>
              <a:t>Log10(Live birth)</a:t>
            </a:r>
          </a:p>
          <a:p>
            <a:pPr marL="342900" indent="-342900">
              <a:buAutoNum type="arabicParenR"/>
            </a:pPr>
            <a:r>
              <a:rPr lang="en-US" dirty="0">
                <a:latin typeface="+mj-lt"/>
              </a:rPr>
              <a:t>Number of new ANC visits / live birth</a:t>
            </a:r>
          </a:p>
          <a:p>
            <a:pPr marL="342900" indent="-342900">
              <a:buAutoNum type="arabicParenR"/>
            </a:pPr>
            <a:r>
              <a:rPr lang="en-US" dirty="0">
                <a:latin typeface="+mj-lt"/>
              </a:rPr>
              <a:t>C-section / live birth</a:t>
            </a:r>
          </a:p>
          <a:p>
            <a:pPr marL="342900" indent="-342900">
              <a:buAutoNum type="arabicParenR"/>
            </a:pPr>
            <a:r>
              <a:rPr lang="en-US" dirty="0">
                <a:latin typeface="+mj-lt"/>
              </a:rPr>
              <a:t>Total complications / live birth</a:t>
            </a:r>
          </a:p>
          <a:p>
            <a:pPr marL="342900" indent="-342900">
              <a:buAutoNum type="arabicParenR"/>
            </a:pPr>
            <a:r>
              <a:rPr lang="en-US" dirty="0">
                <a:latin typeface="+mj-lt"/>
              </a:rPr>
              <a:t>Number of maternal deaths / live birth</a:t>
            </a:r>
          </a:p>
          <a:p>
            <a:pPr marL="342900" indent="-342900">
              <a:buAutoNum type="arabicParenR"/>
            </a:pPr>
            <a:endParaRPr lang="en-US" dirty="0">
              <a:latin typeface="+mj-lt"/>
            </a:endParaRPr>
          </a:p>
          <a:p>
            <a:r>
              <a:rPr lang="en-US" dirty="0">
                <a:latin typeface="+mj-lt"/>
              </a:rPr>
              <a:t>Ultimately, 6 clusters were chosen with a 7</a:t>
            </a:r>
            <a:r>
              <a:rPr lang="en-US" baseline="30000" dirty="0">
                <a:latin typeface="+mj-lt"/>
              </a:rPr>
              <a:t>th</a:t>
            </a:r>
            <a:r>
              <a:rPr lang="en-US" dirty="0">
                <a:latin typeface="+mj-lt"/>
              </a:rPr>
              <a:t> cluster for facilities with no data</a:t>
            </a:r>
          </a:p>
        </p:txBody>
      </p:sp>
      <p:sp>
        <p:nvSpPr>
          <p:cNvPr id="4" name="TextBox 3">
            <a:extLst>
              <a:ext uri="{FF2B5EF4-FFF2-40B4-BE49-F238E27FC236}">
                <a16:creationId xmlns:a16="http://schemas.microsoft.com/office/drawing/2014/main" id="{AA250F23-94FC-417A-5EA4-80E0E4567BD8}"/>
              </a:ext>
            </a:extLst>
          </p:cNvPr>
          <p:cNvSpPr txBox="1"/>
          <p:nvPr/>
        </p:nvSpPr>
        <p:spPr>
          <a:xfrm>
            <a:off x="7405242" y="2413337"/>
            <a:ext cx="3973652" cy="2031325"/>
          </a:xfrm>
          <a:prstGeom prst="rect">
            <a:avLst/>
          </a:prstGeom>
          <a:noFill/>
        </p:spPr>
        <p:txBody>
          <a:bodyPr wrap="none" rtlCol="0">
            <a:spAutoFit/>
          </a:bodyPr>
          <a:lstStyle/>
          <a:p>
            <a:r>
              <a:rPr lang="en-US" dirty="0">
                <a:latin typeface="+mj-lt"/>
              </a:rPr>
              <a:t>Cluster 1: ~L4 facilities with c-section </a:t>
            </a:r>
          </a:p>
          <a:p>
            <a:r>
              <a:rPr lang="en-US" dirty="0">
                <a:latin typeface="+mj-lt"/>
              </a:rPr>
              <a:t>Cluster 2: ~L4 facilities without c-section </a:t>
            </a:r>
          </a:p>
          <a:p>
            <a:r>
              <a:rPr lang="en-US" dirty="0">
                <a:latin typeface="+mj-lt"/>
              </a:rPr>
              <a:t>Cluster 3: L5 facility</a:t>
            </a:r>
          </a:p>
          <a:p>
            <a:r>
              <a:rPr lang="en-US" dirty="0">
                <a:latin typeface="+mj-lt"/>
              </a:rPr>
              <a:t>Cluster 4: L2/3 facilities</a:t>
            </a:r>
            <a:br>
              <a:rPr lang="en-US" dirty="0">
                <a:latin typeface="+mj-lt"/>
              </a:rPr>
            </a:br>
            <a:r>
              <a:rPr lang="en-US" dirty="0">
                <a:latin typeface="+mj-lt"/>
              </a:rPr>
              <a:t>Cluster 5: L2/3 facilities</a:t>
            </a:r>
          </a:p>
          <a:p>
            <a:r>
              <a:rPr lang="en-US" dirty="0">
                <a:latin typeface="+mj-lt"/>
              </a:rPr>
              <a:t>Cluster 6: Level 3 facilities with c-section</a:t>
            </a:r>
          </a:p>
          <a:p>
            <a:r>
              <a:rPr lang="en-US" dirty="0">
                <a:latin typeface="+mj-lt"/>
              </a:rPr>
              <a:t>Cluster 7: Facilities with no data</a:t>
            </a:r>
          </a:p>
        </p:txBody>
      </p:sp>
    </p:spTree>
    <p:extLst>
      <p:ext uri="{BB962C8B-B14F-4D97-AF65-F5344CB8AC3E}">
        <p14:creationId xmlns:p14="http://schemas.microsoft.com/office/powerpoint/2010/main" val="170850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sp>
        <p:nvSpPr>
          <p:cNvPr id="28" name="TextBox 27">
            <a:extLst>
              <a:ext uri="{FF2B5EF4-FFF2-40B4-BE49-F238E27FC236}">
                <a16:creationId xmlns:a16="http://schemas.microsoft.com/office/drawing/2014/main" id="{1BD166E9-E559-5ECC-7E67-5244CE8D096F}"/>
              </a:ext>
            </a:extLst>
          </p:cNvPr>
          <p:cNvSpPr txBox="1"/>
          <p:nvPr/>
        </p:nvSpPr>
        <p:spPr>
          <a:xfrm>
            <a:off x="3336234" y="761022"/>
            <a:ext cx="6104964" cy="646331"/>
          </a:xfrm>
          <a:prstGeom prst="rect">
            <a:avLst/>
          </a:prstGeom>
          <a:noFill/>
        </p:spPr>
        <p:txBody>
          <a:bodyPr wrap="square">
            <a:spAutoFit/>
          </a:bodyPr>
          <a:lstStyle/>
          <a:p>
            <a:r>
              <a:rPr lang="en-US" dirty="0">
                <a:sym typeface="Wingdings" pitchFamily="2" charset="2"/>
              </a:rPr>
              <a:t> We assume 3.5% complications at home equal to overall complication rate across all facility levels. </a:t>
            </a:r>
            <a:endParaRPr lang="en-US" dirty="0"/>
          </a:p>
        </p:txBody>
      </p:sp>
    </p:spTree>
    <p:extLst>
      <p:ext uri="{BB962C8B-B14F-4D97-AF65-F5344CB8AC3E}">
        <p14:creationId xmlns:p14="http://schemas.microsoft.com/office/powerpoint/2010/main" val="632232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2491" y="106061"/>
            <a:ext cx="1610184" cy="369332"/>
          </a:xfrm>
          <a:prstGeom prst="rect">
            <a:avLst/>
          </a:prstGeom>
          <a:noFill/>
        </p:spPr>
        <p:txBody>
          <a:bodyPr wrap="none" rtlCol="0">
            <a:spAutoFit/>
          </a:bodyPr>
          <a:lstStyle/>
          <a:p>
            <a:r>
              <a:rPr lang="en-US" b="1" dirty="0">
                <a:solidFill>
                  <a:schemeClr val="accent1">
                    <a:lumMod val="75000"/>
                  </a:schemeClr>
                </a:solidFill>
                <a:latin typeface="+mj-lt"/>
              </a:rPr>
              <a:t>STEP 5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646331"/>
          </a:xfrm>
          <a:prstGeom prst="rect">
            <a:avLst/>
          </a:prstGeom>
          <a:noFill/>
        </p:spPr>
        <p:txBody>
          <a:bodyPr wrap="square" rtlCol="0">
            <a:spAutoFit/>
          </a:bodyPr>
          <a:lstStyle/>
          <a:p>
            <a:r>
              <a:rPr lang="en-US" dirty="0">
                <a:solidFill>
                  <a:srgbClr val="333333"/>
                </a:solidFill>
                <a:latin typeface="+mj-lt"/>
                <a:sym typeface="Wingdings" pitchFamily="2" charset="2"/>
              </a:rPr>
              <a:t>5.</a:t>
            </a:r>
            <a:r>
              <a:rPr lang="en-US" b="0" dirty="0">
                <a:solidFill>
                  <a:srgbClr val="333333"/>
                </a:solidFill>
                <a:effectLst/>
                <a:latin typeface="+mj-lt"/>
                <a:sym typeface="Wingdings" pitchFamily="2" charset="2"/>
              </a:rPr>
              <a:t> </a:t>
            </a:r>
            <a:r>
              <a:rPr lang="en-US" b="0" dirty="0">
                <a:solidFill>
                  <a:srgbClr val="333333"/>
                </a:solidFill>
                <a:effectLst/>
                <a:latin typeface="+mj-lt"/>
              </a:rPr>
              <a:t>Mother’s location of transfer is determined by a conditional logit model , which allows for consideration of both the individual’s characteristics and the characteristics of the choices:</a:t>
            </a:r>
          </a:p>
        </p:txBody>
      </p:sp>
      <p:pic>
        <p:nvPicPr>
          <p:cNvPr id="6" name="Picture 5" descr="Text&#10;&#10;Description automatically generated">
            <a:extLst>
              <a:ext uri="{FF2B5EF4-FFF2-40B4-BE49-F238E27FC236}">
                <a16:creationId xmlns:a16="http://schemas.microsoft.com/office/drawing/2014/main" id="{A623965D-449A-EA00-7E54-68607F49528B}"/>
              </a:ext>
            </a:extLst>
          </p:cNvPr>
          <p:cNvPicPr>
            <a:picLocks noChangeAspect="1"/>
          </p:cNvPicPr>
          <p:nvPr/>
        </p:nvPicPr>
        <p:blipFill>
          <a:blip r:embed="rId3"/>
          <a:stretch>
            <a:fillRect/>
          </a:stretch>
        </p:blipFill>
        <p:spPr>
          <a:xfrm>
            <a:off x="391886" y="1504247"/>
            <a:ext cx="2209800" cy="1701800"/>
          </a:xfrm>
          <a:prstGeom prst="rect">
            <a:avLst/>
          </a:prstGeom>
        </p:spPr>
      </p:pic>
      <p:sp>
        <p:nvSpPr>
          <p:cNvPr id="9" name="TextBox 8">
            <a:extLst>
              <a:ext uri="{FF2B5EF4-FFF2-40B4-BE49-F238E27FC236}">
                <a16:creationId xmlns:a16="http://schemas.microsoft.com/office/drawing/2014/main" id="{527C9CF6-8DBC-7FAC-A077-6A966FE27237}"/>
              </a:ext>
            </a:extLst>
          </p:cNvPr>
          <p:cNvSpPr txBox="1"/>
          <p:nvPr/>
        </p:nvSpPr>
        <p:spPr>
          <a:xfrm>
            <a:off x="2885918" y="1776041"/>
            <a:ext cx="2171748" cy="1200329"/>
          </a:xfrm>
          <a:prstGeom prst="rect">
            <a:avLst/>
          </a:prstGeom>
          <a:noFill/>
        </p:spPr>
        <p:txBody>
          <a:bodyPr wrap="none" rtlCol="0">
            <a:spAutoFit/>
          </a:bodyPr>
          <a:lstStyle/>
          <a:p>
            <a:r>
              <a:rPr lang="en-US" dirty="0">
                <a:latin typeface="+mj-lt"/>
              </a:rPr>
              <a:t>n = individual</a:t>
            </a:r>
          </a:p>
          <a:p>
            <a:r>
              <a:rPr lang="en-US" dirty="0" err="1">
                <a:latin typeface="+mj-lt"/>
              </a:rPr>
              <a:t>i</a:t>
            </a:r>
            <a:r>
              <a:rPr lang="en-US" dirty="0">
                <a:latin typeface="+mj-lt"/>
              </a:rPr>
              <a:t> = choice</a:t>
            </a:r>
          </a:p>
          <a:p>
            <a:r>
              <a:rPr lang="en-US" dirty="0">
                <a:latin typeface="+mj-lt"/>
              </a:rPr>
              <a:t>k = predictor variable</a:t>
            </a:r>
          </a:p>
          <a:p>
            <a:r>
              <a:rPr lang="en-US" dirty="0">
                <a:latin typeface="+mj-lt"/>
              </a:rPr>
              <a:t>j = other alternative</a:t>
            </a:r>
          </a:p>
        </p:txBody>
      </p:sp>
      <p:sp>
        <p:nvSpPr>
          <p:cNvPr id="3" name="TextBox 2">
            <a:extLst>
              <a:ext uri="{FF2B5EF4-FFF2-40B4-BE49-F238E27FC236}">
                <a16:creationId xmlns:a16="http://schemas.microsoft.com/office/drawing/2014/main" id="{7A9F1FB3-A506-FFD2-7A7D-B9CAECE09A0A}"/>
              </a:ext>
            </a:extLst>
          </p:cNvPr>
          <p:cNvSpPr txBox="1"/>
          <p:nvPr/>
        </p:nvSpPr>
        <p:spPr>
          <a:xfrm>
            <a:off x="5547820" y="1722948"/>
            <a:ext cx="6372834" cy="4801314"/>
          </a:xfrm>
          <a:prstGeom prst="rect">
            <a:avLst/>
          </a:prstGeom>
          <a:noFill/>
        </p:spPr>
        <p:txBody>
          <a:bodyPr wrap="square" rtlCol="0">
            <a:spAutoFit/>
          </a:bodyPr>
          <a:lstStyle/>
          <a:p>
            <a:r>
              <a:rPr lang="en-US" u="sng" dirty="0">
                <a:latin typeface="+mj-lt"/>
              </a:rPr>
              <a:t>Part B: Defining the model</a:t>
            </a:r>
          </a:p>
          <a:p>
            <a:endParaRPr lang="en-US" u="sng" dirty="0">
              <a:latin typeface="+mj-lt"/>
            </a:endParaRPr>
          </a:p>
          <a:p>
            <a:r>
              <a:rPr lang="en-US" i="1" dirty="0">
                <a:latin typeface="+mj-lt"/>
              </a:rPr>
              <a:t>model.v1 &lt;- </a:t>
            </a:r>
            <a:r>
              <a:rPr lang="en-US" i="1" dirty="0" err="1">
                <a:latin typeface="+mj-lt"/>
              </a:rPr>
              <a:t>mlogit</a:t>
            </a:r>
            <a:r>
              <a:rPr lang="en-US" i="1" dirty="0">
                <a:latin typeface="+mj-lt"/>
              </a:rPr>
              <a:t>(choice ~  Births | </a:t>
            </a:r>
            <a:r>
              <a:rPr lang="en-US" i="1" dirty="0" err="1">
                <a:latin typeface="+mj-lt"/>
              </a:rPr>
              <a:t>OriginCat</a:t>
            </a:r>
            <a:r>
              <a:rPr lang="en-US" i="1" dirty="0">
                <a:latin typeface="+mj-lt"/>
              </a:rPr>
              <a:t> + Complication | Distance, data = </a:t>
            </a:r>
            <a:r>
              <a:rPr lang="en-US" i="1" dirty="0" err="1">
                <a:latin typeface="+mj-lt"/>
              </a:rPr>
              <a:t>mcf_data</a:t>
            </a:r>
            <a:r>
              <a:rPr lang="en-US" i="1" dirty="0">
                <a:latin typeface="+mj-lt"/>
              </a:rPr>
              <a:t>)</a:t>
            </a:r>
          </a:p>
          <a:p>
            <a:endParaRPr lang="en-US" u="sng" dirty="0">
              <a:latin typeface="+mj-lt"/>
            </a:endParaRPr>
          </a:p>
          <a:p>
            <a:r>
              <a:rPr lang="en-US" dirty="0">
                <a:latin typeface="+mj-lt"/>
              </a:rPr>
              <a:t>Where for predictor variables: </a:t>
            </a:r>
          </a:p>
          <a:p>
            <a:r>
              <a:rPr lang="en-US" dirty="0">
                <a:latin typeface="+mj-lt"/>
              </a:rPr>
              <a:t>	</a:t>
            </a:r>
            <a:r>
              <a:rPr lang="en-US" i="1" dirty="0">
                <a:latin typeface="+mj-lt"/>
              </a:rPr>
              <a:t>log births </a:t>
            </a:r>
            <a:r>
              <a:rPr lang="en-US" dirty="0">
                <a:latin typeface="+mj-lt"/>
              </a:rPr>
              <a:t>is</a:t>
            </a:r>
            <a:r>
              <a:rPr lang="en-US" i="1" dirty="0">
                <a:latin typeface="+mj-lt"/>
              </a:rPr>
              <a:t> </a:t>
            </a:r>
            <a:r>
              <a:rPr lang="en-US" dirty="0">
                <a:latin typeface="+mj-lt"/>
              </a:rPr>
              <a:t>choice-general</a:t>
            </a:r>
            <a:endParaRPr lang="en-US" i="1" dirty="0">
              <a:latin typeface="+mj-lt"/>
            </a:endParaRPr>
          </a:p>
          <a:p>
            <a:r>
              <a:rPr lang="en-US" i="1" dirty="0">
                <a:latin typeface="+mj-lt"/>
              </a:rPr>
              <a:t>	original category </a:t>
            </a:r>
            <a:r>
              <a:rPr lang="en-US" dirty="0">
                <a:latin typeface="+mj-lt"/>
              </a:rPr>
              <a:t>and </a:t>
            </a:r>
            <a:r>
              <a:rPr lang="en-US" i="1" dirty="0">
                <a:latin typeface="+mj-lt"/>
              </a:rPr>
              <a:t>complication </a:t>
            </a:r>
            <a:r>
              <a:rPr lang="en-US" dirty="0">
                <a:latin typeface="+mj-lt"/>
              </a:rPr>
              <a:t>are individual-specific</a:t>
            </a:r>
          </a:p>
          <a:p>
            <a:r>
              <a:rPr lang="en-US" dirty="0">
                <a:latin typeface="+mj-lt"/>
              </a:rPr>
              <a:t>	</a:t>
            </a:r>
            <a:r>
              <a:rPr lang="en-US" i="1" dirty="0">
                <a:latin typeface="+mj-lt"/>
              </a:rPr>
              <a:t>distance </a:t>
            </a:r>
            <a:r>
              <a:rPr lang="en-US" dirty="0">
                <a:latin typeface="+mj-lt"/>
              </a:rPr>
              <a:t>is choice-specific</a:t>
            </a:r>
            <a:endParaRPr lang="en-US" u="sng" dirty="0">
              <a:latin typeface="+mj-lt"/>
            </a:endParaRPr>
          </a:p>
          <a:p>
            <a:endParaRPr lang="en-US" dirty="0">
              <a:latin typeface="+mj-lt"/>
            </a:endParaRPr>
          </a:p>
          <a:p>
            <a:r>
              <a:rPr lang="en-US" dirty="0">
                <a:latin typeface="+mj-lt"/>
              </a:rPr>
              <a:t>The three choices are </a:t>
            </a:r>
          </a:p>
          <a:p>
            <a:r>
              <a:rPr lang="en-US" dirty="0">
                <a:latin typeface="+mj-lt"/>
              </a:rPr>
              <a:t>Choice 1: ~closest L4 facility with c-section (Cluster 1 facility)</a:t>
            </a:r>
          </a:p>
          <a:p>
            <a:r>
              <a:rPr lang="en-US" dirty="0">
                <a:latin typeface="+mj-lt"/>
              </a:rPr>
              <a:t>Choice 2: ~closest L4 facility without c-section (Cluster 2 facility)</a:t>
            </a:r>
          </a:p>
          <a:p>
            <a:r>
              <a:rPr lang="en-US" dirty="0">
                <a:latin typeface="+mj-lt"/>
              </a:rPr>
              <a:t>Choice 3: L5 facility (Cluster 3 facility)</a:t>
            </a:r>
          </a:p>
          <a:p>
            <a:endParaRPr lang="en-US" dirty="0"/>
          </a:p>
          <a:p>
            <a:endParaRPr lang="en-US" dirty="0"/>
          </a:p>
          <a:p>
            <a:endParaRPr lang="en-US" dirty="0"/>
          </a:p>
        </p:txBody>
      </p:sp>
      <p:sp>
        <p:nvSpPr>
          <p:cNvPr id="4" name="TextBox 3">
            <a:extLst>
              <a:ext uri="{FF2B5EF4-FFF2-40B4-BE49-F238E27FC236}">
                <a16:creationId xmlns:a16="http://schemas.microsoft.com/office/drawing/2014/main" id="{63AFC887-97B7-BF8F-EC09-4D28069632CB}"/>
              </a:ext>
            </a:extLst>
          </p:cNvPr>
          <p:cNvSpPr txBox="1"/>
          <p:nvPr/>
        </p:nvSpPr>
        <p:spPr>
          <a:xfrm>
            <a:off x="558077" y="3206047"/>
            <a:ext cx="3748110" cy="461665"/>
          </a:xfrm>
          <a:prstGeom prst="rect">
            <a:avLst/>
          </a:prstGeom>
          <a:noFill/>
        </p:spPr>
        <p:txBody>
          <a:bodyPr wrap="square" rtlCol="0">
            <a:spAutoFit/>
          </a:bodyPr>
          <a:lstStyle/>
          <a:p>
            <a:r>
              <a:rPr lang="en-US" sz="1200">
                <a:solidFill>
                  <a:schemeClr val="accent1"/>
                </a:solidFill>
              </a:rPr>
              <a:t>Conditional probability of the choice of facility given that the mother will be transferred</a:t>
            </a:r>
          </a:p>
        </p:txBody>
      </p:sp>
      <p:sp>
        <p:nvSpPr>
          <p:cNvPr id="5" name="TextBox 4">
            <a:extLst>
              <a:ext uri="{FF2B5EF4-FFF2-40B4-BE49-F238E27FC236}">
                <a16:creationId xmlns:a16="http://schemas.microsoft.com/office/drawing/2014/main" id="{2F548789-4D5A-C8C9-1E10-5630DEE40329}"/>
              </a:ext>
            </a:extLst>
          </p:cNvPr>
          <p:cNvSpPr txBox="1"/>
          <p:nvPr/>
        </p:nvSpPr>
        <p:spPr>
          <a:xfrm>
            <a:off x="5325008" y="770259"/>
            <a:ext cx="3748110" cy="276999"/>
          </a:xfrm>
          <a:prstGeom prst="rect">
            <a:avLst/>
          </a:prstGeom>
          <a:noFill/>
        </p:spPr>
        <p:txBody>
          <a:bodyPr wrap="square" rtlCol="0">
            <a:spAutoFit/>
          </a:bodyPr>
          <a:lstStyle/>
          <a:p>
            <a:r>
              <a:rPr lang="en-US" sz="1200">
                <a:solidFill>
                  <a:schemeClr val="accent1"/>
                </a:solidFill>
              </a:rPr>
              <a:t>Conditioned on the covariates</a:t>
            </a:r>
          </a:p>
        </p:txBody>
      </p:sp>
    </p:spTree>
    <p:extLst>
      <p:ext uri="{BB962C8B-B14F-4D97-AF65-F5344CB8AC3E}">
        <p14:creationId xmlns:p14="http://schemas.microsoft.com/office/powerpoint/2010/main" val="1746647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2491" y="106061"/>
            <a:ext cx="1610184" cy="369332"/>
          </a:xfrm>
          <a:prstGeom prst="rect">
            <a:avLst/>
          </a:prstGeom>
          <a:noFill/>
        </p:spPr>
        <p:txBody>
          <a:bodyPr wrap="none" rtlCol="0">
            <a:spAutoFit/>
          </a:bodyPr>
          <a:lstStyle/>
          <a:p>
            <a:r>
              <a:rPr lang="en-US" b="1" dirty="0">
                <a:solidFill>
                  <a:schemeClr val="accent1">
                    <a:lumMod val="75000"/>
                  </a:schemeClr>
                </a:solidFill>
                <a:latin typeface="+mj-lt"/>
              </a:rPr>
              <a:t>STEP 5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646331"/>
          </a:xfrm>
          <a:prstGeom prst="rect">
            <a:avLst/>
          </a:prstGeom>
          <a:noFill/>
        </p:spPr>
        <p:txBody>
          <a:bodyPr wrap="square" rtlCol="0">
            <a:spAutoFit/>
          </a:bodyPr>
          <a:lstStyle/>
          <a:p>
            <a:r>
              <a:rPr lang="en-US" dirty="0">
                <a:solidFill>
                  <a:srgbClr val="333333"/>
                </a:solidFill>
                <a:latin typeface="+mj-lt"/>
                <a:sym typeface="Wingdings" pitchFamily="2" charset="2"/>
              </a:rPr>
              <a:t>5.</a:t>
            </a:r>
            <a:r>
              <a:rPr lang="en-US" b="0" dirty="0">
                <a:solidFill>
                  <a:srgbClr val="333333"/>
                </a:solidFill>
                <a:effectLst/>
                <a:latin typeface="+mj-lt"/>
                <a:sym typeface="Wingdings" pitchFamily="2" charset="2"/>
              </a:rPr>
              <a:t> </a:t>
            </a:r>
            <a:r>
              <a:rPr lang="en-US" b="0" dirty="0">
                <a:solidFill>
                  <a:srgbClr val="333333"/>
                </a:solidFill>
                <a:effectLst/>
                <a:latin typeface="+mj-lt"/>
              </a:rPr>
              <a:t>Mother’s location of transfer is determined by a conditional logit model , which allows for consideration of both the individual’s characteristics and the characteristics of the choices:</a:t>
            </a:r>
          </a:p>
        </p:txBody>
      </p:sp>
      <p:pic>
        <p:nvPicPr>
          <p:cNvPr id="6" name="Picture 5" descr="Text&#10;&#10;Description automatically generated">
            <a:extLst>
              <a:ext uri="{FF2B5EF4-FFF2-40B4-BE49-F238E27FC236}">
                <a16:creationId xmlns:a16="http://schemas.microsoft.com/office/drawing/2014/main" id="{A623965D-449A-EA00-7E54-68607F49528B}"/>
              </a:ext>
            </a:extLst>
          </p:cNvPr>
          <p:cNvPicPr>
            <a:picLocks noChangeAspect="1"/>
          </p:cNvPicPr>
          <p:nvPr/>
        </p:nvPicPr>
        <p:blipFill>
          <a:blip r:embed="rId3"/>
          <a:stretch>
            <a:fillRect/>
          </a:stretch>
        </p:blipFill>
        <p:spPr>
          <a:xfrm>
            <a:off x="391886" y="1504247"/>
            <a:ext cx="2209800" cy="1701800"/>
          </a:xfrm>
          <a:prstGeom prst="rect">
            <a:avLst/>
          </a:prstGeom>
        </p:spPr>
      </p:pic>
      <p:sp>
        <p:nvSpPr>
          <p:cNvPr id="9" name="TextBox 8">
            <a:extLst>
              <a:ext uri="{FF2B5EF4-FFF2-40B4-BE49-F238E27FC236}">
                <a16:creationId xmlns:a16="http://schemas.microsoft.com/office/drawing/2014/main" id="{527C9CF6-8DBC-7FAC-A077-6A966FE27237}"/>
              </a:ext>
            </a:extLst>
          </p:cNvPr>
          <p:cNvSpPr txBox="1"/>
          <p:nvPr/>
        </p:nvSpPr>
        <p:spPr>
          <a:xfrm>
            <a:off x="2885918" y="1776041"/>
            <a:ext cx="2171748" cy="1200329"/>
          </a:xfrm>
          <a:prstGeom prst="rect">
            <a:avLst/>
          </a:prstGeom>
          <a:noFill/>
        </p:spPr>
        <p:txBody>
          <a:bodyPr wrap="none" rtlCol="0">
            <a:spAutoFit/>
          </a:bodyPr>
          <a:lstStyle/>
          <a:p>
            <a:r>
              <a:rPr lang="en-US" dirty="0">
                <a:latin typeface="+mj-lt"/>
              </a:rPr>
              <a:t>n = individual</a:t>
            </a:r>
          </a:p>
          <a:p>
            <a:r>
              <a:rPr lang="en-US" dirty="0" err="1">
                <a:latin typeface="+mj-lt"/>
              </a:rPr>
              <a:t>i</a:t>
            </a:r>
            <a:r>
              <a:rPr lang="en-US" dirty="0">
                <a:latin typeface="+mj-lt"/>
              </a:rPr>
              <a:t> = choice</a:t>
            </a:r>
          </a:p>
          <a:p>
            <a:r>
              <a:rPr lang="en-US" dirty="0">
                <a:latin typeface="+mj-lt"/>
              </a:rPr>
              <a:t>k = predictor variable</a:t>
            </a:r>
          </a:p>
          <a:p>
            <a:r>
              <a:rPr lang="en-US" dirty="0">
                <a:latin typeface="+mj-lt"/>
              </a:rPr>
              <a:t>j = other alternative</a:t>
            </a:r>
          </a:p>
        </p:txBody>
      </p:sp>
      <p:sp>
        <p:nvSpPr>
          <p:cNvPr id="3" name="TextBox 2">
            <a:extLst>
              <a:ext uri="{FF2B5EF4-FFF2-40B4-BE49-F238E27FC236}">
                <a16:creationId xmlns:a16="http://schemas.microsoft.com/office/drawing/2014/main" id="{7A9F1FB3-A506-FFD2-7A7D-B9CAECE09A0A}"/>
              </a:ext>
            </a:extLst>
          </p:cNvPr>
          <p:cNvSpPr txBox="1"/>
          <p:nvPr/>
        </p:nvSpPr>
        <p:spPr>
          <a:xfrm>
            <a:off x="5547820" y="1722948"/>
            <a:ext cx="6372834" cy="4801314"/>
          </a:xfrm>
          <a:prstGeom prst="rect">
            <a:avLst/>
          </a:prstGeom>
          <a:noFill/>
        </p:spPr>
        <p:txBody>
          <a:bodyPr wrap="square" rtlCol="0">
            <a:spAutoFit/>
          </a:bodyPr>
          <a:lstStyle/>
          <a:p>
            <a:r>
              <a:rPr lang="en-US" u="sng" dirty="0">
                <a:latin typeface="+mj-lt"/>
              </a:rPr>
              <a:t>Part B: Defining the model</a:t>
            </a:r>
          </a:p>
          <a:p>
            <a:endParaRPr lang="en-US" u="sng" dirty="0">
              <a:latin typeface="+mj-lt"/>
            </a:endParaRPr>
          </a:p>
          <a:p>
            <a:r>
              <a:rPr lang="en-US" i="1" dirty="0">
                <a:latin typeface="+mj-lt"/>
              </a:rPr>
              <a:t>model.v1 &lt;- </a:t>
            </a:r>
            <a:r>
              <a:rPr lang="en-US" i="1" dirty="0" err="1">
                <a:latin typeface="+mj-lt"/>
              </a:rPr>
              <a:t>mlogit</a:t>
            </a:r>
            <a:r>
              <a:rPr lang="en-US" i="1" dirty="0">
                <a:latin typeface="+mj-lt"/>
              </a:rPr>
              <a:t>(choice ~  Births | </a:t>
            </a:r>
            <a:r>
              <a:rPr lang="en-US" i="1" dirty="0" err="1">
                <a:latin typeface="+mj-lt"/>
              </a:rPr>
              <a:t>OriginCat</a:t>
            </a:r>
            <a:r>
              <a:rPr lang="en-US" i="1" dirty="0">
                <a:latin typeface="+mj-lt"/>
              </a:rPr>
              <a:t> | Distance, </a:t>
            </a:r>
          </a:p>
          <a:p>
            <a:r>
              <a:rPr lang="en-US" i="1" dirty="0">
                <a:latin typeface="+mj-lt"/>
              </a:rPr>
              <a:t>		data = </a:t>
            </a:r>
            <a:r>
              <a:rPr lang="en-US" i="1" dirty="0" err="1">
                <a:latin typeface="+mj-lt"/>
              </a:rPr>
              <a:t>mcf_data</a:t>
            </a:r>
            <a:r>
              <a:rPr lang="en-US" i="1" dirty="0">
                <a:latin typeface="+mj-lt"/>
              </a:rPr>
              <a:t>)</a:t>
            </a:r>
          </a:p>
          <a:p>
            <a:endParaRPr lang="en-US" u="sng" dirty="0">
              <a:latin typeface="+mj-lt"/>
            </a:endParaRPr>
          </a:p>
          <a:p>
            <a:r>
              <a:rPr lang="en-US" dirty="0">
                <a:latin typeface="+mj-lt"/>
              </a:rPr>
              <a:t>Where for predictor variables: </a:t>
            </a:r>
          </a:p>
          <a:p>
            <a:r>
              <a:rPr lang="en-US" dirty="0">
                <a:latin typeface="+mj-lt"/>
              </a:rPr>
              <a:t>	</a:t>
            </a:r>
            <a:r>
              <a:rPr lang="en-US" i="1" dirty="0">
                <a:latin typeface="+mj-lt"/>
              </a:rPr>
              <a:t>births </a:t>
            </a:r>
            <a:r>
              <a:rPr lang="en-US" dirty="0">
                <a:latin typeface="+mj-lt"/>
              </a:rPr>
              <a:t>is</a:t>
            </a:r>
            <a:r>
              <a:rPr lang="en-US" i="1" dirty="0">
                <a:latin typeface="+mj-lt"/>
              </a:rPr>
              <a:t> </a:t>
            </a:r>
            <a:r>
              <a:rPr lang="en-US" dirty="0">
                <a:latin typeface="+mj-lt"/>
              </a:rPr>
              <a:t>choice-general</a:t>
            </a:r>
            <a:endParaRPr lang="en-US" i="1" dirty="0">
              <a:latin typeface="+mj-lt"/>
            </a:endParaRPr>
          </a:p>
          <a:p>
            <a:r>
              <a:rPr lang="en-US" i="1" dirty="0">
                <a:latin typeface="+mj-lt"/>
              </a:rPr>
              <a:t>	original category is</a:t>
            </a:r>
            <a:r>
              <a:rPr lang="en-US" dirty="0">
                <a:latin typeface="+mj-lt"/>
              </a:rPr>
              <a:t> individual-specific</a:t>
            </a:r>
          </a:p>
          <a:p>
            <a:r>
              <a:rPr lang="en-US" dirty="0">
                <a:latin typeface="+mj-lt"/>
              </a:rPr>
              <a:t>	</a:t>
            </a:r>
            <a:r>
              <a:rPr lang="en-US" i="1" dirty="0">
                <a:latin typeface="+mj-lt"/>
              </a:rPr>
              <a:t>distance </a:t>
            </a:r>
            <a:r>
              <a:rPr lang="en-US" dirty="0">
                <a:latin typeface="+mj-lt"/>
              </a:rPr>
              <a:t>is choice-specific</a:t>
            </a:r>
            <a:endParaRPr lang="en-US" u="sng" dirty="0">
              <a:latin typeface="+mj-lt"/>
            </a:endParaRPr>
          </a:p>
          <a:p>
            <a:endParaRPr lang="en-US" dirty="0">
              <a:latin typeface="+mj-lt"/>
            </a:endParaRPr>
          </a:p>
          <a:p>
            <a:r>
              <a:rPr lang="en-US" dirty="0">
                <a:latin typeface="+mj-lt"/>
              </a:rPr>
              <a:t>The three choices are </a:t>
            </a:r>
          </a:p>
          <a:p>
            <a:r>
              <a:rPr lang="en-US" dirty="0">
                <a:latin typeface="+mj-lt"/>
              </a:rPr>
              <a:t>Choice 1: ~closest L4 facility with c-section (Cluster 1 facility)</a:t>
            </a:r>
          </a:p>
          <a:p>
            <a:r>
              <a:rPr lang="en-US" dirty="0">
                <a:latin typeface="+mj-lt"/>
              </a:rPr>
              <a:t>Choice 2: ~closest L4 facility without c-section (Cluster 2 facility)</a:t>
            </a:r>
          </a:p>
          <a:p>
            <a:r>
              <a:rPr lang="en-US" dirty="0">
                <a:latin typeface="+mj-lt"/>
              </a:rPr>
              <a:t>Choice 3: L5 facility (Cluster 3 facility)</a:t>
            </a:r>
          </a:p>
          <a:p>
            <a:endParaRPr lang="en-US" dirty="0"/>
          </a:p>
          <a:p>
            <a:endParaRPr lang="en-US" dirty="0"/>
          </a:p>
          <a:p>
            <a:endParaRPr lang="en-US" dirty="0"/>
          </a:p>
        </p:txBody>
      </p:sp>
      <p:graphicFrame>
        <p:nvGraphicFramePr>
          <p:cNvPr id="5" name="Table 6">
            <a:extLst>
              <a:ext uri="{FF2B5EF4-FFF2-40B4-BE49-F238E27FC236}">
                <a16:creationId xmlns:a16="http://schemas.microsoft.com/office/drawing/2014/main" id="{FFA8BB0F-9250-6B42-3FC4-CED91EB1EB39}"/>
              </a:ext>
            </a:extLst>
          </p:cNvPr>
          <p:cNvGraphicFramePr>
            <a:graphicFrameLocks noGrp="1"/>
          </p:cNvGraphicFramePr>
          <p:nvPr/>
        </p:nvGraphicFramePr>
        <p:xfrm>
          <a:off x="313154" y="3610936"/>
          <a:ext cx="4772301" cy="2082329"/>
        </p:xfrm>
        <a:graphic>
          <a:graphicData uri="http://schemas.openxmlformats.org/drawingml/2006/table">
            <a:tbl>
              <a:tblPr firstRow="1" bandRow="1">
                <a:tableStyleId>{073A0DAA-6AF3-43AB-8588-CEC1D06C72B9}</a:tableStyleId>
              </a:tblPr>
              <a:tblGrid>
                <a:gridCol w="1527177">
                  <a:extLst>
                    <a:ext uri="{9D8B030D-6E8A-4147-A177-3AD203B41FA5}">
                      <a16:colId xmlns:a16="http://schemas.microsoft.com/office/drawing/2014/main" val="2220206886"/>
                    </a:ext>
                  </a:extLst>
                </a:gridCol>
                <a:gridCol w="858974">
                  <a:extLst>
                    <a:ext uri="{9D8B030D-6E8A-4147-A177-3AD203B41FA5}">
                      <a16:colId xmlns:a16="http://schemas.microsoft.com/office/drawing/2014/main" val="1293511297"/>
                    </a:ext>
                  </a:extLst>
                </a:gridCol>
                <a:gridCol w="1193075">
                  <a:extLst>
                    <a:ext uri="{9D8B030D-6E8A-4147-A177-3AD203B41FA5}">
                      <a16:colId xmlns:a16="http://schemas.microsoft.com/office/drawing/2014/main" val="2776997911"/>
                    </a:ext>
                  </a:extLst>
                </a:gridCol>
                <a:gridCol w="1193075">
                  <a:extLst>
                    <a:ext uri="{9D8B030D-6E8A-4147-A177-3AD203B41FA5}">
                      <a16:colId xmlns:a16="http://schemas.microsoft.com/office/drawing/2014/main" val="1260839033"/>
                    </a:ext>
                  </a:extLst>
                </a:gridCol>
              </a:tblGrid>
              <a:tr h="488213">
                <a:tc>
                  <a:txBody>
                    <a:bodyPr/>
                    <a:lstStyle/>
                    <a:p>
                      <a:pPr algn="ctr"/>
                      <a:r>
                        <a:rPr lang="en-US" sz="1200" b="0" dirty="0"/>
                        <a:t>Variable</a:t>
                      </a:r>
                    </a:p>
                  </a:txBody>
                  <a:tcPr/>
                </a:tc>
                <a:tc>
                  <a:txBody>
                    <a:bodyPr/>
                    <a:lstStyle/>
                    <a:p>
                      <a:pPr algn="ctr"/>
                      <a:r>
                        <a:rPr lang="en-US" sz="1200" b="0" dirty="0"/>
                        <a:t>Coefficient choice 1</a:t>
                      </a:r>
                    </a:p>
                  </a:txBody>
                  <a:tcPr/>
                </a:tc>
                <a:tc>
                  <a:txBody>
                    <a:bodyPr/>
                    <a:lstStyle/>
                    <a:p>
                      <a:pPr algn="ctr"/>
                      <a:r>
                        <a:rPr lang="en-US" sz="1200" b="0" dirty="0"/>
                        <a:t>Coefficient choice 2</a:t>
                      </a:r>
                    </a:p>
                  </a:txBody>
                  <a:tcPr/>
                </a:tc>
                <a:tc>
                  <a:txBody>
                    <a:bodyPr/>
                    <a:lstStyle/>
                    <a:p>
                      <a:pPr algn="ctr"/>
                      <a:r>
                        <a:rPr lang="en-US" sz="1200" b="0" dirty="0"/>
                        <a:t>Coefficient choice 3</a:t>
                      </a:r>
                    </a:p>
                  </a:txBody>
                  <a:tcPr/>
                </a:tc>
                <a:extLst>
                  <a:ext uri="{0D108BD9-81ED-4DB2-BD59-A6C34878D82A}">
                    <a16:rowId xmlns:a16="http://schemas.microsoft.com/office/drawing/2014/main" val="3469639096"/>
                  </a:ext>
                </a:extLst>
              </a:tr>
              <a:tr h="292928">
                <a:tc>
                  <a:txBody>
                    <a:bodyPr/>
                    <a:lstStyle/>
                    <a:p>
                      <a:r>
                        <a:rPr lang="en-US" sz="1200" dirty="0"/>
                        <a:t>Intercept</a:t>
                      </a:r>
                    </a:p>
                  </a:txBody>
                  <a:tcPr/>
                </a:tc>
                <a:tc>
                  <a:txBody>
                    <a:bodyPr/>
                    <a:lstStyle/>
                    <a:p>
                      <a:pPr algn="ctr"/>
                      <a:r>
                        <a:rPr lang="en-US" sz="1200" dirty="0"/>
                        <a:t>0</a:t>
                      </a:r>
                    </a:p>
                  </a:txBody>
                  <a:tcPr/>
                </a:tc>
                <a:tc>
                  <a:txBody>
                    <a:bodyPr/>
                    <a:lstStyle/>
                    <a:p>
                      <a:pPr algn="ctr"/>
                      <a:r>
                        <a:rPr lang="en-US" sz="1200" dirty="0"/>
                        <a:t>-3.84841</a:t>
                      </a:r>
                    </a:p>
                  </a:txBody>
                  <a:tcPr/>
                </a:tc>
                <a:tc>
                  <a:txBody>
                    <a:bodyPr/>
                    <a:lstStyle/>
                    <a:p>
                      <a:pPr algn="ctr"/>
                      <a:r>
                        <a:rPr lang="en-US" sz="1200" dirty="0"/>
                        <a:t>11.16878</a:t>
                      </a:r>
                    </a:p>
                  </a:txBody>
                  <a:tcPr/>
                </a:tc>
                <a:extLst>
                  <a:ext uri="{0D108BD9-81ED-4DB2-BD59-A6C34878D82A}">
                    <a16:rowId xmlns:a16="http://schemas.microsoft.com/office/drawing/2014/main" val="3353386274"/>
                  </a:ext>
                </a:extLst>
              </a:tr>
              <a:tr h="504130">
                <a:tc>
                  <a:txBody>
                    <a:bodyPr/>
                    <a:lstStyle/>
                    <a:p>
                      <a:r>
                        <a:rPr lang="en-US" sz="1200" dirty="0"/>
                        <a:t>Original Category 2, choice 1-3</a:t>
                      </a:r>
                    </a:p>
                  </a:txBody>
                  <a:tcPr/>
                </a:tc>
                <a:tc>
                  <a:txBody>
                    <a:bodyPr/>
                    <a:lstStyle/>
                    <a:p>
                      <a:pPr algn="ctr"/>
                      <a:r>
                        <a:rPr lang="en-US" sz="1200" dirty="0"/>
                        <a:t>0</a:t>
                      </a:r>
                    </a:p>
                  </a:txBody>
                  <a:tcPr/>
                </a:tc>
                <a:tc>
                  <a:txBody>
                    <a:bodyPr/>
                    <a:lstStyle/>
                    <a:p>
                      <a:pPr algn="ctr"/>
                      <a:r>
                        <a:rPr lang="en-US" sz="1200" dirty="0"/>
                        <a:t>14.98921</a:t>
                      </a:r>
                    </a:p>
                  </a:txBody>
                  <a:tcPr/>
                </a:tc>
                <a:tc>
                  <a:txBody>
                    <a:bodyPr/>
                    <a:lstStyle/>
                    <a:p>
                      <a:pPr algn="ctr"/>
                      <a:r>
                        <a:rPr lang="en-US" sz="1200" dirty="0"/>
                        <a:t>-1.20340</a:t>
                      </a:r>
                    </a:p>
                  </a:txBody>
                  <a:tcPr/>
                </a:tc>
                <a:extLst>
                  <a:ext uri="{0D108BD9-81ED-4DB2-BD59-A6C34878D82A}">
                    <a16:rowId xmlns:a16="http://schemas.microsoft.com/office/drawing/2014/main" val="2473137705"/>
                  </a:ext>
                </a:extLst>
              </a:tr>
              <a:tr h="504130">
                <a:tc>
                  <a:txBody>
                    <a:bodyPr/>
                    <a:lstStyle/>
                    <a:p>
                      <a:r>
                        <a:rPr lang="en-US" sz="1200" dirty="0"/>
                        <a:t>Original Category 3, choice 1-3 </a:t>
                      </a:r>
                    </a:p>
                  </a:txBody>
                  <a:tcPr/>
                </a:tc>
                <a:tc>
                  <a:txBody>
                    <a:bodyPr/>
                    <a:lstStyle/>
                    <a:p>
                      <a:pPr algn="ctr"/>
                      <a:r>
                        <a:rPr lang="en-US" sz="1200" dirty="0"/>
                        <a:t>0</a:t>
                      </a:r>
                    </a:p>
                  </a:txBody>
                  <a:tcPr/>
                </a:tc>
                <a:tc>
                  <a:txBody>
                    <a:bodyPr/>
                    <a:lstStyle/>
                    <a:p>
                      <a:pPr algn="ctr"/>
                      <a:r>
                        <a:rPr lang="en-US" sz="1200" dirty="0"/>
                        <a:t>17.45657</a:t>
                      </a:r>
                    </a:p>
                  </a:txBody>
                  <a:tcPr/>
                </a:tc>
                <a:tc>
                  <a:txBody>
                    <a:bodyPr/>
                    <a:lstStyle/>
                    <a:p>
                      <a:pPr algn="ctr"/>
                      <a:r>
                        <a:rPr lang="en-US" sz="1200" dirty="0"/>
                        <a:t>-0.54457</a:t>
                      </a:r>
                    </a:p>
                  </a:txBody>
                  <a:tcPr/>
                </a:tc>
                <a:extLst>
                  <a:ext uri="{0D108BD9-81ED-4DB2-BD59-A6C34878D82A}">
                    <a16:rowId xmlns:a16="http://schemas.microsoft.com/office/drawing/2014/main" val="2797798366"/>
                  </a:ext>
                </a:extLst>
              </a:tr>
              <a:tr h="292928">
                <a:tc>
                  <a:txBody>
                    <a:bodyPr/>
                    <a:lstStyle/>
                    <a:p>
                      <a:r>
                        <a:rPr lang="en-US" sz="1200" dirty="0"/>
                        <a:t>Distance</a:t>
                      </a:r>
                    </a:p>
                  </a:txBody>
                  <a:tcPr/>
                </a:tc>
                <a:tc>
                  <a:txBody>
                    <a:bodyPr/>
                    <a:lstStyle/>
                    <a:p>
                      <a:pPr algn="ctr"/>
                      <a:r>
                        <a:rPr lang="en-US" sz="1200" dirty="0"/>
                        <a:t>1.10211</a:t>
                      </a:r>
                    </a:p>
                  </a:txBody>
                  <a:tcPr/>
                </a:tc>
                <a:tc>
                  <a:txBody>
                    <a:bodyPr/>
                    <a:lstStyle/>
                    <a:p>
                      <a:pPr algn="ctr"/>
                      <a:r>
                        <a:rPr lang="en-US" sz="1200" dirty="0"/>
                        <a:t>-2.42200</a:t>
                      </a:r>
                    </a:p>
                  </a:txBody>
                  <a:tcPr/>
                </a:tc>
                <a:tc>
                  <a:txBody>
                    <a:bodyPr/>
                    <a:lstStyle/>
                    <a:p>
                      <a:pPr algn="ctr"/>
                      <a:r>
                        <a:rPr lang="en-US" sz="1200" dirty="0"/>
                        <a:t>-0.98061</a:t>
                      </a:r>
                    </a:p>
                  </a:txBody>
                  <a:tcPr/>
                </a:tc>
                <a:extLst>
                  <a:ext uri="{0D108BD9-81ED-4DB2-BD59-A6C34878D82A}">
                    <a16:rowId xmlns:a16="http://schemas.microsoft.com/office/drawing/2014/main" val="4079083586"/>
                  </a:ext>
                </a:extLst>
              </a:tr>
            </a:tbl>
          </a:graphicData>
        </a:graphic>
      </p:graphicFrame>
      <p:sp>
        <p:nvSpPr>
          <p:cNvPr id="4" name="TextBox 3">
            <a:extLst>
              <a:ext uri="{FF2B5EF4-FFF2-40B4-BE49-F238E27FC236}">
                <a16:creationId xmlns:a16="http://schemas.microsoft.com/office/drawing/2014/main" id="{898B6A07-D84B-92E0-CF56-937723AAEEAE}"/>
              </a:ext>
            </a:extLst>
          </p:cNvPr>
          <p:cNvSpPr txBox="1"/>
          <p:nvPr/>
        </p:nvSpPr>
        <p:spPr>
          <a:xfrm>
            <a:off x="6156270" y="5693265"/>
            <a:ext cx="5302019" cy="830997"/>
          </a:xfrm>
          <a:prstGeom prst="rect">
            <a:avLst/>
          </a:prstGeom>
          <a:noFill/>
        </p:spPr>
        <p:txBody>
          <a:bodyPr wrap="square" rtlCol="0">
            <a:spAutoFit/>
          </a:bodyPr>
          <a:lstStyle/>
          <a:p>
            <a:r>
              <a:rPr lang="en-US" sz="1200">
                <a:solidFill>
                  <a:schemeClr val="accent1"/>
                </a:solidFill>
              </a:rPr>
              <a:t>DATA (Choice/Referrals.xlsx -&gt; Simple + facility data):</a:t>
            </a:r>
            <a:br>
              <a:rPr lang="en-US" sz="1200">
                <a:solidFill>
                  <a:schemeClr val="accent1"/>
                </a:solidFill>
              </a:rPr>
            </a:br>
            <a:r>
              <a:rPr lang="en-US" sz="1200">
                <a:solidFill>
                  <a:schemeClr val="accent1"/>
                </a:solidFill>
              </a:rPr>
              <a:t>origin: cluster and level,</a:t>
            </a:r>
            <a:br>
              <a:rPr lang="en-US" sz="1200">
                <a:solidFill>
                  <a:schemeClr val="accent1"/>
                </a:solidFill>
              </a:rPr>
            </a:br>
            <a:r>
              <a:rPr lang="en-US" sz="1200">
                <a:solidFill>
                  <a:schemeClr val="accent1"/>
                </a:solidFill>
              </a:rPr>
              <a:t>individual: complication,</a:t>
            </a:r>
            <a:br>
              <a:rPr lang="en-US" sz="1200">
                <a:solidFill>
                  <a:schemeClr val="accent1"/>
                </a:solidFill>
              </a:rPr>
            </a:br>
            <a:r>
              <a:rPr lang="en-US" sz="1200">
                <a:solidFill>
                  <a:schemeClr val="accent1"/>
                </a:solidFill>
              </a:rPr>
              <a:t>for each choice: cluster, level, births, driving distance</a:t>
            </a:r>
          </a:p>
        </p:txBody>
      </p:sp>
    </p:spTree>
    <p:extLst>
      <p:ext uri="{BB962C8B-B14F-4D97-AF65-F5344CB8AC3E}">
        <p14:creationId xmlns:p14="http://schemas.microsoft.com/office/powerpoint/2010/main" val="3342737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DA69C-C355-5EDF-9585-FB86E754707A}"/>
              </a:ext>
            </a:extLst>
          </p:cNvPr>
          <p:cNvSpPr txBox="1"/>
          <p:nvPr/>
        </p:nvSpPr>
        <p:spPr>
          <a:xfrm>
            <a:off x="82491" y="106061"/>
            <a:ext cx="1610184" cy="369332"/>
          </a:xfrm>
          <a:prstGeom prst="rect">
            <a:avLst/>
          </a:prstGeom>
          <a:noFill/>
        </p:spPr>
        <p:txBody>
          <a:bodyPr wrap="none" rtlCol="0">
            <a:spAutoFit/>
          </a:bodyPr>
          <a:lstStyle/>
          <a:p>
            <a:r>
              <a:rPr lang="en-US" b="1" dirty="0">
                <a:solidFill>
                  <a:schemeClr val="accent1">
                    <a:lumMod val="75000"/>
                  </a:schemeClr>
                </a:solidFill>
                <a:latin typeface="+mj-lt"/>
              </a:rPr>
              <a:t>STEP 5 OF ABM</a:t>
            </a:r>
          </a:p>
        </p:txBody>
      </p:sp>
      <p:cxnSp>
        <p:nvCxnSpPr>
          <p:cNvPr id="10" name="Straight Connector 9">
            <a:extLst>
              <a:ext uri="{FF2B5EF4-FFF2-40B4-BE49-F238E27FC236}">
                <a16:creationId xmlns:a16="http://schemas.microsoft.com/office/drawing/2014/main" id="{9322DE38-5FD3-A962-96C8-B97CD213A9AF}"/>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9F032E-A60B-F879-05D0-0002B55FC77C}"/>
              </a:ext>
            </a:extLst>
          </p:cNvPr>
          <p:cNvSpPr txBox="1"/>
          <p:nvPr/>
        </p:nvSpPr>
        <p:spPr>
          <a:xfrm>
            <a:off x="391886" y="950026"/>
            <a:ext cx="11528768" cy="369332"/>
          </a:xfrm>
          <a:prstGeom prst="rect">
            <a:avLst/>
          </a:prstGeom>
          <a:noFill/>
        </p:spPr>
        <p:txBody>
          <a:bodyPr wrap="square" rtlCol="0">
            <a:spAutoFit/>
          </a:bodyPr>
          <a:lstStyle/>
          <a:p>
            <a:r>
              <a:rPr lang="en-US" dirty="0">
                <a:solidFill>
                  <a:srgbClr val="333333"/>
                </a:solidFill>
                <a:latin typeface="+mj-lt"/>
                <a:sym typeface="Wingdings" pitchFamily="2" charset="2"/>
              </a:rPr>
              <a:t>5.</a:t>
            </a:r>
            <a:r>
              <a:rPr lang="en-US" b="0" dirty="0">
                <a:solidFill>
                  <a:srgbClr val="333333"/>
                </a:solidFill>
                <a:effectLst/>
                <a:latin typeface="+mj-lt"/>
                <a:sym typeface="Wingdings" pitchFamily="2" charset="2"/>
              </a:rPr>
              <a:t> </a:t>
            </a:r>
            <a:r>
              <a:rPr lang="en-US" b="0" dirty="0">
                <a:solidFill>
                  <a:srgbClr val="333333"/>
                </a:solidFill>
                <a:effectLst/>
                <a:latin typeface="+mj-lt"/>
              </a:rPr>
              <a:t>Mother’s location of transfer is determined by a conditional logit model</a:t>
            </a:r>
          </a:p>
        </p:txBody>
      </p:sp>
      <p:pic>
        <p:nvPicPr>
          <p:cNvPr id="13" name="Picture 12">
            <a:extLst>
              <a:ext uri="{FF2B5EF4-FFF2-40B4-BE49-F238E27FC236}">
                <a16:creationId xmlns:a16="http://schemas.microsoft.com/office/drawing/2014/main" id="{5BDC20E5-491B-1BFD-7804-26523EC97701}"/>
              </a:ext>
            </a:extLst>
          </p:cNvPr>
          <p:cNvPicPr>
            <a:picLocks noChangeAspect="1"/>
          </p:cNvPicPr>
          <p:nvPr/>
        </p:nvPicPr>
        <p:blipFill>
          <a:blip r:embed="rId4"/>
          <a:stretch>
            <a:fillRect/>
          </a:stretch>
        </p:blipFill>
        <p:spPr>
          <a:xfrm>
            <a:off x="2110526" y="1319358"/>
            <a:ext cx="8091488" cy="4912340"/>
          </a:xfrm>
          <a:prstGeom prst="rect">
            <a:avLst/>
          </a:prstGeom>
        </p:spPr>
      </p:pic>
      <p:sp>
        <p:nvSpPr>
          <p:cNvPr id="14" name="TextBox 13">
            <a:extLst>
              <a:ext uri="{FF2B5EF4-FFF2-40B4-BE49-F238E27FC236}">
                <a16:creationId xmlns:a16="http://schemas.microsoft.com/office/drawing/2014/main" id="{41F58265-86CB-70C3-1A66-69A40DA89984}"/>
              </a:ext>
            </a:extLst>
          </p:cNvPr>
          <p:cNvSpPr txBox="1"/>
          <p:nvPr/>
        </p:nvSpPr>
        <p:spPr>
          <a:xfrm>
            <a:off x="2751975" y="6231698"/>
            <a:ext cx="3633375" cy="523220"/>
          </a:xfrm>
          <a:prstGeom prst="rect">
            <a:avLst/>
          </a:prstGeom>
          <a:noFill/>
        </p:spPr>
        <p:txBody>
          <a:bodyPr wrap="square" rtlCol="0">
            <a:spAutoFit/>
          </a:bodyPr>
          <a:lstStyle/>
          <a:p>
            <a:r>
              <a:rPr lang="en-US" sz="1400" dirty="0">
                <a:solidFill>
                  <a:schemeClr val="bg2">
                    <a:lumMod val="50000"/>
                  </a:schemeClr>
                </a:solidFill>
              </a:rPr>
              <a:t>Actual referrals is referral data from one referral company, </a:t>
            </a:r>
            <a:r>
              <a:rPr lang="en-US" sz="1400" dirty="0" err="1">
                <a:solidFill>
                  <a:schemeClr val="bg2">
                    <a:lumMod val="50000"/>
                  </a:schemeClr>
                </a:solidFill>
              </a:rPr>
              <a:t>Rescue.co</a:t>
            </a:r>
            <a:endParaRPr lang="en-US" sz="1400" dirty="0">
              <a:solidFill>
                <a:schemeClr val="bg2">
                  <a:lumMod val="50000"/>
                </a:schemeClr>
              </a:solidFill>
            </a:endParaRPr>
          </a:p>
        </p:txBody>
      </p:sp>
      <p:sp>
        <p:nvSpPr>
          <p:cNvPr id="15" name="TextBox 14">
            <a:extLst>
              <a:ext uri="{FF2B5EF4-FFF2-40B4-BE49-F238E27FC236}">
                <a16:creationId xmlns:a16="http://schemas.microsoft.com/office/drawing/2014/main" id="{6DAE4898-A44C-02AF-1420-FEC002BA56E8}"/>
              </a:ext>
            </a:extLst>
          </p:cNvPr>
          <p:cNvSpPr txBox="1"/>
          <p:nvPr/>
        </p:nvSpPr>
        <p:spPr>
          <a:xfrm>
            <a:off x="7113507" y="6231698"/>
            <a:ext cx="3331226" cy="523220"/>
          </a:xfrm>
          <a:prstGeom prst="rect">
            <a:avLst/>
          </a:prstGeom>
          <a:noFill/>
        </p:spPr>
        <p:txBody>
          <a:bodyPr wrap="square" rtlCol="0">
            <a:spAutoFit/>
          </a:bodyPr>
          <a:lstStyle/>
          <a:p>
            <a:r>
              <a:rPr lang="en-US" sz="1400" dirty="0">
                <a:solidFill>
                  <a:schemeClr val="bg2">
                    <a:lumMod val="50000"/>
                  </a:schemeClr>
                </a:solidFill>
              </a:rPr>
              <a:t>Simulated referrals is generalized to represent all referrals.</a:t>
            </a:r>
          </a:p>
        </p:txBody>
      </p:sp>
    </p:spTree>
    <p:extLst>
      <p:ext uri="{BB962C8B-B14F-4D97-AF65-F5344CB8AC3E}">
        <p14:creationId xmlns:p14="http://schemas.microsoft.com/office/powerpoint/2010/main" val="3187685311"/>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610184" cy="369332"/>
          </a:xfrm>
          <a:prstGeom prst="rect">
            <a:avLst/>
          </a:prstGeom>
          <a:noFill/>
        </p:spPr>
        <p:txBody>
          <a:bodyPr wrap="none" rtlCol="0">
            <a:spAutoFit/>
          </a:bodyPr>
          <a:lstStyle/>
          <a:p>
            <a:r>
              <a:rPr lang="en-US" b="1" dirty="0">
                <a:solidFill>
                  <a:schemeClr val="accent1">
                    <a:lumMod val="75000"/>
                  </a:schemeClr>
                </a:solidFill>
                <a:latin typeface="+mj-lt"/>
              </a:rPr>
              <a:t>STEP 6 OF ABM</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2819F3-9066-0A54-75EF-080B5D0BB390}"/>
              </a:ext>
            </a:extLst>
          </p:cNvPr>
          <p:cNvSpPr txBox="1"/>
          <p:nvPr/>
        </p:nvSpPr>
        <p:spPr>
          <a:xfrm>
            <a:off x="380245" y="870352"/>
            <a:ext cx="11570329" cy="1200329"/>
          </a:xfrm>
          <a:prstGeom prst="rect">
            <a:avLst/>
          </a:prstGeom>
          <a:noFill/>
        </p:spPr>
        <p:txBody>
          <a:bodyPr wrap="square" rtlCol="0">
            <a:spAutoFit/>
          </a:bodyPr>
          <a:lstStyle/>
          <a:p>
            <a:r>
              <a:rPr lang="en-US" dirty="0">
                <a:solidFill>
                  <a:schemeClr val="tx1"/>
                </a:solidFill>
                <a:latin typeface="+mj-lt"/>
              </a:rPr>
              <a:t>6. Mortality </a:t>
            </a:r>
            <a:r>
              <a:rPr lang="en-US" dirty="0">
                <a:latin typeface="+mj-lt"/>
              </a:rPr>
              <a:t>rates at facilities is determined using a zero-inflated Poisson model fit to the original mortality counts at the facility level.</a:t>
            </a:r>
            <a:endParaRPr lang="en-US" dirty="0">
              <a:solidFill>
                <a:schemeClr val="tx1"/>
              </a:solidFill>
              <a:latin typeface="+mj-lt"/>
            </a:endParaRPr>
          </a:p>
          <a:p>
            <a:endParaRPr lang="en-US" dirty="0"/>
          </a:p>
          <a:p>
            <a:endParaRPr lang="en-US" dirty="0"/>
          </a:p>
        </p:txBody>
      </p:sp>
      <p:pic>
        <p:nvPicPr>
          <p:cNvPr id="6" name="Picture 5" descr="A picture containing text, screenshot, line, plot&#10;&#10;Description automatically generated">
            <a:extLst>
              <a:ext uri="{FF2B5EF4-FFF2-40B4-BE49-F238E27FC236}">
                <a16:creationId xmlns:a16="http://schemas.microsoft.com/office/drawing/2014/main" id="{7DC7147C-E442-4F79-F578-92C4214EE3DB}"/>
              </a:ext>
            </a:extLst>
          </p:cNvPr>
          <p:cNvPicPr>
            <a:picLocks noChangeAspect="1"/>
          </p:cNvPicPr>
          <p:nvPr/>
        </p:nvPicPr>
        <p:blipFill>
          <a:blip r:embed="rId2"/>
          <a:stretch>
            <a:fillRect/>
          </a:stretch>
        </p:blipFill>
        <p:spPr>
          <a:xfrm>
            <a:off x="153801" y="2070681"/>
            <a:ext cx="3638522" cy="3704811"/>
          </a:xfrm>
          <a:prstGeom prst="rect">
            <a:avLst/>
          </a:prstGeom>
        </p:spPr>
      </p:pic>
      <p:pic>
        <p:nvPicPr>
          <p:cNvPr id="8" name="Picture 7" descr="A picture containing text, screenshot, line, plot&#10;&#10;Description automatically generated">
            <a:extLst>
              <a:ext uri="{FF2B5EF4-FFF2-40B4-BE49-F238E27FC236}">
                <a16:creationId xmlns:a16="http://schemas.microsoft.com/office/drawing/2014/main" id="{4D0F71D1-5563-2276-5CC4-55A8FA5679C0}"/>
              </a:ext>
            </a:extLst>
          </p:cNvPr>
          <p:cNvPicPr>
            <a:picLocks noChangeAspect="1"/>
          </p:cNvPicPr>
          <p:nvPr/>
        </p:nvPicPr>
        <p:blipFill>
          <a:blip r:embed="rId3"/>
          <a:stretch>
            <a:fillRect/>
          </a:stretch>
        </p:blipFill>
        <p:spPr>
          <a:xfrm>
            <a:off x="4031320" y="2070681"/>
            <a:ext cx="3638523" cy="3682449"/>
          </a:xfrm>
          <a:prstGeom prst="rect">
            <a:avLst/>
          </a:prstGeom>
        </p:spPr>
      </p:pic>
      <p:pic>
        <p:nvPicPr>
          <p:cNvPr id="12" name="Picture 11" descr="A picture containing text, screenshot, diagram, line&#10;&#10;Description automatically generated">
            <a:extLst>
              <a:ext uri="{FF2B5EF4-FFF2-40B4-BE49-F238E27FC236}">
                <a16:creationId xmlns:a16="http://schemas.microsoft.com/office/drawing/2014/main" id="{8A6C0F55-36EA-4D88-1702-E1CBF271532E}"/>
              </a:ext>
            </a:extLst>
          </p:cNvPr>
          <p:cNvPicPr>
            <a:picLocks noChangeAspect="1"/>
          </p:cNvPicPr>
          <p:nvPr/>
        </p:nvPicPr>
        <p:blipFill>
          <a:blip r:embed="rId4"/>
          <a:stretch>
            <a:fillRect/>
          </a:stretch>
        </p:blipFill>
        <p:spPr>
          <a:xfrm>
            <a:off x="7908840" y="1758965"/>
            <a:ext cx="3638522" cy="2164121"/>
          </a:xfrm>
          <a:prstGeom prst="rect">
            <a:avLst/>
          </a:prstGeom>
        </p:spPr>
      </p:pic>
      <p:pic>
        <p:nvPicPr>
          <p:cNvPr id="15" name="Picture 14" descr="A graph of death&#10;&#10;Description automatically generated with low confidence">
            <a:extLst>
              <a:ext uri="{FF2B5EF4-FFF2-40B4-BE49-F238E27FC236}">
                <a16:creationId xmlns:a16="http://schemas.microsoft.com/office/drawing/2014/main" id="{96ED78E4-39B5-E0D5-3647-E4646E90D195}"/>
              </a:ext>
            </a:extLst>
          </p:cNvPr>
          <p:cNvPicPr>
            <a:picLocks noChangeAspect="1"/>
          </p:cNvPicPr>
          <p:nvPr/>
        </p:nvPicPr>
        <p:blipFill>
          <a:blip r:embed="rId5"/>
          <a:stretch>
            <a:fillRect/>
          </a:stretch>
        </p:blipFill>
        <p:spPr>
          <a:xfrm>
            <a:off x="7908840" y="3923086"/>
            <a:ext cx="3638522" cy="2259766"/>
          </a:xfrm>
          <a:prstGeom prst="rect">
            <a:avLst/>
          </a:prstGeom>
        </p:spPr>
      </p:pic>
    </p:spTree>
    <p:extLst>
      <p:ext uri="{BB962C8B-B14F-4D97-AF65-F5344CB8AC3E}">
        <p14:creationId xmlns:p14="http://schemas.microsoft.com/office/powerpoint/2010/main" val="1000154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1610184" cy="369332"/>
          </a:xfrm>
          <a:prstGeom prst="rect">
            <a:avLst/>
          </a:prstGeom>
          <a:noFill/>
        </p:spPr>
        <p:txBody>
          <a:bodyPr wrap="none" rtlCol="0">
            <a:spAutoFit/>
          </a:bodyPr>
          <a:lstStyle/>
          <a:p>
            <a:r>
              <a:rPr lang="en-US" b="1" dirty="0">
                <a:solidFill>
                  <a:schemeClr val="accent1">
                    <a:lumMod val="75000"/>
                  </a:schemeClr>
                </a:solidFill>
                <a:latin typeface="+mj-lt"/>
              </a:rPr>
              <a:t>STEP 6 OF ABM</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2819F3-9066-0A54-75EF-080B5D0BB390}"/>
              </a:ext>
            </a:extLst>
          </p:cNvPr>
          <p:cNvSpPr txBox="1"/>
          <p:nvPr/>
        </p:nvSpPr>
        <p:spPr>
          <a:xfrm>
            <a:off x="380245" y="870352"/>
            <a:ext cx="11570329" cy="1200329"/>
          </a:xfrm>
          <a:prstGeom prst="rect">
            <a:avLst/>
          </a:prstGeom>
          <a:noFill/>
        </p:spPr>
        <p:txBody>
          <a:bodyPr wrap="square" rtlCol="0">
            <a:spAutoFit/>
          </a:bodyPr>
          <a:lstStyle/>
          <a:p>
            <a:r>
              <a:rPr lang="en-US" dirty="0">
                <a:solidFill>
                  <a:schemeClr val="tx1"/>
                </a:solidFill>
                <a:latin typeface="+mj-lt"/>
              </a:rPr>
              <a:t>6. Mortality </a:t>
            </a:r>
            <a:r>
              <a:rPr lang="en-US" dirty="0">
                <a:latin typeface="+mj-lt"/>
              </a:rPr>
              <a:t>rates at facilities is determined using a zero-inflated Poisson model fit to the original mortality counts at the facility level.</a:t>
            </a:r>
            <a:endParaRPr lang="en-US" dirty="0">
              <a:solidFill>
                <a:schemeClr val="tx1"/>
              </a:solidFill>
              <a:latin typeface="+mj-lt"/>
            </a:endParaRPr>
          </a:p>
          <a:p>
            <a:endParaRPr lang="en-US" dirty="0"/>
          </a:p>
          <a:p>
            <a:endParaRPr lang="en-US" dirty="0"/>
          </a:p>
        </p:txBody>
      </p:sp>
      <p:pic>
        <p:nvPicPr>
          <p:cNvPr id="6" name="Picture 5" descr="A picture containing text, screenshot, line, plot&#10;&#10;Description automatically generated">
            <a:extLst>
              <a:ext uri="{FF2B5EF4-FFF2-40B4-BE49-F238E27FC236}">
                <a16:creationId xmlns:a16="http://schemas.microsoft.com/office/drawing/2014/main" id="{7DC7147C-E442-4F79-F578-92C4214EE3DB}"/>
              </a:ext>
            </a:extLst>
          </p:cNvPr>
          <p:cNvPicPr>
            <a:picLocks noChangeAspect="1"/>
          </p:cNvPicPr>
          <p:nvPr/>
        </p:nvPicPr>
        <p:blipFill>
          <a:blip r:embed="rId2"/>
          <a:stretch>
            <a:fillRect/>
          </a:stretch>
        </p:blipFill>
        <p:spPr>
          <a:xfrm>
            <a:off x="153801" y="2070681"/>
            <a:ext cx="3638522" cy="3704811"/>
          </a:xfrm>
          <a:prstGeom prst="rect">
            <a:avLst/>
          </a:prstGeom>
        </p:spPr>
      </p:pic>
      <p:pic>
        <p:nvPicPr>
          <p:cNvPr id="8" name="Picture 7" descr="A picture containing text, screenshot, line, plot&#10;&#10;Description automatically generated">
            <a:extLst>
              <a:ext uri="{FF2B5EF4-FFF2-40B4-BE49-F238E27FC236}">
                <a16:creationId xmlns:a16="http://schemas.microsoft.com/office/drawing/2014/main" id="{4D0F71D1-5563-2276-5CC4-55A8FA5679C0}"/>
              </a:ext>
            </a:extLst>
          </p:cNvPr>
          <p:cNvPicPr>
            <a:picLocks noChangeAspect="1"/>
          </p:cNvPicPr>
          <p:nvPr/>
        </p:nvPicPr>
        <p:blipFill>
          <a:blip r:embed="rId3"/>
          <a:stretch>
            <a:fillRect/>
          </a:stretch>
        </p:blipFill>
        <p:spPr>
          <a:xfrm>
            <a:off x="4031320" y="2070681"/>
            <a:ext cx="3638523" cy="3682449"/>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BB3B56A6-299E-2DB4-3978-30351C19CFCF}"/>
              </a:ext>
            </a:extLst>
          </p:cNvPr>
          <p:cNvPicPr>
            <a:picLocks noChangeAspect="1"/>
          </p:cNvPicPr>
          <p:nvPr/>
        </p:nvPicPr>
        <p:blipFill>
          <a:blip r:embed="rId4"/>
          <a:stretch>
            <a:fillRect/>
          </a:stretch>
        </p:blipFill>
        <p:spPr>
          <a:xfrm>
            <a:off x="7801524" y="1460816"/>
            <a:ext cx="4017368" cy="2451089"/>
          </a:xfrm>
          <a:prstGeom prst="rect">
            <a:avLst/>
          </a:prstGeom>
        </p:spPr>
      </p:pic>
      <p:pic>
        <p:nvPicPr>
          <p:cNvPr id="10" name="Picture 9" descr="A picture containing text, screenshot, diagram, line&#10;&#10;Description automatically generated">
            <a:extLst>
              <a:ext uri="{FF2B5EF4-FFF2-40B4-BE49-F238E27FC236}">
                <a16:creationId xmlns:a16="http://schemas.microsoft.com/office/drawing/2014/main" id="{6FE3C049-0F2D-B185-A0A1-2FD49EE3B361}"/>
              </a:ext>
            </a:extLst>
          </p:cNvPr>
          <p:cNvPicPr>
            <a:picLocks noChangeAspect="1"/>
          </p:cNvPicPr>
          <p:nvPr/>
        </p:nvPicPr>
        <p:blipFill>
          <a:blip r:embed="rId5"/>
          <a:stretch>
            <a:fillRect/>
          </a:stretch>
        </p:blipFill>
        <p:spPr>
          <a:xfrm>
            <a:off x="7801524" y="3679513"/>
            <a:ext cx="4017368" cy="2585326"/>
          </a:xfrm>
          <a:prstGeom prst="rect">
            <a:avLst/>
          </a:prstGeom>
        </p:spPr>
      </p:pic>
    </p:spTree>
    <p:extLst>
      <p:ext uri="{BB962C8B-B14F-4D97-AF65-F5344CB8AC3E}">
        <p14:creationId xmlns:p14="http://schemas.microsoft.com/office/powerpoint/2010/main" val="2156929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29726-3462-22D3-A414-23470B70CF61}"/>
              </a:ext>
            </a:extLst>
          </p:cNvPr>
          <p:cNvSpPr txBox="1"/>
          <p:nvPr/>
        </p:nvSpPr>
        <p:spPr>
          <a:xfrm>
            <a:off x="79022" y="117350"/>
            <a:ext cx="3541547" cy="369332"/>
          </a:xfrm>
          <a:prstGeom prst="rect">
            <a:avLst/>
          </a:prstGeom>
          <a:noFill/>
        </p:spPr>
        <p:txBody>
          <a:bodyPr wrap="none" rtlCol="0">
            <a:spAutoFit/>
          </a:bodyPr>
          <a:lstStyle/>
          <a:p>
            <a:r>
              <a:rPr lang="en-US" b="1" dirty="0">
                <a:solidFill>
                  <a:schemeClr val="accent1">
                    <a:lumMod val="75000"/>
                  </a:schemeClr>
                </a:solidFill>
                <a:latin typeface="+mj-lt"/>
              </a:rPr>
              <a:t>OVERVIEW OF MODEL PARAMETERS</a:t>
            </a:r>
          </a:p>
        </p:txBody>
      </p:sp>
      <p:cxnSp>
        <p:nvCxnSpPr>
          <p:cNvPr id="5" name="Straight Connector 4">
            <a:extLst>
              <a:ext uri="{FF2B5EF4-FFF2-40B4-BE49-F238E27FC236}">
                <a16:creationId xmlns:a16="http://schemas.microsoft.com/office/drawing/2014/main" id="{B2D47578-42F4-3EE7-7EE3-2F339F7D3529}"/>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document&#10;&#10;Description automatically generated with low confidence">
            <a:extLst>
              <a:ext uri="{FF2B5EF4-FFF2-40B4-BE49-F238E27FC236}">
                <a16:creationId xmlns:a16="http://schemas.microsoft.com/office/drawing/2014/main" id="{D46D4A5C-2271-6406-E448-B6BE1A03CC8B}"/>
              </a:ext>
            </a:extLst>
          </p:cNvPr>
          <p:cNvPicPr>
            <a:picLocks noChangeAspect="1"/>
          </p:cNvPicPr>
          <p:nvPr/>
        </p:nvPicPr>
        <p:blipFill rotWithShape="1">
          <a:blip r:embed="rId2"/>
          <a:srcRect l="417" r="2203"/>
          <a:stretch/>
        </p:blipFill>
        <p:spPr>
          <a:xfrm>
            <a:off x="317241" y="699641"/>
            <a:ext cx="5430416" cy="5911515"/>
          </a:xfrm>
          <a:prstGeom prst="rect">
            <a:avLst/>
          </a:prstGeom>
        </p:spPr>
      </p:pic>
    </p:spTree>
    <p:extLst>
      <p:ext uri="{BB962C8B-B14F-4D97-AF65-F5344CB8AC3E}">
        <p14:creationId xmlns:p14="http://schemas.microsoft.com/office/powerpoint/2010/main" val="278193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61B5-D363-450E-2876-B0D6D71EF1E0}"/>
              </a:ext>
            </a:extLst>
          </p:cNvPr>
          <p:cNvSpPr>
            <a:spLocks noGrp="1"/>
          </p:cNvSpPr>
          <p:nvPr>
            <p:ph type="title"/>
          </p:nvPr>
        </p:nvSpPr>
        <p:spPr/>
        <p:txBody>
          <a:bodyPr/>
          <a:lstStyle/>
          <a:p>
            <a:r>
              <a:rPr lang="en-US" dirty="0"/>
              <a:t>ABM</a:t>
            </a:r>
          </a:p>
        </p:txBody>
      </p:sp>
    </p:spTree>
    <p:extLst>
      <p:ext uri="{BB962C8B-B14F-4D97-AF65-F5344CB8AC3E}">
        <p14:creationId xmlns:p14="http://schemas.microsoft.com/office/powerpoint/2010/main" val="221814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5222327" cy="369332"/>
          </a:xfrm>
          <a:prstGeom prst="rect">
            <a:avLst/>
          </a:prstGeom>
          <a:noFill/>
        </p:spPr>
        <p:txBody>
          <a:bodyPr wrap="none" rtlCol="0">
            <a:spAutoFit/>
          </a:bodyPr>
          <a:lstStyle/>
          <a:p>
            <a:r>
              <a:rPr lang="en-US" b="1" dirty="0">
                <a:solidFill>
                  <a:schemeClr val="accent1">
                    <a:lumMod val="75000"/>
                  </a:schemeClr>
                </a:solidFill>
                <a:latin typeface="+mj-lt"/>
              </a:rPr>
              <a:t>OVERVIEW OF ABM - Part 1: Calibration and Validation</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080CC45-10E4-0787-D1B1-B99E74AB6FBA}"/>
              </a:ext>
            </a:extLst>
          </p:cNvPr>
          <p:cNvSpPr/>
          <p:nvPr/>
        </p:nvSpPr>
        <p:spPr>
          <a:xfrm>
            <a:off x="1748794" y="2800360"/>
            <a:ext cx="1695540" cy="1168249"/>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Mother’s initial choice of delivery </a:t>
            </a:r>
          </a:p>
          <a:p>
            <a:pPr algn="ctr"/>
            <a:r>
              <a:rPr lang="en-US" sz="1200" dirty="0">
                <a:solidFill>
                  <a:schemeClr val="tx1"/>
                </a:solidFill>
              </a:rPr>
              <a:t>(Home, L2/3, L4, L5)</a:t>
            </a:r>
          </a:p>
        </p:txBody>
      </p:sp>
      <p:sp>
        <p:nvSpPr>
          <p:cNvPr id="22" name="Rectangle 21">
            <a:extLst>
              <a:ext uri="{FF2B5EF4-FFF2-40B4-BE49-F238E27FC236}">
                <a16:creationId xmlns:a16="http://schemas.microsoft.com/office/drawing/2014/main" id="{96D23D7B-6AC8-2B37-953E-2192A75AF868}"/>
              </a:ext>
            </a:extLst>
          </p:cNvPr>
          <p:cNvSpPr/>
          <p:nvPr/>
        </p:nvSpPr>
        <p:spPr>
          <a:xfrm>
            <a:off x="4494307" y="143326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a:t>
            </a:r>
          </a:p>
          <a:p>
            <a:pPr algn="ctr"/>
            <a:r>
              <a:rPr lang="en-US" sz="1200" dirty="0">
                <a:solidFill>
                  <a:schemeClr val="tx1"/>
                </a:solidFill>
              </a:rPr>
              <a:t>(yes/no)</a:t>
            </a:r>
          </a:p>
        </p:txBody>
      </p:sp>
      <p:cxnSp>
        <p:nvCxnSpPr>
          <p:cNvPr id="39" name="Curved Connector 38">
            <a:extLst>
              <a:ext uri="{FF2B5EF4-FFF2-40B4-BE49-F238E27FC236}">
                <a16:creationId xmlns:a16="http://schemas.microsoft.com/office/drawing/2014/main" id="{06B437D6-46D0-AE19-A2C2-BF08AB5BD120}"/>
              </a:ext>
            </a:extLst>
          </p:cNvPr>
          <p:cNvCxnSpPr>
            <a:cxnSpLocks/>
            <a:stCxn id="20" idx="0"/>
            <a:endCxn id="22" idx="1"/>
          </p:cNvCxnSpPr>
          <p:nvPr/>
        </p:nvCxnSpPr>
        <p:spPr>
          <a:xfrm rot="5400000" flipH="1" flipV="1">
            <a:off x="3131690" y="1437744"/>
            <a:ext cx="827491" cy="1897743"/>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A19F02E-3BAF-0675-B4C7-835DCC25CB11}"/>
              </a:ext>
            </a:extLst>
          </p:cNvPr>
          <p:cNvCxnSpPr>
            <a:cxnSpLocks/>
            <a:stCxn id="78" idx="0"/>
            <a:endCxn id="22" idx="2"/>
          </p:cNvCxnSpPr>
          <p:nvPr/>
        </p:nvCxnSpPr>
        <p:spPr>
          <a:xfrm flipV="1">
            <a:off x="5136566" y="2512478"/>
            <a:ext cx="0" cy="19702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0B4B96D8-EA50-B5A5-0BC4-5978DB7DC720}"/>
              </a:ext>
            </a:extLst>
          </p:cNvPr>
          <p:cNvCxnSpPr>
            <a:cxnSpLocks/>
            <a:stCxn id="20" idx="2"/>
            <a:endCxn id="78" idx="1"/>
          </p:cNvCxnSpPr>
          <p:nvPr/>
        </p:nvCxnSpPr>
        <p:spPr>
          <a:xfrm rot="16200000" flipH="1">
            <a:off x="2893581" y="3671592"/>
            <a:ext cx="1098199" cy="1692232"/>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urved Connector 48">
            <a:extLst>
              <a:ext uri="{FF2B5EF4-FFF2-40B4-BE49-F238E27FC236}">
                <a16:creationId xmlns:a16="http://schemas.microsoft.com/office/drawing/2014/main" id="{8952F5B9-52EB-6A1D-7C23-45417ED1B858}"/>
              </a:ext>
            </a:extLst>
          </p:cNvPr>
          <p:cNvCxnSpPr>
            <a:cxnSpLocks/>
            <a:endCxn id="86" idx="0"/>
          </p:cNvCxnSpPr>
          <p:nvPr/>
        </p:nvCxnSpPr>
        <p:spPr>
          <a:xfrm>
            <a:off x="5778825" y="1938589"/>
            <a:ext cx="1609276" cy="99891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4D0E9E66-6CBC-0535-1721-53DFD2271BFA}"/>
              </a:ext>
            </a:extLst>
          </p:cNvPr>
          <p:cNvCxnSpPr>
            <a:cxnSpLocks/>
            <a:stCxn id="78" idx="3"/>
            <a:endCxn id="86" idx="2"/>
          </p:cNvCxnSpPr>
          <p:nvPr/>
        </p:nvCxnSpPr>
        <p:spPr>
          <a:xfrm flipV="1">
            <a:off x="5984336" y="4105757"/>
            <a:ext cx="1403765" cy="961051"/>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869BD60-1490-3C05-9E34-6C4CBC26E439}"/>
              </a:ext>
            </a:extLst>
          </p:cNvPr>
          <p:cNvCxnSpPr>
            <a:cxnSpLocks/>
          </p:cNvCxnSpPr>
          <p:nvPr/>
        </p:nvCxnSpPr>
        <p:spPr>
          <a:xfrm>
            <a:off x="8401086" y="3452191"/>
            <a:ext cx="89976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03A5DA2D-DA78-C8AE-888D-732DE34C133A}"/>
              </a:ext>
            </a:extLst>
          </p:cNvPr>
          <p:cNvSpPr/>
          <p:nvPr/>
        </p:nvSpPr>
        <p:spPr>
          <a:xfrm>
            <a:off x="4288796" y="4482683"/>
            <a:ext cx="1695540" cy="1168249"/>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Mother’s health status</a:t>
            </a:r>
          </a:p>
          <a:p>
            <a:pPr algn="ctr"/>
            <a:r>
              <a:rPr lang="en-US" sz="1200" dirty="0">
                <a:solidFill>
                  <a:schemeClr val="tx1"/>
                </a:solidFill>
              </a:rPr>
              <a:t>(normal, low risk complication, high risk complication)</a:t>
            </a:r>
          </a:p>
        </p:txBody>
      </p:sp>
      <p:sp>
        <p:nvSpPr>
          <p:cNvPr id="86" name="Rectangle 85">
            <a:extLst>
              <a:ext uri="{FF2B5EF4-FFF2-40B4-BE49-F238E27FC236}">
                <a16:creationId xmlns:a16="http://schemas.microsoft.com/office/drawing/2014/main" id="{F4C9BB06-1BFB-4041-7703-04510433A5A2}"/>
              </a:ext>
            </a:extLst>
          </p:cNvPr>
          <p:cNvSpPr/>
          <p:nvPr/>
        </p:nvSpPr>
        <p:spPr>
          <a:xfrm>
            <a:off x="6540331" y="2937508"/>
            <a:ext cx="1695540" cy="1168249"/>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Mother’s final choice of delivery </a:t>
            </a:r>
          </a:p>
          <a:p>
            <a:pPr algn="ctr"/>
            <a:r>
              <a:rPr lang="en-US" sz="1200" dirty="0">
                <a:solidFill>
                  <a:schemeClr val="tx1"/>
                </a:solidFill>
              </a:rPr>
              <a:t>(Home, L2/3, L4, L5)</a:t>
            </a:r>
          </a:p>
        </p:txBody>
      </p:sp>
      <p:sp>
        <p:nvSpPr>
          <p:cNvPr id="90" name="Rectangle 89">
            <a:extLst>
              <a:ext uri="{FF2B5EF4-FFF2-40B4-BE49-F238E27FC236}">
                <a16:creationId xmlns:a16="http://schemas.microsoft.com/office/drawing/2014/main" id="{18F5D3C9-F8B0-23F2-D6E1-3E8E3269FBA5}"/>
              </a:ext>
            </a:extLst>
          </p:cNvPr>
          <p:cNvSpPr/>
          <p:nvPr/>
        </p:nvSpPr>
        <p:spPr>
          <a:xfrm>
            <a:off x="9466067" y="2937508"/>
            <a:ext cx="1695540" cy="1168249"/>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Mother’s health outcome</a:t>
            </a:r>
            <a:endParaRPr lang="en-US" sz="1200" dirty="0">
              <a:solidFill>
                <a:schemeClr val="tx1"/>
              </a:solidFill>
            </a:endParaRPr>
          </a:p>
        </p:txBody>
      </p:sp>
    </p:spTree>
    <p:extLst>
      <p:ext uri="{BB962C8B-B14F-4D97-AF65-F5344CB8AC3E}">
        <p14:creationId xmlns:p14="http://schemas.microsoft.com/office/powerpoint/2010/main" val="850791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760021" cy="369332"/>
          </a:xfrm>
          <a:prstGeom prst="rect">
            <a:avLst/>
          </a:prstGeom>
          <a:noFill/>
        </p:spPr>
        <p:txBody>
          <a:bodyPr wrap="none" rtlCol="0">
            <a:spAutoFit/>
          </a:bodyPr>
          <a:lstStyle/>
          <a:p>
            <a:r>
              <a:rPr lang="en-US" b="1" dirty="0">
                <a:solidFill>
                  <a:schemeClr val="accent1">
                    <a:lumMod val="75000"/>
                  </a:schemeClr>
                </a:solidFill>
                <a:latin typeface="+mj-lt"/>
              </a:rPr>
              <a:t>MOTHER’S INITIAL CHOICE OF DELIVERY FACILITY </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4322FD-ECF4-9361-7715-F6A721C126D5}"/>
              </a:ext>
            </a:extLst>
          </p:cNvPr>
          <p:cNvSpPr txBox="1"/>
          <p:nvPr/>
        </p:nvSpPr>
        <p:spPr>
          <a:xfrm>
            <a:off x="370112" y="5641048"/>
            <a:ext cx="2492827" cy="646331"/>
          </a:xfrm>
          <a:prstGeom prst="rect">
            <a:avLst/>
          </a:prstGeom>
          <a:noFill/>
        </p:spPr>
        <p:txBody>
          <a:bodyPr wrap="square" rtlCol="0">
            <a:spAutoFit/>
          </a:bodyPr>
          <a:lstStyle/>
          <a:p>
            <a:pPr algn="ctr"/>
            <a:r>
              <a:rPr lang="en-US" dirty="0"/>
              <a:t>1. Mothers’ initial choice of delivery</a:t>
            </a:r>
          </a:p>
        </p:txBody>
      </p:sp>
      <p:sp>
        <p:nvSpPr>
          <p:cNvPr id="25" name="Rectangle 24">
            <a:extLst>
              <a:ext uri="{FF2B5EF4-FFF2-40B4-BE49-F238E27FC236}">
                <a16:creationId xmlns:a16="http://schemas.microsoft.com/office/drawing/2014/main" id="{5F9669EE-B82B-436B-CD14-D52EAE15D539}"/>
              </a:ext>
            </a:extLst>
          </p:cNvPr>
          <p:cNvSpPr/>
          <p:nvPr/>
        </p:nvSpPr>
        <p:spPr>
          <a:xfrm>
            <a:off x="996034"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26" name="Rectangle 25">
            <a:extLst>
              <a:ext uri="{FF2B5EF4-FFF2-40B4-BE49-F238E27FC236}">
                <a16:creationId xmlns:a16="http://schemas.microsoft.com/office/drawing/2014/main" id="{1A65B60C-B109-0518-B3EF-F7B3BE3A656A}"/>
              </a:ext>
            </a:extLst>
          </p:cNvPr>
          <p:cNvSpPr/>
          <p:nvPr/>
        </p:nvSpPr>
        <p:spPr>
          <a:xfrm>
            <a:off x="996034"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27" name="Rectangle 26">
            <a:extLst>
              <a:ext uri="{FF2B5EF4-FFF2-40B4-BE49-F238E27FC236}">
                <a16:creationId xmlns:a16="http://schemas.microsoft.com/office/drawing/2014/main" id="{24E297DC-2453-54F6-7EFF-94C813E48601}"/>
              </a:ext>
            </a:extLst>
          </p:cNvPr>
          <p:cNvSpPr/>
          <p:nvPr/>
        </p:nvSpPr>
        <p:spPr>
          <a:xfrm>
            <a:off x="996034"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8" name="Rectangle 27">
            <a:extLst>
              <a:ext uri="{FF2B5EF4-FFF2-40B4-BE49-F238E27FC236}">
                <a16:creationId xmlns:a16="http://schemas.microsoft.com/office/drawing/2014/main" id="{4D9CC0AD-5C09-D1E3-51EE-CCEFF8B307C1}"/>
              </a:ext>
            </a:extLst>
          </p:cNvPr>
          <p:cNvSpPr/>
          <p:nvPr/>
        </p:nvSpPr>
        <p:spPr>
          <a:xfrm>
            <a:off x="996034"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 name="Rectangle 1">
            <a:extLst>
              <a:ext uri="{FF2B5EF4-FFF2-40B4-BE49-F238E27FC236}">
                <a16:creationId xmlns:a16="http://schemas.microsoft.com/office/drawing/2014/main" id="{16B37988-180C-C5BB-34C6-228268B4CCDE}"/>
              </a:ext>
            </a:extLst>
          </p:cNvPr>
          <p:cNvSpPr/>
          <p:nvPr/>
        </p:nvSpPr>
        <p:spPr>
          <a:xfrm>
            <a:off x="4376041" y="1049352"/>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17377 (26%)</a:t>
            </a:r>
          </a:p>
        </p:txBody>
      </p:sp>
      <p:sp>
        <p:nvSpPr>
          <p:cNvPr id="3" name="Rectangle 2">
            <a:extLst>
              <a:ext uri="{FF2B5EF4-FFF2-40B4-BE49-F238E27FC236}">
                <a16:creationId xmlns:a16="http://schemas.microsoft.com/office/drawing/2014/main" id="{817F6490-30BF-FF3F-5F92-1BB6B5882DB4}"/>
              </a:ext>
            </a:extLst>
          </p:cNvPr>
          <p:cNvSpPr/>
          <p:nvPr/>
        </p:nvSpPr>
        <p:spPr>
          <a:xfrm>
            <a:off x="4376041" y="212857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20636 (31%)</a:t>
            </a:r>
          </a:p>
        </p:txBody>
      </p:sp>
      <p:sp>
        <p:nvSpPr>
          <p:cNvPr id="6" name="Rectangle 5">
            <a:extLst>
              <a:ext uri="{FF2B5EF4-FFF2-40B4-BE49-F238E27FC236}">
                <a16:creationId xmlns:a16="http://schemas.microsoft.com/office/drawing/2014/main" id="{7A9A4239-EAF3-98E7-1E72-6D4AD740D7D9}"/>
              </a:ext>
            </a:extLst>
          </p:cNvPr>
          <p:cNvSpPr/>
          <p:nvPr/>
        </p:nvSpPr>
        <p:spPr>
          <a:xfrm>
            <a:off x="4376041" y="320623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5125 </a:t>
            </a:r>
          </a:p>
          <a:p>
            <a:pPr algn="ctr"/>
            <a:r>
              <a:rPr lang="en-US" dirty="0">
                <a:solidFill>
                  <a:schemeClr val="tx1"/>
                </a:solidFill>
              </a:rPr>
              <a:t>(8%)</a:t>
            </a:r>
          </a:p>
        </p:txBody>
      </p:sp>
      <p:sp>
        <p:nvSpPr>
          <p:cNvPr id="7" name="Rectangle 6">
            <a:extLst>
              <a:ext uri="{FF2B5EF4-FFF2-40B4-BE49-F238E27FC236}">
                <a16:creationId xmlns:a16="http://schemas.microsoft.com/office/drawing/2014/main" id="{A5F5CA0D-68BC-08B1-A2A5-AA02F5AE882F}"/>
              </a:ext>
            </a:extLst>
          </p:cNvPr>
          <p:cNvSpPr/>
          <p:nvPr/>
        </p:nvSpPr>
        <p:spPr>
          <a:xfrm>
            <a:off x="4376041" y="4283890"/>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23228 (35%)</a:t>
            </a:r>
          </a:p>
        </p:txBody>
      </p:sp>
      <p:sp>
        <p:nvSpPr>
          <p:cNvPr id="18" name="TextBox 17">
            <a:extLst>
              <a:ext uri="{FF2B5EF4-FFF2-40B4-BE49-F238E27FC236}">
                <a16:creationId xmlns:a16="http://schemas.microsoft.com/office/drawing/2014/main" id="{437CA4B4-5E0F-0CCC-0B36-B2F58833FA36}"/>
              </a:ext>
            </a:extLst>
          </p:cNvPr>
          <p:cNvSpPr txBox="1"/>
          <p:nvPr/>
        </p:nvSpPr>
        <p:spPr>
          <a:xfrm>
            <a:off x="6215743" y="1026584"/>
            <a:ext cx="4898571" cy="1754326"/>
          </a:xfrm>
          <a:prstGeom prst="rect">
            <a:avLst/>
          </a:prstGeom>
          <a:noFill/>
        </p:spPr>
        <p:txBody>
          <a:bodyPr wrap="square" rtlCol="0">
            <a:spAutoFit/>
          </a:bodyPr>
          <a:lstStyle/>
          <a:p>
            <a:r>
              <a:rPr lang="en-US" dirty="0"/>
              <a:t>Aggregated from received facility data to the facility levels</a:t>
            </a:r>
          </a:p>
          <a:p>
            <a:endParaRPr lang="en-US" dirty="0"/>
          </a:p>
          <a:p>
            <a:r>
              <a:rPr lang="en-US" dirty="0"/>
              <a:t>Percentage of home births is approximated according to </a:t>
            </a:r>
            <a:r>
              <a:rPr lang="en-US" dirty="0" err="1"/>
              <a:t>Nimako</a:t>
            </a:r>
            <a:r>
              <a:rPr lang="en-US" dirty="0"/>
              <a:t> et al. 2018: </a:t>
            </a:r>
          </a:p>
          <a:p>
            <a:r>
              <a:rPr lang="en-US" i="1" dirty="0"/>
              <a:t>35% of births are at home</a:t>
            </a:r>
          </a:p>
        </p:txBody>
      </p:sp>
    </p:spTree>
    <p:extLst>
      <p:ext uri="{BB962C8B-B14F-4D97-AF65-F5344CB8AC3E}">
        <p14:creationId xmlns:p14="http://schemas.microsoft.com/office/powerpoint/2010/main" val="902614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344523" cy="369332"/>
          </a:xfrm>
          <a:prstGeom prst="rect">
            <a:avLst/>
          </a:prstGeom>
          <a:noFill/>
        </p:spPr>
        <p:txBody>
          <a:bodyPr wrap="none" rtlCol="0">
            <a:spAutoFit/>
          </a:bodyPr>
          <a:lstStyle/>
          <a:p>
            <a:r>
              <a:rPr lang="en-US" b="1" dirty="0">
                <a:solidFill>
                  <a:schemeClr val="accent1">
                    <a:lumMod val="75000"/>
                  </a:schemeClr>
                </a:solidFill>
                <a:latin typeface="+mj-lt"/>
              </a:rPr>
              <a:t>SUBSET OF MOTHERS WITH COMPLICATIONS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6B37988-180C-C5BB-34C6-228268B4CCDE}"/>
              </a:ext>
            </a:extLst>
          </p:cNvPr>
          <p:cNvSpPr/>
          <p:nvPr/>
        </p:nvSpPr>
        <p:spPr>
          <a:xfrm>
            <a:off x="4533891" y="1041249"/>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3" name="Rectangle 2">
            <a:extLst>
              <a:ext uri="{FF2B5EF4-FFF2-40B4-BE49-F238E27FC236}">
                <a16:creationId xmlns:a16="http://schemas.microsoft.com/office/drawing/2014/main" id="{817F6490-30BF-FF3F-5F92-1BB6B5882DB4}"/>
              </a:ext>
            </a:extLst>
          </p:cNvPr>
          <p:cNvSpPr/>
          <p:nvPr/>
        </p:nvSpPr>
        <p:spPr>
          <a:xfrm>
            <a:off x="4533891" y="212046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3.8%</a:t>
            </a:r>
          </a:p>
        </p:txBody>
      </p:sp>
      <p:sp>
        <p:nvSpPr>
          <p:cNvPr id="6" name="Rectangle 5">
            <a:extLst>
              <a:ext uri="{FF2B5EF4-FFF2-40B4-BE49-F238E27FC236}">
                <a16:creationId xmlns:a16="http://schemas.microsoft.com/office/drawing/2014/main" id="{7A9A4239-EAF3-98E7-1E72-6D4AD740D7D9}"/>
              </a:ext>
            </a:extLst>
          </p:cNvPr>
          <p:cNvSpPr/>
          <p:nvPr/>
        </p:nvSpPr>
        <p:spPr>
          <a:xfrm>
            <a:off x="4533891" y="319812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
        <p:nvSpPr>
          <p:cNvPr id="7" name="Rectangle 6">
            <a:extLst>
              <a:ext uri="{FF2B5EF4-FFF2-40B4-BE49-F238E27FC236}">
                <a16:creationId xmlns:a16="http://schemas.microsoft.com/office/drawing/2014/main" id="{A5F5CA0D-68BC-08B1-A2A5-AA02F5AE882F}"/>
              </a:ext>
            </a:extLst>
          </p:cNvPr>
          <p:cNvSpPr/>
          <p:nvPr/>
        </p:nvSpPr>
        <p:spPr>
          <a:xfrm>
            <a:off x="4533891" y="4275787"/>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18" name="TextBox 17">
            <a:extLst>
              <a:ext uri="{FF2B5EF4-FFF2-40B4-BE49-F238E27FC236}">
                <a16:creationId xmlns:a16="http://schemas.microsoft.com/office/drawing/2014/main" id="{437CA4B4-5E0F-0CCC-0B36-B2F58833FA36}"/>
              </a:ext>
            </a:extLst>
          </p:cNvPr>
          <p:cNvSpPr txBox="1"/>
          <p:nvPr/>
        </p:nvSpPr>
        <p:spPr>
          <a:xfrm>
            <a:off x="6373593" y="1041249"/>
            <a:ext cx="4898571" cy="2862322"/>
          </a:xfrm>
          <a:prstGeom prst="rect">
            <a:avLst/>
          </a:prstGeom>
          <a:noFill/>
        </p:spPr>
        <p:txBody>
          <a:bodyPr wrap="square" rtlCol="0">
            <a:spAutoFit/>
          </a:bodyPr>
          <a:lstStyle/>
          <a:p>
            <a:r>
              <a:rPr lang="en-US" dirty="0"/>
              <a:t>Aggregated from received facility data to the facility levels</a:t>
            </a:r>
          </a:p>
          <a:p>
            <a:endParaRPr lang="en-US" dirty="0"/>
          </a:p>
          <a:p>
            <a:r>
              <a:rPr lang="en-US" dirty="0"/>
              <a:t>Percentage of complications at home is assumed to be the same as the overall percentage of complications across facilities (3.5%)</a:t>
            </a:r>
          </a:p>
          <a:p>
            <a:endParaRPr lang="en-US" dirty="0"/>
          </a:p>
          <a:p>
            <a:r>
              <a:rPr lang="en-US" dirty="0"/>
              <a:t>The complication rates are assumed to be final complication rates post transfer of mothers across facilities. </a:t>
            </a:r>
            <a:endParaRPr lang="en-US" i="1" dirty="0"/>
          </a:p>
        </p:txBody>
      </p:sp>
      <p:sp>
        <p:nvSpPr>
          <p:cNvPr id="15" name="TextBox 14">
            <a:extLst>
              <a:ext uri="{FF2B5EF4-FFF2-40B4-BE49-F238E27FC236}">
                <a16:creationId xmlns:a16="http://schemas.microsoft.com/office/drawing/2014/main" id="{08FC4C3D-4362-3F67-38C2-E69648780566}"/>
              </a:ext>
            </a:extLst>
          </p:cNvPr>
          <p:cNvSpPr txBox="1"/>
          <p:nvPr/>
        </p:nvSpPr>
        <p:spPr>
          <a:xfrm>
            <a:off x="522516" y="5641045"/>
            <a:ext cx="2492827" cy="646331"/>
          </a:xfrm>
          <a:prstGeom prst="rect">
            <a:avLst/>
          </a:prstGeom>
          <a:noFill/>
        </p:spPr>
        <p:txBody>
          <a:bodyPr wrap="square" rtlCol="0">
            <a:spAutoFit/>
          </a:bodyPr>
          <a:lstStyle/>
          <a:p>
            <a:pPr algn="ctr"/>
            <a:r>
              <a:rPr lang="en-US" dirty="0"/>
              <a:t>2. Subset of mothers with complications</a:t>
            </a:r>
          </a:p>
        </p:txBody>
      </p:sp>
      <p:sp>
        <p:nvSpPr>
          <p:cNvPr id="16" name="Rectangle 15">
            <a:extLst>
              <a:ext uri="{FF2B5EF4-FFF2-40B4-BE49-F238E27FC236}">
                <a16:creationId xmlns:a16="http://schemas.microsoft.com/office/drawing/2014/main" id="{5FE2987C-B020-C78F-14A2-8AA2ED3E4A05}"/>
              </a:ext>
            </a:extLst>
          </p:cNvPr>
          <p:cNvSpPr/>
          <p:nvPr/>
        </p:nvSpPr>
        <p:spPr>
          <a:xfrm>
            <a:off x="989236"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7" name="Rectangle 16">
            <a:extLst>
              <a:ext uri="{FF2B5EF4-FFF2-40B4-BE49-F238E27FC236}">
                <a16:creationId xmlns:a16="http://schemas.microsoft.com/office/drawing/2014/main" id="{C7AB8B9F-6099-C691-5C0C-3408109B17A0}"/>
              </a:ext>
            </a:extLst>
          </p:cNvPr>
          <p:cNvSpPr/>
          <p:nvPr/>
        </p:nvSpPr>
        <p:spPr>
          <a:xfrm>
            <a:off x="989236"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9" name="Rectangle 18">
            <a:extLst>
              <a:ext uri="{FF2B5EF4-FFF2-40B4-BE49-F238E27FC236}">
                <a16:creationId xmlns:a16="http://schemas.microsoft.com/office/drawing/2014/main" id="{5BDA754D-53A7-035A-1338-E0287AEDD0FE}"/>
              </a:ext>
            </a:extLst>
          </p:cNvPr>
          <p:cNvSpPr/>
          <p:nvPr/>
        </p:nvSpPr>
        <p:spPr>
          <a:xfrm>
            <a:off x="989236"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0" name="Rectangle 19">
            <a:extLst>
              <a:ext uri="{FF2B5EF4-FFF2-40B4-BE49-F238E27FC236}">
                <a16:creationId xmlns:a16="http://schemas.microsoft.com/office/drawing/2014/main" id="{CA6A7C10-5F58-092B-E4EC-8AE0BF851DD0}"/>
              </a:ext>
            </a:extLst>
          </p:cNvPr>
          <p:cNvSpPr/>
          <p:nvPr/>
        </p:nvSpPr>
        <p:spPr>
          <a:xfrm>
            <a:off x="989236"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1" name="Rectangle 20">
            <a:extLst>
              <a:ext uri="{FF2B5EF4-FFF2-40B4-BE49-F238E27FC236}">
                <a16:creationId xmlns:a16="http://schemas.microsoft.com/office/drawing/2014/main" id="{03F1CFBD-0708-8EA2-3CD2-BCE106216847}"/>
              </a:ext>
            </a:extLst>
          </p:cNvPr>
          <p:cNvSpPr/>
          <p:nvPr/>
        </p:nvSpPr>
        <p:spPr>
          <a:xfrm>
            <a:off x="2003990" y="1829347"/>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cxnSp>
        <p:nvCxnSpPr>
          <p:cNvPr id="24" name="Straight Connector 23">
            <a:extLst>
              <a:ext uri="{FF2B5EF4-FFF2-40B4-BE49-F238E27FC236}">
                <a16:creationId xmlns:a16="http://schemas.microsoft.com/office/drawing/2014/main" id="{0E814836-1AC5-797A-302F-A8D7CCD2E15D}"/>
              </a:ext>
            </a:extLst>
          </p:cNvPr>
          <p:cNvCxnSpPr/>
          <p:nvPr/>
        </p:nvCxnSpPr>
        <p:spPr>
          <a:xfrm flipV="1">
            <a:off x="3396343" y="1041249"/>
            <a:ext cx="1137548" cy="788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6FFBBB-4AA1-C368-434F-937BD475F431}"/>
              </a:ext>
            </a:extLst>
          </p:cNvPr>
          <p:cNvCxnSpPr/>
          <p:nvPr/>
        </p:nvCxnSpPr>
        <p:spPr>
          <a:xfrm>
            <a:off x="3396343" y="4540769"/>
            <a:ext cx="1137548" cy="814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442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87935A28-CCD4-08CD-7919-77AFF6D8B6E8}"/>
              </a:ext>
            </a:extLst>
          </p:cNvPr>
          <p:cNvSpPr txBox="1"/>
          <p:nvPr/>
        </p:nvSpPr>
        <p:spPr>
          <a:xfrm>
            <a:off x="3453385" y="3179511"/>
            <a:ext cx="6104964" cy="646331"/>
          </a:xfrm>
          <a:prstGeom prst="rect">
            <a:avLst/>
          </a:prstGeom>
          <a:noFill/>
        </p:spPr>
        <p:txBody>
          <a:bodyPr wrap="square">
            <a:spAutoFit/>
          </a:bodyPr>
          <a:lstStyle/>
          <a:p>
            <a:r>
              <a:rPr lang="en-US" dirty="0">
                <a:sym typeface="Wingdings" pitchFamily="2" charset="2"/>
              </a:rPr>
              <a:t> </a:t>
            </a:r>
            <a:r>
              <a:rPr lang="en-US" dirty="0"/>
              <a:t>The overall complication rates at home will be equal to the complications left after transfer</a:t>
            </a:r>
          </a:p>
        </p:txBody>
      </p:sp>
      <p:sp>
        <p:nvSpPr>
          <p:cNvPr id="28" name="TextBox 27">
            <a:extLst>
              <a:ext uri="{FF2B5EF4-FFF2-40B4-BE49-F238E27FC236}">
                <a16:creationId xmlns:a16="http://schemas.microsoft.com/office/drawing/2014/main" id="{1BD166E9-E559-5ECC-7E67-5244CE8D096F}"/>
              </a:ext>
            </a:extLst>
          </p:cNvPr>
          <p:cNvSpPr txBox="1"/>
          <p:nvPr/>
        </p:nvSpPr>
        <p:spPr>
          <a:xfrm>
            <a:off x="3336234" y="761022"/>
            <a:ext cx="6104964" cy="646331"/>
          </a:xfrm>
          <a:prstGeom prst="rect">
            <a:avLst/>
          </a:prstGeom>
          <a:noFill/>
        </p:spPr>
        <p:txBody>
          <a:bodyPr wrap="square">
            <a:spAutoFit/>
          </a:bodyPr>
          <a:lstStyle/>
          <a:p>
            <a:r>
              <a:rPr lang="en-US" dirty="0">
                <a:sym typeface="Wingdings" pitchFamily="2" charset="2"/>
              </a:rPr>
              <a:t> We assume 3.5% complications at home equal to overall complication rate across all facility levels. </a:t>
            </a:r>
            <a:endParaRPr lang="en-US" dirty="0"/>
          </a:p>
        </p:txBody>
      </p:sp>
    </p:spTree>
    <p:extLst>
      <p:ext uri="{BB962C8B-B14F-4D97-AF65-F5344CB8AC3E}">
        <p14:creationId xmlns:p14="http://schemas.microsoft.com/office/powerpoint/2010/main" val="1349144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6977936"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AND NOT TRANSFERRED</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6B37988-180C-C5BB-34C6-228268B4CCDE}"/>
              </a:ext>
            </a:extLst>
          </p:cNvPr>
          <p:cNvSpPr/>
          <p:nvPr/>
        </p:nvSpPr>
        <p:spPr>
          <a:xfrm>
            <a:off x="4533891" y="1041249"/>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9.5%</a:t>
            </a:r>
          </a:p>
        </p:txBody>
      </p:sp>
      <p:sp>
        <p:nvSpPr>
          <p:cNvPr id="3" name="Rectangle 2">
            <a:extLst>
              <a:ext uri="{FF2B5EF4-FFF2-40B4-BE49-F238E27FC236}">
                <a16:creationId xmlns:a16="http://schemas.microsoft.com/office/drawing/2014/main" id="{817F6490-30BF-FF3F-5F92-1BB6B5882DB4}"/>
              </a:ext>
            </a:extLst>
          </p:cNvPr>
          <p:cNvSpPr/>
          <p:nvPr/>
        </p:nvSpPr>
        <p:spPr>
          <a:xfrm>
            <a:off x="4533891" y="212046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3.8%</a:t>
            </a:r>
          </a:p>
        </p:txBody>
      </p:sp>
      <p:sp>
        <p:nvSpPr>
          <p:cNvPr id="6" name="Rectangle 5">
            <a:extLst>
              <a:ext uri="{FF2B5EF4-FFF2-40B4-BE49-F238E27FC236}">
                <a16:creationId xmlns:a16="http://schemas.microsoft.com/office/drawing/2014/main" id="{7A9A4239-EAF3-98E7-1E72-6D4AD740D7D9}"/>
              </a:ext>
            </a:extLst>
          </p:cNvPr>
          <p:cNvSpPr/>
          <p:nvPr/>
        </p:nvSpPr>
        <p:spPr>
          <a:xfrm>
            <a:off x="4533891" y="3198127"/>
            <a:ext cx="1284518" cy="1079218"/>
          </a:xfrm>
          <a:prstGeom prst="rect">
            <a:avLst/>
          </a:prstGeom>
          <a:solidFill>
            <a:schemeClr val="accent2">
              <a:lumMod val="75000"/>
              <a:alpha val="85599"/>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sp>
        <p:nvSpPr>
          <p:cNvPr id="7" name="Rectangle 6">
            <a:extLst>
              <a:ext uri="{FF2B5EF4-FFF2-40B4-BE49-F238E27FC236}">
                <a16:creationId xmlns:a16="http://schemas.microsoft.com/office/drawing/2014/main" id="{A5F5CA0D-68BC-08B1-A2A5-AA02F5AE882F}"/>
              </a:ext>
            </a:extLst>
          </p:cNvPr>
          <p:cNvSpPr/>
          <p:nvPr/>
        </p:nvSpPr>
        <p:spPr>
          <a:xfrm>
            <a:off x="4533891" y="4275787"/>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15" name="TextBox 14">
            <a:extLst>
              <a:ext uri="{FF2B5EF4-FFF2-40B4-BE49-F238E27FC236}">
                <a16:creationId xmlns:a16="http://schemas.microsoft.com/office/drawing/2014/main" id="{08FC4C3D-4362-3F67-38C2-E69648780566}"/>
              </a:ext>
            </a:extLst>
          </p:cNvPr>
          <p:cNvSpPr txBox="1"/>
          <p:nvPr/>
        </p:nvSpPr>
        <p:spPr>
          <a:xfrm>
            <a:off x="522516" y="5641045"/>
            <a:ext cx="2492827" cy="646331"/>
          </a:xfrm>
          <a:prstGeom prst="rect">
            <a:avLst/>
          </a:prstGeom>
          <a:noFill/>
        </p:spPr>
        <p:txBody>
          <a:bodyPr wrap="square" rtlCol="0">
            <a:spAutoFit/>
          </a:bodyPr>
          <a:lstStyle/>
          <a:p>
            <a:pPr algn="ctr"/>
            <a:r>
              <a:rPr lang="en-US" dirty="0"/>
              <a:t>2. Subset of mothers with complications</a:t>
            </a:r>
          </a:p>
        </p:txBody>
      </p:sp>
      <p:sp>
        <p:nvSpPr>
          <p:cNvPr id="16" name="Rectangle 15">
            <a:extLst>
              <a:ext uri="{FF2B5EF4-FFF2-40B4-BE49-F238E27FC236}">
                <a16:creationId xmlns:a16="http://schemas.microsoft.com/office/drawing/2014/main" id="{5FE2987C-B020-C78F-14A2-8AA2ED3E4A05}"/>
              </a:ext>
            </a:extLst>
          </p:cNvPr>
          <p:cNvSpPr/>
          <p:nvPr/>
        </p:nvSpPr>
        <p:spPr>
          <a:xfrm>
            <a:off x="989236" y="1041249"/>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7" name="Rectangle 16">
            <a:extLst>
              <a:ext uri="{FF2B5EF4-FFF2-40B4-BE49-F238E27FC236}">
                <a16:creationId xmlns:a16="http://schemas.microsoft.com/office/drawing/2014/main" id="{C7AB8B9F-6099-C691-5C0C-3408109B17A0}"/>
              </a:ext>
            </a:extLst>
          </p:cNvPr>
          <p:cNvSpPr/>
          <p:nvPr/>
        </p:nvSpPr>
        <p:spPr>
          <a:xfrm>
            <a:off x="989236" y="212046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9" name="Rectangle 18">
            <a:extLst>
              <a:ext uri="{FF2B5EF4-FFF2-40B4-BE49-F238E27FC236}">
                <a16:creationId xmlns:a16="http://schemas.microsoft.com/office/drawing/2014/main" id="{5BDA754D-53A7-035A-1338-E0287AEDD0FE}"/>
              </a:ext>
            </a:extLst>
          </p:cNvPr>
          <p:cNvSpPr/>
          <p:nvPr/>
        </p:nvSpPr>
        <p:spPr>
          <a:xfrm>
            <a:off x="989236" y="319812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0" name="Rectangle 19">
            <a:extLst>
              <a:ext uri="{FF2B5EF4-FFF2-40B4-BE49-F238E27FC236}">
                <a16:creationId xmlns:a16="http://schemas.microsoft.com/office/drawing/2014/main" id="{CA6A7C10-5F58-092B-E4EC-8AE0BF851DD0}"/>
              </a:ext>
            </a:extLst>
          </p:cNvPr>
          <p:cNvSpPr/>
          <p:nvPr/>
        </p:nvSpPr>
        <p:spPr>
          <a:xfrm>
            <a:off x="989236" y="4275787"/>
            <a:ext cx="1284518" cy="1079218"/>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1" name="Rectangle 20">
            <a:extLst>
              <a:ext uri="{FF2B5EF4-FFF2-40B4-BE49-F238E27FC236}">
                <a16:creationId xmlns:a16="http://schemas.microsoft.com/office/drawing/2014/main" id="{03F1CFBD-0708-8EA2-3CD2-BCE106216847}"/>
              </a:ext>
            </a:extLst>
          </p:cNvPr>
          <p:cNvSpPr/>
          <p:nvPr/>
        </p:nvSpPr>
        <p:spPr>
          <a:xfrm>
            <a:off x="2003990" y="1829347"/>
            <a:ext cx="1392353" cy="2711422"/>
          </a:xfrm>
          <a:prstGeom prst="rect">
            <a:avLst/>
          </a:prstGeom>
          <a:solidFill>
            <a:schemeClr val="accent2">
              <a:lumMod val="75000"/>
              <a:alpha val="84243"/>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Mothers with complications</a:t>
            </a:r>
          </a:p>
        </p:txBody>
      </p:sp>
      <p:cxnSp>
        <p:nvCxnSpPr>
          <p:cNvPr id="24" name="Straight Connector 23">
            <a:extLst>
              <a:ext uri="{FF2B5EF4-FFF2-40B4-BE49-F238E27FC236}">
                <a16:creationId xmlns:a16="http://schemas.microsoft.com/office/drawing/2014/main" id="{0E814836-1AC5-797A-302F-A8D7CCD2E15D}"/>
              </a:ext>
            </a:extLst>
          </p:cNvPr>
          <p:cNvCxnSpPr/>
          <p:nvPr/>
        </p:nvCxnSpPr>
        <p:spPr>
          <a:xfrm flipV="1">
            <a:off x="3396343" y="1041249"/>
            <a:ext cx="1137548" cy="788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6FFBBB-4AA1-C368-434F-937BD475F431}"/>
              </a:ext>
            </a:extLst>
          </p:cNvPr>
          <p:cNvCxnSpPr/>
          <p:nvPr/>
        </p:nvCxnSpPr>
        <p:spPr>
          <a:xfrm>
            <a:off x="3396343" y="4540769"/>
            <a:ext cx="1137548" cy="814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C45E996-EAEE-E775-074F-B9A600E74477}"/>
              </a:ext>
            </a:extLst>
          </p:cNvPr>
          <p:cNvSpPr/>
          <p:nvPr/>
        </p:nvSpPr>
        <p:spPr>
          <a:xfrm>
            <a:off x="2514598" y="3621034"/>
            <a:ext cx="1159337" cy="656311"/>
          </a:xfrm>
          <a:prstGeom prst="rect">
            <a:avLst/>
          </a:prstGeom>
          <a:solidFill>
            <a:schemeClr val="accent4">
              <a:lumMod val="60000"/>
              <a:lumOff val="40000"/>
              <a:alpha val="77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Transferred mothers</a:t>
            </a:r>
          </a:p>
        </p:txBody>
      </p:sp>
      <p:sp>
        <p:nvSpPr>
          <p:cNvPr id="9" name="Rectangle 8">
            <a:extLst>
              <a:ext uri="{FF2B5EF4-FFF2-40B4-BE49-F238E27FC236}">
                <a16:creationId xmlns:a16="http://schemas.microsoft.com/office/drawing/2014/main" id="{F1C1798D-FA12-2024-A22A-5FF5FAF7D593}"/>
              </a:ext>
            </a:extLst>
          </p:cNvPr>
          <p:cNvSpPr/>
          <p:nvPr/>
        </p:nvSpPr>
        <p:spPr>
          <a:xfrm>
            <a:off x="6951885" y="1063021"/>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p>
        </p:txBody>
      </p:sp>
      <p:sp>
        <p:nvSpPr>
          <p:cNvPr id="10" name="Rectangle 9">
            <a:extLst>
              <a:ext uri="{FF2B5EF4-FFF2-40B4-BE49-F238E27FC236}">
                <a16:creationId xmlns:a16="http://schemas.microsoft.com/office/drawing/2014/main" id="{2608A247-6BD8-2BD5-ACC0-5D967E50B065}"/>
              </a:ext>
            </a:extLst>
          </p:cNvPr>
          <p:cNvSpPr/>
          <p:nvPr/>
        </p:nvSpPr>
        <p:spPr>
          <a:xfrm>
            <a:off x="6951885" y="214223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p>
        </p:txBody>
      </p:sp>
      <p:sp>
        <p:nvSpPr>
          <p:cNvPr id="11" name="Rectangle 10">
            <a:extLst>
              <a:ext uri="{FF2B5EF4-FFF2-40B4-BE49-F238E27FC236}">
                <a16:creationId xmlns:a16="http://schemas.microsoft.com/office/drawing/2014/main" id="{ABA2CB23-DA35-0B16-0E7F-AD86779CFB0C}"/>
              </a:ext>
            </a:extLst>
          </p:cNvPr>
          <p:cNvSpPr/>
          <p:nvPr/>
        </p:nvSpPr>
        <p:spPr>
          <a:xfrm>
            <a:off x="6951885" y="321989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ED155FED-2EBE-BEE6-8D3B-4E721505E0DC}"/>
              </a:ext>
            </a:extLst>
          </p:cNvPr>
          <p:cNvSpPr/>
          <p:nvPr/>
        </p:nvSpPr>
        <p:spPr>
          <a:xfrm>
            <a:off x="6951885" y="429755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p>
        </p:txBody>
      </p:sp>
      <p:sp>
        <p:nvSpPr>
          <p:cNvPr id="34" name="Rectangle 33">
            <a:extLst>
              <a:ext uri="{FF2B5EF4-FFF2-40B4-BE49-F238E27FC236}">
                <a16:creationId xmlns:a16="http://schemas.microsoft.com/office/drawing/2014/main" id="{9B52DE66-99C6-C89E-9383-165434BF668B}"/>
              </a:ext>
            </a:extLst>
          </p:cNvPr>
          <p:cNvSpPr/>
          <p:nvPr/>
        </p:nvSpPr>
        <p:spPr>
          <a:xfrm>
            <a:off x="8116656" y="1063021"/>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2.6%</a:t>
            </a:r>
          </a:p>
        </p:txBody>
      </p:sp>
      <p:sp>
        <p:nvSpPr>
          <p:cNvPr id="35" name="Rectangle 34">
            <a:extLst>
              <a:ext uri="{FF2B5EF4-FFF2-40B4-BE49-F238E27FC236}">
                <a16:creationId xmlns:a16="http://schemas.microsoft.com/office/drawing/2014/main" id="{79EC51ED-2ECE-0171-FC09-1AA13F8FD7AB}"/>
              </a:ext>
            </a:extLst>
          </p:cNvPr>
          <p:cNvSpPr/>
          <p:nvPr/>
        </p:nvSpPr>
        <p:spPr>
          <a:xfrm>
            <a:off x="8116656" y="214223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6" name="Rectangle 35">
            <a:extLst>
              <a:ext uri="{FF2B5EF4-FFF2-40B4-BE49-F238E27FC236}">
                <a16:creationId xmlns:a16="http://schemas.microsoft.com/office/drawing/2014/main" id="{2FBB645A-EFD1-C808-F23D-6837E41C1AF3}"/>
              </a:ext>
            </a:extLst>
          </p:cNvPr>
          <p:cNvSpPr/>
          <p:nvPr/>
        </p:nvSpPr>
        <p:spPr>
          <a:xfrm>
            <a:off x="8116656" y="321989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Rectangle 36">
            <a:extLst>
              <a:ext uri="{FF2B5EF4-FFF2-40B4-BE49-F238E27FC236}">
                <a16:creationId xmlns:a16="http://schemas.microsoft.com/office/drawing/2014/main" id="{8B7F37E5-3432-E604-D7A9-52A71269FFE2}"/>
              </a:ext>
            </a:extLst>
          </p:cNvPr>
          <p:cNvSpPr/>
          <p:nvPr/>
        </p:nvSpPr>
        <p:spPr>
          <a:xfrm>
            <a:off x="8116656" y="4297559"/>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38" name="Rectangle 37">
            <a:extLst>
              <a:ext uri="{FF2B5EF4-FFF2-40B4-BE49-F238E27FC236}">
                <a16:creationId xmlns:a16="http://schemas.microsoft.com/office/drawing/2014/main" id="{F7321816-BE1F-EAC0-0498-60D3D8FBC07C}"/>
              </a:ext>
            </a:extLst>
          </p:cNvPr>
          <p:cNvSpPr/>
          <p:nvPr/>
        </p:nvSpPr>
        <p:spPr>
          <a:xfrm>
            <a:off x="9281427" y="1041249"/>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3.9%</a:t>
            </a:r>
          </a:p>
        </p:txBody>
      </p:sp>
      <p:sp>
        <p:nvSpPr>
          <p:cNvPr id="39" name="Rectangle 38">
            <a:extLst>
              <a:ext uri="{FF2B5EF4-FFF2-40B4-BE49-F238E27FC236}">
                <a16:creationId xmlns:a16="http://schemas.microsoft.com/office/drawing/2014/main" id="{5F3E3EF8-5953-DD2B-575A-DA4A40C5ED80}"/>
              </a:ext>
            </a:extLst>
          </p:cNvPr>
          <p:cNvSpPr/>
          <p:nvPr/>
        </p:nvSpPr>
        <p:spPr>
          <a:xfrm>
            <a:off x="9281427" y="212046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40" name="Rectangle 39">
            <a:extLst>
              <a:ext uri="{FF2B5EF4-FFF2-40B4-BE49-F238E27FC236}">
                <a16:creationId xmlns:a16="http://schemas.microsoft.com/office/drawing/2014/main" id="{001BA6A6-B78C-D77A-FDBB-3209ADF49D26}"/>
              </a:ext>
            </a:extLst>
          </p:cNvPr>
          <p:cNvSpPr/>
          <p:nvPr/>
        </p:nvSpPr>
        <p:spPr>
          <a:xfrm>
            <a:off x="9281427" y="31981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42" name="Rectangle 41">
            <a:extLst>
              <a:ext uri="{FF2B5EF4-FFF2-40B4-BE49-F238E27FC236}">
                <a16:creationId xmlns:a16="http://schemas.microsoft.com/office/drawing/2014/main" id="{3A142E9A-DE41-6E15-569D-7B3901EF49F3}"/>
              </a:ext>
            </a:extLst>
          </p:cNvPr>
          <p:cNvSpPr/>
          <p:nvPr/>
        </p:nvSpPr>
        <p:spPr>
          <a:xfrm>
            <a:off x="10446198" y="1041249"/>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43" name="Rectangle 42">
            <a:extLst>
              <a:ext uri="{FF2B5EF4-FFF2-40B4-BE49-F238E27FC236}">
                <a16:creationId xmlns:a16="http://schemas.microsoft.com/office/drawing/2014/main" id="{587C5416-FDF0-68C9-7AE3-80585EDE7963}"/>
              </a:ext>
            </a:extLst>
          </p:cNvPr>
          <p:cNvSpPr/>
          <p:nvPr/>
        </p:nvSpPr>
        <p:spPr>
          <a:xfrm>
            <a:off x="10446198" y="212046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44" name="Rectangle 43">
            <a:extLst>
              <a:ext uri="{FF2B5EF4-FFF2-40B4-BE49-F238E27FC236}">
                <a16:creationId xmlns:a16="http://schemas.microsoft.com/office/drawing/2014/main" id="{BC1B7285-2A36-2EF6-956F-4B3970B9EC2F}"/>
              </a:ext>
            </a:extLst>
          </p:cNvPr>
          <p:cNvSpPr/>
          <p:nvPr/>
        </p:nvSpPr>
        <p:spPr>
          <a:xfrm>
            <a:off x="10446198" y="31981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6" name="TextBox 45">
            <a:extLst>
              <a:ext uri="{FF2B5EF4-FFF2-40B4-BE49-F238E27FC236}">
                <a16:creationId xmlns:a16="http://schemas.microsoft.com/office/drawing/2014/main" id="{DDE65C7D-909E-CBD4-AC09-F14E1C56A58E}"/>
              </a:ext>
            </a:extLst>
          </p:cNvPr>
          <p:cNvSpPr txBox="1"/>
          <p:nvPr/>
        </p:nvSpPr>
        <p:spPr>
          <a:xfrm>
            <a:off x="6223552" y="2993192"/>
            <a:ext cx="300082" cy="369332"/>
          </a:xfrm>
          <a:prstGeom prst="rect">
            <a:avLst/>
          </a:prstGeom>
          <a:noFill/>
        </p:spPr>
        <p:txBody>
          <a:bodyPr wrap="none" rtlCol="0">
            <a:spAutoFit/>
          </a:bodyPr>
          <a:lstStyle/>
          <a:p>
            <a:r>
              <a:rPr lang="en-US" dirty="0"/>
              <a:t>=</a:t>
            </a:r>
          </a:p>
        </p:txBody>
      </p:sp>
      <p:sp>
        <p:nvSpPr>
          <p:cNvPr id="47" name="TextBox 46">
            <a:extLst>
              <a:ext uri="{FF2B5EF4-FFF2-40B4-BE49-F238E27FC236}">
                <a16:creationId xmlns:a16="http://schemas.microsoft.com/office/drawing/2014/main" id="{8E1D9280-2BB4-1956-10D5-F4F986C16935}"/>
              </a:ext>
            </a:extLst>
          </p:cNvPr>
          <p:cNvSpPr txBox="1"/>
          <p:nvPr/>
        </p:nvSpPr>
        <p:spPr>
          <a:xfrm>
            <a:off x="7762512" y="3022164"/>
            <a:ext cx="300082" cy="369332"/>
          </a:xfrm>
          <a:prstGeom prst="rect">
            <a:avLst/>
          </a:prstGeom>
          <a:noFill/>
        </p:spPr>
        <p:txBody>
          <a:bodyPr wrap="none" rtlCol="0">
            <a:spAutoFit/>
          </a:bodyPr>
          <a:lstStyle/>
          <a:p>
            <a:r>
              <a:rPr lang="en-US" dirty="0"/>
              <a:t>+</a:t>
            </a:r>
          </a:p>
        </p:txBody>
      </p:sp>
      <p:sp>
        <p:nvSpPr>
          <p:cNvPr id="48" name="TextBox 47">
            <a:extLst>
              <a:ext uri="{FF2B5EF4-FFF2-40B4-BE49-F238E27FC236}">
                <a16:creationId xmlns:a16="http://schemas.microsoft.com/office/drawing/2014/main" id="{1F4B028C-4427-F103-012C-4AB08EF1AA47}"/>
              </a:ext>
            </a:extLst>
          </p:cNvPr>
          <p:cNvSpPr txBox="1"/>
          <p:nvPr/>
        </p:nvSpPr>
        <p:spPr>
          <a:xfrm>
            <a:off x="8927283" y="3000392"/>
            <a:ext cx="300082" cy="369332"/>
          </a:xfrm>
          <a:prstGeom prst="rect">
            <a:avLst/>
          </a:prstGeom>
          <a:noFill/>
        </p:spPr>
        <p:txBody>
          <a:bodyPr wrap="none" rtlCol="0">
            <a:spAutoFit/>
          </a:bodyPr>
          <a:lstStyle/>
          <a:p>
            <a:r>
              <a:rPr lang="en-US" dirty="0"/>
              <a:t>+</a:t>
            </a:r>
          </a:p>
        </p:txBody>
      </p:sp>
      <p:sp>
        <p:nvSpPr>
          <p:cNvPr id="49" name="TextBox 48">
            <a:extLst>
              <a:ext uri="{FF2B5EF4-FFF2-40B4-BE49-F238E27FC236}">
                <a16:creationId xmlns:a16="http://schemas.microsoft.com/office/drawing/2014/main" id="{50974DCE-572A-36F3-3976-755DBEDECE2E}"/>
              </a:ext>
            </a:extLst>
          </p:cNvPr>
          <p:cNvSpPr txBox="1"/>
          <p:nvPr/>
        </p:nvSpPr>
        <p:spPr>
          <a:xfrm>
            <a:off x="10092054" y="3000392"/>
            <a:ext cx="300082"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C3815F03-712F-6891-B16E-A2E3F22322E2}"/>
              </a:ext>
            </a:extLst>
          </p:cNvPr>
          <p:cNvSpPr txBox="1"/>
          <p:nvPr/>
        </p:nvSpPr>
        <p:spPr>
          <a:xfrm>
            <a:off x="7096271" y="5937889"/>
            <a:ext cx="1632563" cy="369332"/>
          </a:xfrm>
          <a:prstGeom prst="rect">
            <a:avLst/>
          </a:prstGeom>
          <a:noFill/>
        </p:spPr>
        <p:txBody>
          <a:bodyPr wrap="none" rtlCol="0">
            <a:spAutoFit/>
          </a:bodyPr>
          <a:lstStyle/>
          <a:p>
            <a:r>
              <a:rPr lang="en-US" dirty="0"/>
              <a:t>Not transferred</a:t>
            </a:r>
          </a:p>
        </p:txBody>
      </p:sp>
      <p:sp>
        <p:nvSpPr>
          <p:cNvPr id="51" name="TextBox 50">
            <a:extLst>
              <a:ext uri="{FF2B5EF4-FFF2-40B4-BE49-F238E27FC236}">
                <a16:creationId xmlns:a16="http://schemas.microsoft.com/office/drawing/2014/main" id="{37F5F4D7-80A9-C0DA-EBBA-6E9E74897CC0}"/>
              </a:ext>
            </a:extLst>
          </p:cNvPr>
          <p:cNvSpPr txBox="1"/>
          <p:nvPr/>
        </p:nvSpPr>
        <p:spPr>
          <a:xfrm>
            <a:off x="7035055" y="5458855"/>
            <a:ext cx="590226" cy="369332"/>
          </a:xfrm>
          <a:prstGeom prst="rect">
            <a:avLst/>
          </a:prstGeom>
          <a:noFill/>
        </p:spPr>
        <p:txBody>
          <a:bodyPr wrap="none" rtlCol="0">
            <a:spAutoFit/>
          </a:bodyPr>
          <a:lstStyle/>
          <a:p>
            <a:r>
              <a:rPr lang="en-US" dirty="0"/>
              <a:t>high</a:t>
            </a:r>
          </a:p>
        </p:txBody>
      </p:sp>
      <p:sp>
        <p:nvSpPr>
          <p:cNvPr id="52" name="TextBox 51">
            <a:extLst>
              <a:ext uri="{FF2B5EF4-FFF2-40B4-BE49-F238E27FC236}">
                <a16:creationId xmlns:a16="http://schemas.microsoft.com/office/drawing/2014/main" id="{7ACDC789-6594-C2DA-C79B-A9D470BEADC7}"/>
              </a:ext>
            </a:extLst>
          </p:cNvPr>
          <p:cNvSpPr txBox="1"/>
          <p:nvPr/>
        </p:nvSpPr>
        <p:spPr>
          <a:xfrm>
            <a:off x="8199826" y="5458855"/>
            <a:ext cx="523605" cy="369332"/>
          </a:xfrm>
          <a:prstGeom prst="rect">
            <a:avLst/>
          </a:prstGeom>
          <a:noFill/>
        </p:spPr>
        <p:txBody>
          <a:bodyPr wrap="none" rtlCol="0">
            <a:spAutoFit/>
          </a:bodyPr>
          <a:lstStyle/>
          <a:p>
            <a:r>
              <a:rPr lang="en-US" dirty="0"/>
              <a:t>low</a:t>
            </a:r>
          </a:p>
        </p:txBody>
      </p:sp>
      <p:sp>
        <p:nvSpPr>
          <p:cNvPr id="53" name="TextBox 52">
            <a:extLst>
              <a:ext uri="{FF2B5EF4-FFF2-40B4-BE49-F238E27FC236}">
                <a16:creationId xmlns:a16="http://schemas.microsoft.com/office/drawing/2014/main" id="{20B55AD9-6A24-F05C-B279-A5686A16DB1E}"/>
              </a:ext>
            </a:extLst>
          </p:cNvPr>
          <p:cNvSpPr txBox="1"/>
          <p:nvPr/>
        </p:nvSpPr>
        <p:spPr>
          <a:xfrm>
            <a:off x="9351373" y="5437083"/>
            <a:ext cx="590226" cy="369332"/>
          </a:xfrm>
          <a:prstGeom prst="rect">
            <a:avLst/>
          </a:prstGeom>
          <a:noFill/>
        </p:spPr>
        <p:txBody>
          <a:bodyPr wrap="none" rtlCol="0">
            <a:spAutoFit/>
          </a:bodyPr>
          <a:lstStyle/>
          <a:p>
            <a:r>
              <a:rPr lang="en-US" dirty="0"/>
              <a:t>high</a:t>
            </a:r>
          </a:p>
        </p:txBody>
      </p:sp>
      <p:sp>
        <p:nvSpPr>
          <p:cNvPr id="54" name="TextBox 53">
            <a:extLst>
              <a:ext uri="{FF2B5EF4-FFF2-40B4-BE49-F238E27FC236}">
                <a16:creationId xmlns:a16="http://schemas.microsoft.com/office/drawing/2014/main" id="{6B7A40A4-B027-14F9-11A4-1F8432C9569D}"/>
              </a:ext>
            </a:extLst>
          </p:cNvPr>
          <p:cNvSpPr txBox="1"/>
          <p:nvPr/>
        </p:nvSpPr>
        <p:spPr>
          <a:xfrm>
            <a:off x="10562678" y="5431309"/>
            <a:ext cx="523605" cy="369332"/>
          </a:xfrm>
          <a:prstGeom prst="rect">
            <a:avLst/>
          </a:prstGeom>
          <a:noFill/>
        </p:spPr>
        <p:txBody>
          <a:bodyPr wrap="none" rtlCol="0">
            <a:spAutoFit/>
          </a:bodyPr>
          <a:lstStyle/>
          <a:p>
            <a:r>
              <a:rPr lang="en-US" dirty="0"/>
              <a:t>low</a:t>
            </a:r>
          </a:p>
        </p:txBody>
      </p:sp>
      <p:sp>
        <p:nvSpPr>
          <p:cNvPr id="55" name="TextBox 54">
            <a:extLst>
              <a:ext uri="{FF2B5EF4-FFF2-40B4-BE49-F238E27FC236}">
                <a16:creationId xmlns:a16="http://schemas.microsoft.com/office/drawing/2014/main" id="{66894104-9346-881D-1063-A141BA46E2DF}"/>
              </a:ext>
            </a:extLst>
          </p:cNvPr>
          <p:cNvSpPr txBox="1"/>
          <p:nvPr/>
        </p:nvSpPr>
        <p:spPr>
          <a:xfrm>
            <a:off x="9352370" y="5916117"/>
            <a:ext cx="1674817" cy="369332"/>
          </a:xfrm>
          <a:prstGeom prst="rect">
            <a:avLst/>
          </a:prstGeom>
          <a:noFill/>
        </p:spPr>
        <p:txBody>
          <a:bodyPr wrap="none" rtlCol="0">
            <a:spAutoFit/>
          </a:bodyPr>
          <a:lstStyle/>
          <a:p>
            <a:r>
              <a:rPr lang="en-US" dirty="0"/>
              <a:t>Transferred into</a:t>
            </a:r>
          </a:p>
        </p:txBody>
      </p:sp>
      <p:cxnSp>
        <p:nvCxnSpPr>
          <p:cNvPr id="60" name="Straight Connector 59">
            <a:extLst>
              <a:ext uri="{FF2B5EF4-FFF2-40B4-BE49-F238E27FC236}">
                <a16:creationId xmlns:a16="http://schemas.microsoft.com/office/drawing/2014/main" id="{E3270C14-9DF2-60B8-3560-AF801AC79978}"/>
              </a:ext>
            </a:extLst>
          </p:cNvPr>
          <p:cNvCxnSpPr/>
          <p:nvPr/>
        </p:nvCxnSpPr>
        <p:spPr>
          <a:xfrm flipV="1">
            <a:off x="3673935" y="1063021"/>
            <a:ext cx="859956" cy="25580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3FB264-9F53-6F68-D590-E6CC2BF88965}"/>
              </a:ext>
            </a:extLst>
          </p:cNvPr>
          <p:cNvCxnSpPr/>
          <p:nvPr/>
        </p:nvCxnSpPr>
        <p:spPr>
          <a:xfrm>
            <a:off x="3673935" y="4275787"/>
            <a:ext cx="859956" cy="1079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DB3F00-E09C-A4AC-7889-4959006C8885}"/>
              </a:ext>
            </a:extLst>
          </p:cNvPr>
          <p:cNvCxnSpPr>
            <a:cxnSpLocks/>
          </p:cNvCxnSpPr>
          <p:nvPr/>
        </p:nvCxnSpPr>
        <p:spPr>
          <a:xfrm>
            <a:off x="4556742" y="1052135"/>
            <a:ext cx="0" cy="429198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83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87935A28-CCD4-08CD-7919-77AFF6D8B6E8}"/>
              </a:ext>
            </a:extLst>
          </p:cNvPr>
          <p:cNvSpPr txBox="1"/>
          <p:nvPr/>
        </p:nvSpPr>
        <p:spPr>
          <a:xfrm>
            <a:off x="3453385" y="3179511"/>
            <a:ext cx="6104964" cy="646331"/>
          </a:xfrm>
          <a:prstGeom prst="rect">
            <a:avLst/>
          </a:prstGeom>
          <a:noFill/>
        </p:spPr>
        <p:txBody>
          <a:bodyPr wrap="square">
            <a:spAutoFit/>
          </a:bodyPr>
          <a:lstStyle/>
          <a:p>
            <a:r>
              <a:rPr lang="en-US" dirty="0">
                <a:sym typeface="Wingdings" pitchFamily="2" charset="2"/>
              </a:rPr>
              <a:t> </a:t>
            </a:r>
            <a:r>
              <a:rPr lang="en-US" dirty="0"/>
              <a:t>The overall complication rates at home will be equal to the complications left after transfer</a:t>
            </a:r>
          </a:p>
        </p:txBody>
      </p:sp>
      <p:sp>
        <p:nvSpPr>
          <p:cNvPr id="28" name="TextBox 27">
            <a:extLst>
              <a:ext uri="{FF2B5EF4-FFF2-40B4-BE49-F238E27FC236}">
                <a16:creationId xmlns:a16="http://schemas.microsoft.com/office/drawing/2014/main" id="{1BD166E9-E559-5ECC-7E67-5244CE8D096F}"/>
              </a:ext>
            </a:extLst>
          </p:cNvPr>
          <p:cNvSpPr txBox="1"/>
          <p:nvPr/>
        </p:nvSpPr>
        <p:spPr>
          <a:xfrm>
            <a:off x="3336234" y="761022"/>
            <a:ext cx="6104964" cy="646331"/>
          </a:xfrm>
          <a:prstGeom prst="rect">
            <a:avLst/>
          </a:prstGeom>
          <a:noFill/>
        </p:spPr>
        <p:txBody>
          <a:bodyPr wrap="square">
            <a:spAutoFit/>
          </a:bodyPr>
          <a:lstStyle/>
          <a:p>
            <a:r>
              <a:rPr lang="en-US" dirty="0">
                <a:sym typeface="Wingdings" pitchFamily="2" charset="2"/>
              </a:rPr>
              <a:t> We assume 3.5% complications at home equal to overall complication rate across all facility levels. </a:t>
            </a:r>
            <a:endParaRPr lang="en-US" dirty="0"/>
          </a:p>
        </p:txBody>
      </p:sp>
    </p:spTree>
    <p:extLst>
      <p:ext uri="{BB962C8B-B14F-4D97-AF65-F5344CB8AC3E}">
        <p14:creationId xmlns:p14="http://schemas.microsoft.com/office/powerpoint/2010/main" val="3835274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Tree>
    <p:extLst>
      <p:ext uri="{BB962C8B-B14F-4D97-AF65-F5344CB8AC3E}">
        <p14:creationId xmlns:p14="http://schemas.microsoft.com/office/powerpoint/2010/main" val="1775926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297136"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 </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spTree>
    <p:extLst>
      <p:ext uri="{BB962C8B-B14F-4D97-AF65-F5344CB8AC3E}">
        <p14:creationId xmlns:p14="http://schemas.microsoft.com/office/powerpoint/2010/main" val="4116536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416007"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Tree>
    <p:extLst>
      <p:ext uri="{BB962C8B-B14F-4D97-AF65-F5344CB8AC3E}">
        <p14:creationId xmlns:p14="http://schemas.microsoft.com/office/powerpoint/2010/main" val="462509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2246769"/>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endParaRPr lang="en-US" sz="1400" dirty="0"/>
          </a:p>
        </p:txBody>
      </p:sp>
    </p:spTree>
    <p:extLst>
      <p:ext uri="{BB962C8B-B14F-4D97-AF65-F5344CB8AC3E}">
        <p14:creationId xmlns:p14="http://schemas.microsoft.com/office/powerpoint/2010/main" val="75446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4185761"/>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r>
              <a:rPr lang="en-US" sz="1400" dirty="0"/>
              <a:t>31% of high-severity complications are transferred away </a:t>
            </a:r>
          </a:p>
          <a:p>
            <a:r>
              <a:rPr lang="en-US" sz="1400" dirty="0"/>
              <a:t>16% of low-severity complications are transferred away </a:t>
            </a:r>
          </a:p>
          <a:p>
            <a:endParaRPr lang="en-US" sz="1400" dirty="0"/>
          </a:p>
          <a:p>
            <a:r>
              <a:rPr lang="en-US" sz="1400" dirty="0"/>
              <a:t>This leaves</a:t>
            </a:r>
          </a:p>
          <a:p>
            <a:r>
              <a:rPr lang="en-US" sz="1400" dirty="0"/>
              <a:t>0.9%*(1-0.31) = 0.6%</a:t>
            </a:r>
          </a:p>
          <a:p>
            <a:r>
              <a:rPr lang="en-US" sz="1400" dirty="0"/>
              <a:t>2.6%*(1-0.16) = 2.2%</a:t>
            </a:r>
          </a:p>
          <a:p>
            <a:endParaRPr lang="en-US" sz="1400" dirty="0"/>
          </a:p>
          <a:p>
            <a:endParaRPr lang="en-US" sz="1400" dirty="0"/>
          </a:p>
        </p:txBody>
      </p:sp>
    </p:spTree>
    <p:extLst>
      <p:ext uri="{BB962C8B-B14F-4D97-AF65-F5344CB8AC3E}">
        <p14:creationId xmlns:p14="http://schemas.microsoft.com/office/powerpoint/2010/main" val="375728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graphicFrame>
        <p:nvGraphicFramePr>
          <p:cNvPr id="24" name="Table 23">
            <a:extLst>
              <a:ext uri="{FF2B5EF4-FFF2-40B4-BE49-F238E27FC236}">
                <a16:creationId xmlns:a16="http://schemas.microsoft.com/office/drawing/2014/main" id="{0B5D24BD-FB26-F8D1-FD40-516BA31B4696}"/>
              </a:ext>
            </a:extLst>
          </p:cNvPr>
          <p:cNvGraphicFramePr>
            <a:graphicFrameLocks noGrp="1"/>
          </p:cNvGraphicFramePr>
          <p:nvPr/>
        </p:nvGraphicFramePr>
        <p:xfrm>
          <a:off x="3584992" y="5593482"/>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816697509"/>
                    </a:ext>
                  </a:extLst>
                </a:gridCol>
                <a:gridCol w="706028">
                  <a:extLst>
                    <a:ext uri="{9D8B030D-6E8A-4147-A177-3AD203B41FA5}">
                      <a16:colId xmlns:a16="http://schemas.microsoft.com/office/drawing/2014/main" val="550451896"/>
                    </a:ext>
                  </a:extLst>
                </a:gridCol>
                <a:gridCol w="706028">
                  <a:extLst>
                    <a:ext uri="{9D8B030D-6E8A-4147-A177-3AD203B41FA5}">
                      <a16:colId xmlns:a16="http://schemas.microsoft.com/office/drawing/2014/main" val="2591256301"/>
                    </a:ext>
                  </a:extLst>
                </a:gridCol>
                <a:gridCol w="706028">
                  <a:extLst>
                    <a:ext uri="{9D8B030D-6E8A-4147-A177-3AD203B41FA5}">
                      <a16:colId xmlns:a16="http://schemas.microsoft.com/office/drawing/2014/main" val="711313211"/>
                    </a:ext>
                  </a:extLst>
                </a:gridCol>
                <a:gridCol w="706028">
                  <a:extLst>
                    <a:ext uri="{9D8B030D-6E8A-4147-A177-3AD203B41FA5}">
                      <a16:colId xmlns:a16="http://schemas.microsoft.com/office/drawing/2014/main" val="1690580397"/>
                    </a:ext>
                  </a:extLst>
                </a:gridCol>
              </a:tblGrid>
              <a:tr h="203200">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34728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31%</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085709"/>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112864"/>
                  </a:ext>
                </a:extLst>
              </a:tr>
            </a:tbl>
          </a:graphicData>
        </a:graphic>
      </p:graphicFrame>
      <p:sp>
        <p:nvSpPr>
          <p:cNvPr id="25" name="TextBox 24">
            <a:extLst>
              <a:ext uri="{FF2B5EF4-FFF2-40B4-BE49-F238E27FC236}">
                <a16:creationId xmlns:a16="http://schemas.microsoft.com/office/drawing/2014/main" id="{B3AEDC45-1333-7A77-5ACA-3B330447DF0B}"/>
              </a:ext>
            </a:extLst>
          </p:cNvPr>
          <p:cNvSpPr txBox="1"/>
          <p:nvPr/>
        </p:nvSpPr>
        <p:spPr>
          <a:xfrm>
            <a:off x="3603772" y="5185538"/>
            <a:ext cx="2347694" cy="369332"/>
          </a:xfrm>
          <a:prstGeom prst="rect">
            <a:avLst/>
          </a:prstGeom>
          <a:noFill/>
        </p:spPr>
        <p:txBody>
          <a:bodyPr wrap="none" rtlCol="0">
            <a:spAutoFit/>
          </a:bodyPr>
          <a:lstStyle/>
          <a:p>
            <a:r>
              <a:rPr lang="en-US" dirty="0"/>
              <a:t>Percentage of transfers</a:t>
            </a:r>
          </a:p>
        </p:txBody>
      </p:sp>
      <p:sp>
        <p:nvSpPr>
          <p:cNvPr id="15" name="TextBox 14">
            <a:extLst>
              <a:ext uri="{FF2B5EF4-FFF2-40B4-BE49-F238E27FC236}">
                <a16:creationId xmlns:a16="http://schemas.microsoft.com/office/drawing/2014/main" id="{EDE3B145-C696-3140-71F9-D954D0AE50B0}"/>
              </a:ext>
            </a:extLst>
          </p:cNvPr>
          <p:cNvSpPr txBox="1"/>
          <p:nvPr/>
        </p:nvSpPr>
        <p:spPr>
          <a:xfrm>
            <a:off x="8465383" y="931077"/>
            <a:ext cx="3393940" cy="4185761"/>
          </a:xfrm>
          <a:prstGeom prst="rect">
            <a:avLst/>
          </a:prstGeom>
          <a:noFill/>
        </p:spPr>
        <p:txBody>
          <a:bodyPr wrap="square">
            <a:spAutoFit/>
          </a:bodyPr>
          <a:lstStyle/>
          <a:p>
            <a:r>
              <a:rPr lang="en-US" sz="1400" dirty="0"/>
              <a:t>We make additional assumptions that </a:t>
            </a:r>
          </a:p>
          <a:p>
            <a:pPr marL="285750" indent="-285750">
              <a:buFont typeface="Arial" panose="020B0604020202020204" pitchFamily="34" charset="0"/>
              <a:buChar char="•"/>
            </a:pPr>
            <a:r>
              <a:rPr lang="en-US" sz="1400" dirty="0"/>
              <a:t>75% of complications are low </a:t>
            </a:r>
          </a:p>
          <a:p>
            <a:pPr marL="285750" indent="-285750">
              <a:buFont typeface="Arial" panose="020B0604020202020204" pitchFamily="34" charset="0"/>
              <a:buChar char="•"/>
            </a:pPr>
            <a:r>
              <a:rPr lang="en-US" sz="1400" dirty="0"/>
              <a:t>25% of complications are high </a:t>
            </a:r>
          </a:p>
          <a:p>
            <a:pPr marL="285750" indent="-285750">
              <a:buFont typeface="Arial" panose="020B0604020202020204" pitchFamily="34" charset="0"/>
              <a:buChar char="•"/>
            </a:pPr>
            <a:endParaRPr lang="en-US" sz="1400" dirty="0"/>
          </a:p>
          <a:p>
            <a:r>
              <a:rPr lang="en-US" sz="1400" dirty="0"/>
              <a:t>Given that 3.5% of all births at home have complications, this is</a:t>
            </a:r>
          </a:p>
          <a:p>
            <a:r>
              <a:rPr lang="en-US" sz="1400" dirty="0"/>
              <a:t>0.75*0.035 = 0.009 (0.9%)</a:t>
            </a:r>
          </a:p>
          <a:p>
            <a:r>
              <a:rPr lang="en-US" sz="1400" dirty="0"/>
              <a:t>0.25*0.035 =  0.026 (2.6%)</a:t>
            </a:r>
          </a:p>
          <a:p>
            <a:endParaRPr lang="en-US" sz="1400" dirty="0"/>
          </a:p>
          <a:p>
            <a:r>
              <a:rPr lang="en-US" sz="1400" dirty="0"/>
              <a:t>31% of high-severity complications are transferred away </a:t>
            </a:r>
          </a:p>
          <a:p>
            <a:r>
              <a:rPr lang="en-US" sz="1400" dirty="0"/>
              <a:t>16% of low-severity complications are transferred away </a:t>
            </a:r>
          </a:p>
          <a:p>
            <a:endParaRPr lang="en-US" sz="1400" dirty="0"/>
          </a:p>
          <a:p>
            <a:r>
              <a:rPr lang="en-US" sz="1400" dirty="0"/>
              <a:t>This leaves</a:t>
            </a:r>
          </a:p>
          <a:p>
            <a:r>
              <a:rPr lang="en-US" sz="1400" dirty="0"/>
              <a:t>0.9%*(1-0.31) = 0.6%</a:t>
            </a:r>
          </a:p>
          <a:p>
            <a:r>
              <a:rPr lang="en-US" sz="1400" dirty="0"/>
              <a:t>2.6%*(1-0.16) = 2.2%</a:t>
            </a:r>
          </a:p>
          <a:p>
            <a:endParaRPr lang="en-US" sz="1400" dirty="0"/>
          </a:p>
          <a:p>
            <a:endParaRPr lang="en-US" sz="1400" dirty="0"/>
          </a:p>
        </p:txBody>
      </p:sp>
      <p:sp>
        <p:nvSpPr>
          <p:cNvPr id="12" name="Rectangle 11">
            <a:extLst>
              <a:ext uri="{FF2B5EF4-FFF2-40B4-BE49-F238E27FC236}">
                <a16:creationId xmlns:a16="http://schemas.microsoft.com/office/drawing/2014/main" id="{3EA222FB-7494-173B-B38A-833F6BA56F85}"/>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21" name="Rectangle 20">
            <a:extLst>
              <a:ext uri="{FF2B5EF4-FFF2-40B4-BE49-F238E27FC236}">
                <a16:creationId xmlns:a16="http://schemas.microsoft.com/office/drawing/2014/main" id="{5DF0739C-3D58-2A2B-5F00-F5C4CC51CF7A}"/>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23" name="Rectangle 22">
            <a:extLst>
              <a:ext uri="{FF2B5EF4-FFF2-40B4-BE49-F238E27FC236}">
                <a16:creationId xmlns:a16="http://schemas.microsoft.com/office/drawing/2014/main" id="{0405A4E2-FF43-7928-A47D-4CFE3C67CE80}"/>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6" name="Rectangle 25">
            <a:extLst>
              <a:ext uri="{FF2B5EF4-FFF2-40B4-BE49-F238E27FC236}">
                <a16:creationId xmlns:a16="http://schemas.microsoft.com/office/drawing/2014/main" id="{CCBD0E49-C4E7-A356-445C-2B225979512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27" name="Freeform 26">
            <a:extLst>
              <a:ext uri="{FF2B5EF4-FFF2-40B4-BE49-F238E27FC236}">
                <a16:creationId xmlns:a16="http://schemas.microsoft.com/office/drawing/2014/main" id="{892FD1B2-C621-98C6-BBB7-60F777D05CEA}"/>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AB81F189-3169-DB9C-FEBB-A316455B82E8}"/>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210CDEA-6798-B8C1-541B-8F0349B1E3DE}"/>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AC0DB8F-4D3C-E602-80A0-DFB7982A3414}"/>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5BFABE6-7B21-95EC-C712-020884FDE72D}"/>
              </a:ext>
            </a:extLst>
          </p:cNvPr>
          <p:cNvGrpSpPr/>
          <p:nvPr/>
        </p:nvGrpSpPr>
        <p:grpSpPr>
          <a:xfrm>
            <a:off x="244111" y="753866"/>
            <a:ext cx="2740488" cy="1175034"/>
            <a:chOff x="259893" y="899692"/>
            <a:chExt cx="2271903" cy="2016020"/>
          </a:xfrm>
        </p:grpSpPr>
        <p:sp>
          <p:nvSpPr>
            <p:cNvPr id="32" name="Rectangle 31">
              <a:extLst>
                <a:ext uri="{FF2B5EF4-FFF2-40B4-BE49-F238E27FC236}">
                  <a16:creationId xmlns:a16="http://schemas.microsoft.com/office/drawing/2014/main" id="{CD64B862-7B8E-3A2D-3BA1-DE02099D997D}"/>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33" name="Rectangle 32">
              <a:extLst>
                <a:ext uri="{FF2B5EF4-FFF2-40B4-BE49-F238E27FC236}">
                  <a16:creationId xmlns:a16="http://schemas.microsoft.com/office/drawing/2014/main" id="{357FE064-5DCC-0643-FFA7-8D77A0C38BC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34" name="Rectangle 33">
              <a:extLst>
                <a:ext uri="{FF2B5EF4-FFF2-40B4-BE49-F238E27FC236}">
                  <a16:creationId xmlns:a16="http://schemas.microsoft.com/office/drawing/2014/main" id="{397A0C00-7EC5-9C1A-96D9-AAC1D5312DF4}"/>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a:t>
              </a:r>
            </a:p>
          </p:txBody>
        </p:sp>
        <p:sp>
          <p:nvSpPr>
            <p:cNvPr id="35" name="Rectangle 34">
              <a:extLst>
                <a:ext uri="{FF2B5EF4-FFF2-40B4-BE49-F238E27FC236}">
                  <a16:creationId xmlns:a16="http://schemas.microsoft.com/office/drawing/2014/main" id="{95CC2C7F-4399-497F-D096-7CCDADF00909}"/>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grpSp>
      <p:sp>
        <p:nvSpPr>
          <p:cNvPr id="36" name="Rectangle 35">
            <a:extLst>
              <a:ext uri="{FF2B5EF4-FFF2-40B4-BE49-F238E27FC236}">
                <a16:creationId xmlns:a16="http://schemas.microsoft.com/office/drawing/2014/main" id="{152912A2-36D1-7963-DE10-807B71433242}"/>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37" name="Rectangle 36">
            <a:extLst>
              <a:ext uri="{FF2B5EF4-FFF2-40B4-BE49-F238E27FC236}">
                <a16:creationId xmlns:a16="http://schemas.microsoft.com/office/drawing/2014/main" id="{0F17DFF3-005F-1EF5-45C1-95F437C41510}"/>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38" name="Rectangle 37">
            <a:extLst>
              <a:ext uri="{FF2B5EF4-FFF2-40B4-BE49-F238E27FC236}">
                <a16:creationId xmlns:a16="http://schemas.microsoft.com/office/drawing/2014/main" id="{73A26297-C395-6591-F62F-68A398A7424F}"/>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39" name="Rectangle 38">
            <a:extLst>
              <a:ext uri="{FF2B5EF4-FFF2-40B4-BE49-F238E27FC236}">
                <a16:creationId xmlns:a16="http://schemas.microsoft.com/office/drawing/2014/main" id="{655F7F18-004B-4E90-ABE8-C1CE3745E115}"/>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40" name="TextBox 39">
            <a:extLst>
              <a:ext uri="{FF2B5EF4-FFF2-40B4-BE49-F238E27FC236}">
                <a16:creationId xmlns:a16="http://schemas.microsoft.com/office/drawing/2014/main" id="{98D54A56-4128-8175-8D46-001ED5A0BF6D}"/>
              </a:ext>
            </a:extLst>
          </p:cNvPr>
          <p:cNvSpPr txBox="1"/>
          <p:nvPr/>
        </p:nvSpPr>
        <p:spPr>
          <a:xfrm>
            <a:off x="1427878" y="4671144"/>
            <a:ext cx="540533" cy="338554"/>
          </a:xfrm>
          <a:prstGeom prst="rect">
            <a:avLst/>
          </a:prstGeom>
          <a:solidFill>
            <a:schemeClr val="bg1"/>
          </a:solidFill>
        </p:spPr>
        <p:txBody>
          <a:bodyPr wrap="none" rtlCol="0">
            <a:spAutoFit/>
          </a:bodyPr>
          <a:lstStyle/>
          <a:p>
            <a:r>
              <a:rPr lang="en-US" sz="1600" dirty="0"/>
              <a:t>10%</a:t>
            </a:r>
          </a:p>
        </p:txBody>
      </p:sp>
      <p:sp>
        <p:nvSpPr>
          <p:cNvPr id="41" name="TextBox 40">
            <a:extLst>
              <a:ext uri="{FF2B5EF4-FFF2-40B4-BE49-F238E27FC236}">
                <a16:creationId xmlns:a16="http://schemas.microsoft.com/office/drawing/2014/main" id="{C471F874-5EE9-DCB2-1BAB-393592B58718}"/>
              </a:ext>
            </a:extLst>
          </p:cNvPr>
          <p:cNvSpPr txBox="1"/>
          <p:nvPr/>
        </p:nvSpPr>
        <p:spPr>
          <a:xfrm>
            <a:off x="1519766" y="3388530"/>
            <a:ext cx="436338" cy="338554"/>
          </a:xfrm>
          <a:prstGeom prst="rect">
            <a:avLst/>
          </a:prstGeom>
          <a:solidFill>
            <a:schemeClr val="bg1"/>
          </a:solidFill>
        </p:spPr>
        <p:txBody>
          <a:bodyPr wrap="none" rtlCol="0">
            <a:spAutoFit/>
          </a:bodyPr>
          <a:lstStyle/>
          <a:p>
            <a:r>
              <a:rPr lang="en-US" sz="1600" dirty="0"/>
              <a:t>6%</a:t>
            </a:r>
          </a:p>
        </p:txBody>
      </p:sp>
      <p:sp>
        <p:nvSpPr>
          <p:cNvPr id="42" name="TextBox 41">
            <a:extLst>
              <a:ext uri="{FF2B5EF4-FFF2-40B4-BE49-F238E27FC236}">
                <a16:creationId xmlns:a16="http://schemas.microsoft.com/office/drawing/2014/main" id="{2BE14489-43AD-3926-95FA-8DE030FFEC76}"/>
              </a:ext>
            </a:extLst>
          </p:cNvPr>
          <p:cNvSpPr txBox="1"/>
          <p:nvPr/>
        </p:nvSpPr>
        <p:spPr>
          <a:xfrm>
            <a:off x="1484436" y="2505348"/>
            <a:ext cx="540533" cy="338554"/>
          </a:xfrm>
          <a:prstGeom prst="rect">
            <a:avLst/>
          </a:prstGeom>
          <a:solidFill>
            <a:schemeClr val="bg1"/>
          </a:solidFill>
        </p:spPr>
        <p:txBody>
          <a:bodyPr wrap="none" rtlCol="0">
            <a:spAutoFit/>
          </a:bodyPr>
          <a:lstStyle/>
          <a:p>
            <a:r>
              <a:rPr lang="en-US" sz="1600" dirty="0"/>
              <a:t>10%</a:t>
            </a:r>
          </a:p>
        </p:txBody>
      </p:sp>
      <p:sp>
        <p:nvSpPr>
          <p:cNvPr id="43" name="TextBox 42">
            <a:extLst>
              <a:ext uri="{FF2B5EF4-FFF2-40B4-BE49-F238E27FC236}">
                <a16:creationId xmlns:a16="http://schemas.microsoft.com/office/drawing/2014/main" id="{70B12318-D9E2-27FD-3C7D-79A3F9C48A74}"/>
              </a:ext>
            </a:extLst>
          </p:cNvPr>
          <p:cNvSpPr txBox="1"/>
          <p:nvPr/>
        </p:nvSpPr>
        <p:spPr>
          <a:xfrm>
            <a:off x="1568145" y="4030834"/>
            <a:ext cx="540533" cy="338554"/>
          </a:xfrm>
          <a:prstGeom prst="rect">
            <a:avLst/>
          </a:prstGeom>
          <a:solidFill>
            <a:schemeClr val="bg1"/>
          </a:solidFill>
        </p:spPr>
        <p:txBody>
          <a:bodyPr wrap="none" rtlCol="0">
            <a:spAutoFit/>
          </a:bodyPr>
          <a:lstStyle/>
          <a:p>
            <a:r>
              <a:rPr lang="en-US" sz="1600" dirty="0"/>
              <a:t>21%</a:t>
            </a:r>
          </a:p>
        </p:txBody>
      </p:sp>
      <p:grpSp>
        <p:nvGrpSpPr>
          <p:cNvPr id="44" name="Group 43">
            <a:extLst>
              <a:ext uri="{FF2B5EF4-FFF2-40B4-BE49-F238E27FC236}">
                <a16:creationId xmlns:a16="http://schemas.microsoft.com/office/drawing/2014/main" id="{9AE57D21-E446-2A29-AC51-17950DC8575E}"/>
              </a:ext>
            </a:extLst>
          </p:cNvPr>
          <p:cNvGrpSpPr/>
          <p:nvPr/>
        </p:nvGrpSpPr>
        <p:grpSpPr>
          <a:xfrm>
            <a:off x="8050656" y="4936571"/>
            <a:ext cx="1569763" cy="1421909"/>
            <a:chOff x="-984127" y="767023"/>
            <a:chExt cx="1301355" cy="2439585"/>
          </a:xfrm>
          <a:solidFill>
            <a:schemeClr val="accent2">
              <a:lumMod val="60000"/>
              <a:lumOff val="40000"/>
            </a:schemeClr>
          </a:solidFill>
        </p:grpSpPr>
        <p:sp>
          <p:nvSpPr>
            <p:cNvPr id="45" name="Rectangle 44">
              <a:extLst>
                <a:ext uri="{FF2B5EF4-FFF2-40B4-BE49-F238E27FC236}">
                  <a16:creationId xmlns:a16="http://schemas.microsoft.com/office/drawing/2014/main" id="{4871466D-5A8B-B438-391B-2DD0F7F8B025}"/>
                </a:ext>
              </a:extLst>
            </p:cNvPr>
            <p:cNvSpPr/>
            <p:nvPr/>
          </p:nvSpPr>
          <p:spPr>
            <a:xfrm>
              <a:off x="-984127" y="767025"/>
              <a:ext cx="846421" cy="2439583"/>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47" name="Rectangle 46">
              <a:extLst>
                <a:ext uri="{FF2B5EF4-FFF2-40B4-BE49-F238E27FC236}">
                  <a16:creationId xmlns:a16="http://schemas.microsoft.com/office/drawing/2014/main" id="{89AF1B24-9B6D-C9B0-0F61-A116EFB74C65}"/>
                </a:ext>
              </a:extLst>
            </p:cNvPr>
            <p:cNvSpPr/>
            <p:nvPr/>
          </p:nvSpPr>
          <p:spPr>
            <a:xfrm>
              <a:off x="-90917" y="767023"/>
              <a:ext cx="408145" cy="156604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a:t>
              </a:r>
            </a:p>
          </p:txBody>
        </p:sp>
        <p:sp>
          <p:nvSpPr>
            <p:cNvPr id="48" name="Rectangle 47">
              <a:extLst>
                <a:ext uri="{FF2B5EF4-FFF2-40B4-BE49-F238E27FC236}">
                  <a16:creationId xmlns:a16="http://schemas.microsoft.com/office/drawing/2014/main" id="{758C3CCF-2200-7ED8-50FD-1CCC6FC262BF}"/>
                </a:ext>
              </a:extLst>
            </p:cNvPr>
            <p:cNvSpPr/>
            <p:nvPr/>
          </p:nvSpPr>
          <p:spPr>
            <a:xfrm>
              <a:off x="-90919" y="2466179"/>
              <a:ext cx="408147" cy="740427"/>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0.3</a:t>
              </a:r>
            </a:p>
          </p:txBody>
        </p:sp>
      </p:grpSp>
      <p:sp>
        <p:nvSpPr>
          <p:cNvPr id="49" name="Rectangle 48">
            <a:extLst>
              <a:ext uri="{FF2B5EF4-FFF2-40B4-BE49-F238E27FC236}">
                <a16:creationId xmlns:a16="http://schemas.microsoft.com/office/drawing/2014/main" id="{546E12D9-273D-20F9-971D-4EF42428A53C}"/>
              </a:ext>
            </a:extLst>
          </p:cNvPr>
          <p:cNvSpPr/>
          <p:nvPr/>
        </p:nvSpPr>
        <p:spPr>
          <a:xfrm>
            <a:off x="9676856" y="4933140"/>
            <a:ext cx="792422" cy="912769"/>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2.2</a:t>
            </a:r>
          </a:p>
        </p:txBody>
      </p:sp>
      <p:sp>
        <p:nvSpPr>
          <p:cNvPr id="50" name="Rectangle 49">
            <a:extLst>
              <a:ext uri="{FF2B5EF4-FFF2-40B4-BE49-F238E27FC236}">
                <a16:creationId xmlns:a16="http://schemas.microsoft.com/office/drawing/2014/main" id="{13596343-7153-6B98-13E2-47F61F194BAA}"/>
              </a:ext>
            </a:extLst>
          </p:cNvPr>
          <p:cNvSpPr/>
          <p:nvPr/>
        </p:nvSpPr>
        <p:spPr>
          <a:xfrm>
            <a:off x="9676857" y="5926922"/>
            <a:ext cx="792422" cy="43155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0.4</a:t>
            </a:r>
          </a:p>
        </p:txBody>
      </p:sp>
      <p:sp>
        <p:nvSpPr>
          <p:cNvPr id="51" name="TextBox 50">
            <a:extLst>
              <a:ext uri="{FF2B5EF4-FFF2-40B4-BE49-F238E27FC236}">
                <a16:creationId xmlns:a16="http://schemas.microsoft.com/office/drawing/2014/main" id="{34176C4B-4EAA-19B7-7A4E-343E7B1678FB}"/>
              </a:ext>
            </a:extLst>
          </p:cNvPr>
          <p:cNvSpPr txBox="1"/>
          <p:nvPr/>
        </p:nvSpPr>
        <p:spPr>
          <a:xfrm>
            <a:off x="10535494" y="5198714"/>
            <a:ext cx="1389804" cy="323165"/>
          </a:xfrm>
          <a:prstGeom prst="rect">
            <a:avLst/>
          </a:prstGeom>
          <a:noFill/>
        </p:spPr>
        <p:txBody>
          <a:bodyPr wrap="none" rtlCol="0">
            <a:spAutoFit/>
          </a:bodyPr>
          <a:lstStyle/>
          <a:p>
            <a:r>
              <a:rPr lang="en-US" sz="1500" dirty="0"/>
              <a:t>Not transferred</a:t>
            </a:r>
          </a:p>
        </p:txBody>
      </p:sp>
      <p:sp>
        <p:nvSpPr>
          <p:cNvPr id="52" name="TextBox 51">
            <a:extLst>
              <a:ext uri="{FF2B5EF4-FFF2-40B4-BE49-F238E27FC236}">
                <a16:creationId xmlns:a16="http://schemas.microsoft.com/office/drawing/2014/main" id="{58A99679-D197-22A2-E89E-4105B9A0B58A}"/>
              </a:ext>
            </a:extLst>
          </p:cNvPr>
          <p:cNvSpPr txBox="1"/>
          <p:nvPr/>
        </p:nvSpPr>
        <p:spPr>
          <a:xfrm>
            <a:off x="10525717" y="5981117"/>
            <a:ext cx="1384290" cy="323165"/>
          </a:xfrm>
          <a:prstGeom prst="rect">
            <a:avLst/>
          </a:prstGeom>
          <a:noFill/>
        </p:spPr>
        <p:txBody>
          <a:bodyPr wrap="none" rtlCol="0">
            <a:spAutoFit/>
          </a:bodyPr>
          <a:lstStyle/>
          <a:p>
            <a:r>
              <a:rPr lang="en-US" sz="1500" dirty="0"/>
              <a:t>Transferred out</a:t>
            </a:r>
          </a:p>
        </p:txBody>
      </p:sp>
      <p:sp>
        <p:nvSpPr>
          <p:cNvPr id="54" name="TextBox 53">
            <a:extLst>
              <a:ext uri="{FF2B5EF4-FFF2-40B4-BE49-F238E27FC236}">
                <a16:creationId xmlns:a16="http://schemas.microsoft.com/office/drawing/2014/main" id="{2FAC4D66-901B-F3EA-B5AC-12B8BA3F352E}"/>
              </a:ext>
            </a:extLst>
          </p:cNvPr>
          <p:cNvSpPr txBox="1"/>
          <p:nvPr/>
        </p:nvSpPr>
        <p:spPr>
          <a:xfrm>
            <a:off x="9140190" y="6394188"/>
            <a:ext cx="616458" cy="323165"/>
          </a:xfrm>
          <a:prstGeom prst="rect">
            <a:avLst/>
          </a:prstGeom>
          <a:noFill/>
        </p:spPr>
        <p:txBody>
          <a:bodyPr wrap="square">
            <a:spAutoFit/>
          </a:bodyPr>
          <a:lstStyle/>
          <a:p>
            <a:r>
              <a:rPr lang="en-US" sz="1500" dirty="0">
                <a:solidFill>
                  <a:srgbClr val="C00000"/>
                </a:solidFill>
              </a:rPr>
              <a:t>high</a:t>
            </a:r>
            <a:endParaRPr lang="en-US" sz="1500" dirty="0"/>
          </a:p>
        </p:txBody>
      </p:sp>
      <p:sp>
        <p:nvSpPr>
          <p:cNvPr id="55" name="TextBox 54">
            <a:extLst>
              <a:ext uri="{FF2B5EF4-FFF2-40B4-BE49-F238E27FC236}">
                <a16:creationId xmlns:a16="http://schemas.microsoft.com/office/drawing/2014/main" id="{7A26F614-4B67-1F1B-BE9B-6D85083C1A68}"/>
              </a:ext>
            </a:extLst>
          </p:cNvPr>
          <p:cNvSpPr txBox="1"/>
          <p:nvPr/>
        </p:nvSpPr>
        <p:spPr>
          <a:xfrm>
            <a:off x="9810469" y="6394188"/>
            <a:ext cx="616458" cy="323165"/>
          </a:xfrm>
          <a:prstGeom prst="rect">
            <a:avLst/>
          </a:prstGeom>
          <a:noFill/>
        </p:spPr>
        <p:txBody>
          <a:bodyPr wrap="square">
            <a:spAutoFit/>
          </a:bodyPr>
          <a:lstStyle/>
          <a:p>
            <a:r>
              <a:rPr lang="en-US" sz="1500" dirty="0">
                <a:solidFill>
                  <a:schemeClr val="accent4"/>
                </a:solidFill>
              </a:rPr>
              <a:t>low</a:t>
            </a:r>
          </a:p>
        </p:txBody>
      </p:sp>
    </p:spTree>
    <p:extLst>
      <p:ext uri="{BB962C8B-B14F-4D97-AF65-F5344CB8AC3E}">
        <p14:creationId xmlns:p14="http://schemas.microsoft.com/office/powerpoint/2010/main" val="2873133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3508846" cy="369332"/>
          </a:xfrm>
          <a:prstGeom prst="rect">
            <a:avLst/>
          </a:prstGeom>
          <a:noFill/>
        </p:spPr>
        <p:txBody>
          <a:bodyPr wrap="none" rtlCol="0">
            <a:spAutoFit/>
          </a:bodyPr>
          <a:lstStyle/>
          <a:p>
            <a:r>
              <a:rPr lang="en-US" b="1" dirty="0">
                <a:solidFill>
                  <a:schemeClr val="accent1">
                    <a:lumMod val="75000"/>
                  </a:schemeClr>
                </a:solidFill>
                <a:latin typeface="+mj-lt"/>
              </a:rPr>
              <a:t>HEALTH OUTCOMES FOR MOTHERS </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BAF965-76D0-F488-C8B0-90736D1F294F}"/>
              </a:ext>
            </a:extLst>
          </p:cNvPr>
          <p:cNvSpPr/>
          <p:nvPr/>
        </p:nvSpPr>
        <p:spPr>
          <a:xfrm>
            <a:off x="1001163" y="1077863"/>
            <a:ext cx="964155"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0.273%</a:t>
            </a:r>
          </a:p>
        </p:txBody>
      </p:sp>
      <p:sp>
        <p:nvSpPr>
          <p:cNvPr id="38" name="Rectangle 37">
            <a:extLst>
              <a:ext uri="{FF2B5EF4-FFF2-40B4-BE49-F238E27FC236}">
                <a16:creationId xmlns:a16="http://schemas.microsoft.com/office/drawing/2014/main" id="{11D2FEB5-7A8A-0DE4-4460-984AFB883679}"/>
              </a:ext>
            </a:extLst>
          </p:cNvPr>
          <p:cNvSpPr/>
          <p:nvPr/>
        </p:nvSpPr>
        <p:spPr>
          <a:xfrm>
            <a:off x="1001164" y="2157081"/>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0.087%</a:t>
            </a:r>
          </a:p>
        </p:txBody>
      </p:sp>
      <p:sp>
        <p:nvSpPr>
          <p:cNvPr id="39" name="Rectangle 38">
            <a:extLst>
              <a:ext uri="{FF2B5EF4-FFF2-40B4-BE49-F238E27FC236}">
                <a16:creationId xmlns:a16="http://schemas.microsoft.com/office/drawing/2014/main" id="{D295FCD5-5F5B-ACD1-879E-809A23CAED78}"/>
              </a:ext>
            </a:extLst>
          </p:cNvPr>
          <p:cNvSpPr/>
          <p:nvPr/>
        </p:nvSpPr>
        <p:spPr>
          <a:xfrm>
            <a:off x="1001163" y="3234741"/>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0.006%</a:t>
            </a:r>
          </a:p>
        </p:txBody>
      </p:sp>
      <p:sp>
        <p:nvSpPr>
          <p:cNvPr id="40" name="Rectangle 39">
            <a:extLst>
              <a:ext uri="{FF2B5EF4-FFF2-40B4-BE49-F238E27FC236}">
                <a16:creationId xmlns:a16="http://schemas.microsoft.com/office/drawing/2014/main" id="{69AC371F-ACC2-0614-DB8B-8B01BE0825A6}"/>
              </a:ext>
            </a:extLst>
          </p:cNvPr>
          <p:cNvSpPr/>
          <p:nvPr/>
        </p:nvSpPr>
        <p:spPr>
          <a:xfrm>
            <a:off x="1001164" y="4312401"/>
            <a:ext cx="962790" cy="1079218"/>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0.750%</a:t>
            </a:r>
          </a:p>
        </p:txBody>
      </p:sp>
      <p:sp>
        <p:nvSpPr>
          <p:cNvPr id="41" name="TextBox 40">
            <a:extLst>
              <a:ext uri="{FF2B5EF4-FFF2-40B4-BE49-F238E27FC236}">
                <a16:creationId xmlns:a16="http://schemas.microsoft.com/office/drawing/2014/main" id="{AF81BEDD-9E82-1CCF-3E36-943AA8CA2D12}"/>
              </a:ext>
            </a:extLst>
          </p:cNvPr>
          <p:cNvSpPr txBox="1"/>
          <p:nvPr/>
        </p:nvSpPr>
        <p:spPr>
          <a:xfrm>
            <a:off x="683849" y="5461726"/>
            <a:ext cx="2167885" cy="646331"/>
          </a:xfrm>
          <a:prstGeom prst="rect">
            <a:avLst/>
          </a:prstGeom>
          <a:noFill/>
        </p:spPr>
        <p:txBody>
          <a:bodyPr wrap="square" rtlCol="0">
            <a:spAutoFit/>
          </a:bodyPr>
          <a:lstStyle/>
          <a:p>
            <a:r>
              <a:rPr lang="en-US" dirty="0"/>
              <a:t>Overall maternal mortality rates</a:t>
            </a:r>
          </a:p>
        </p:txBody>
      </p:sp>
      <p:sp>
        <p:nvSpPr>
          <p:cNvPr id="42" name="Rectangle 41">
            <a:extLst>
              <a:ext uri="{FF2B5EF4-FFF2-40B4-BE49-F238E27FC236}">
                <a16:creationId xmlns:a16="http://schemas.microsoft.com/office/drawing/2014/main" id="{98D750E7-4D84-8DB4-6CAD-815A99409118}"/>
              </a:ext>
            </a:extLst>
          </p:cNvPr>
          <p:cNvSpPr/>
          <p:nvPr/>
        </p:nvSpPr>
        <p:spPr>
          <a:xfrm>
            <a:off x="2686369" y="214210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4.9%</a:t>
            </a:r>
          </a:p>
        </p:txBody>
      </p:sp>
      <p:sp>
        <p:nvSpPr>
          <p:cNvPr id="43" name="Rectangle 42">
            <a:extLst>
              <a:ext uri="{FF2B5EF4-FFF2-40B4-BE49-F238E27FC236}">
                <a16:creationId xmlns:a16="http://schemas.microsoft.com/office/drawing/2014/main" id="{DBA9B570-535B-D86F-D533-650F3E8901BC}"/>
              </a:ext>
            </a:extLst>
          </p:cNvPr>
          <p:cNvSpPr/>
          <p:nvPr/>
        </p:nvSpPr>
        <p:spPr>
          <a:xfrm>
            <a:off x="2686369" y="321976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44" name="Rectangle 43">
            <a:extLst>
              <a:ext uri="{FF2B5EF4-FFF2-40B4-BE49-F238E27FC236}">
                <a16:creationId xmlns:a16="http://schemas.microsoft.com/office/drawing/2014/main" id="{7D68B890-9F2C-BD53-66F0-9F8491AFCEF0}"/>
              </a:ext>
            </a:extLst>
          </p:cNvPr>
          <p:cNvSpPr/>
          <p:nvPr/>
        </p:nvSpPr>
        <p:spPr>
          <a:xfrm>
            <a:off x="2686369" y="4297423"/>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sp>
        <p:nvSpPr>
          <p:cNvPr id="45" name="Rectangle 44">
            <a:extLst>
              <a:ext uri="{FF2B5EF4-FFF2-40B4-BE49-F238E27FC236}">
                <a16:creationId xmlns:a16="http://schemas.microsoft.com/office/drawing/2014/main" id="{2B797991-8AAD-60D9-D7D2-4CD12D84BAFE}"/>
              </a:ext>
            </a:extLst>
          </p:cNvPr>
          <p:cNvSpPr/>
          <p:nvPr/>
        </p:nvSpPr>
        <p:spPr>
          <a:xfrm>
            <a:off x="7247095" y="107067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46" name="Rectangle 45">
            <a:extLst>
              <a:ext uri="{FF2B5EF4-FFF2-40B4-BE49-F238E27FC236}">
                <a16:creationId xmlns:a16="http://schemas.microsoft.com/office/drawing/2014/main" id="{23DB7634-4C5B-E8B5-2DA3-CE92FFD3E850}"/>
              </a:ext>
            </a:extLst>
          </p:cNvPr>
          <p:cNvSpPr/>
          <p:nvPr/>
        </p:nvSpPr>
        <p:spPr>
          <a:xfrm>
            <a:off x="7247095" y="214989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7" name="Rectangle 46">
            <a:extLst>
              <a:ext uri="{FF2B5EF4-FFF2-40B4-BE49-F238E27FC236}">
                <a16:creationId xmlns:a16="http://schemas.microsoft.com/office/drawing/2014/main" id="{00AC41A6-C811-C743-37DA-A37BC986E8CF}"/>
              </a:ext>
            </a:extLst>
          </p:cNvPr>
          <p:cNvSpPr/>
          <p:nvPr/>
        </p:nvSpPr>
        <p:spPr>
          <a:xfrm>
            <a:off x="7247095" y="322755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a:extLst>
              <a:ext uri="{FF2B5EF4-FFF2-40B4-BE49-F238E27FC236}">
                <a16:creationId xmlns:a16="http://schemas.microsoft.com/office/drawing/2014/main" id="{18E7D38C-47FF-3288-CF90-AF48A11E136B}"/>
              </a:ext>
            </a:extLst>
          </p:cNvPr>
          <p:cNvSpPr/>
          <p:nvPr/>
        </p:nvSpPr>
        <p:spPr>
          <a:xfrm>
            <a:off x="7247095" y="4305216"/>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49" name="TextBox 48">
            <a:extLst>
              <a:ext uri="{FF2B5EF4-FFF2-40B4-BE49-F238E27FC236}">
                <a16:creationId xmlns:a16="http://schemas.microsoft.com/office/drawing/2014/main" id="{D830BE5A-A3EB-FA76-5002-7F6832175DE4}"/>
              </a:ext>
            </a:extLst>
          </p:cNvPr>
          <p:cNvSpPr txBox="1"/>
          <p:nvPr/>
        </p:nvSpPr>
        <p:spPr>
          <a:xfrm>
            <a:off x="2193725" y="3033539"/>
            <a:ext cx="300082"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5C5E6FEA-771E-CD61-81B7-37982E32FCED}"/>
              </a:ext>
            </a:extLst>
          </p:cNvPr>
          <p:cNvSpPr/>
          <p:nvPr/>
        </p:nvSpPr>
        <p:spPr>
          <a:xfrm>
            <a:off x="2687734" y="106288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73" name="Rectangle 72">
            <a:extLst>
              <a:ext uri="{FF2B5EF4-FFF2-40B4-BE49-F238E27FC236}">
                <a16:creationId xmlns:a16="http://schemas.microsoft.com/office/drawing/2014/main" id="{278BC400-78E1-C8DA-1830-615F081AF0A8}"/>
              </a:ext>
            </a:extLst>
          </p:cNvPr>
          <p:cNvSpPr/>
          <p:nvPr/>
        </p:nvSpPr>
        <p:spPr>
          <a:xfrm>
            <a:off x="3514444" y="1062885"/>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p>
        </p:txBody>
      </p:sp>
      <p:sp>
        <p:nvSpPr>
          <p:cNvPr id="74" name="Rectangle 73">
            <a:extLst>
              <a:ext uri="{FF2B5EF4-FFF2-40B4-BE49-F238E27FC236}">
                <a16:creationId xmlns:a16="http://schemas.microsoft.com/office/drawing/2014/main" id="{E87F50DA-D0DD-4B8B-B23A-CB578D74C9E4}"/>
              </a:ext>
            </a:extLst>
          </p:cNvPr>
          <p:cNvSpPr/>
          <p:nvPr/>
        </p:nvSpPr>
        <p:spPr>
          <a:xfrm>
            <a:off x="3514444" y="214210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p>
        </p:txBody>
      </p:sp>
      <p:sp>
        <p:nvSpPr>
          <p:cNvPr id="75" name="Rectangle 74">
            <a:extLst>
              <a:ext uri="{FF2B5EF4-FFF2-40B4-BE49-F238E27FC236}">
                <a16:creationId xmlns:a16="http://schemas.microsoft.com/office/drawing/2014/main" id="{78B158F3-CD94-280F-7BB0-9BD4DD6B487C}"/>
              </a:ext>
            </a:extLst>
          </p:cNvPr>
          <p:cNvSpPr/>
          <p:nvPr/>
        </p:nvSpPr>
        <p:spPr>
          <a:xfrm>
            <a:off x="3514444" y="321976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76" name="Rectangle 75">
            <a:extLst>
              <a:ext uri="{FF2B5EF4-FFF2-40B4-BE49-F238E27FC236}">
                <a16:creationId xmlns:a16="http://schemas.microsoft.com/office/drawing/2014/main" id="{EA2AE91B-CA28-528F-3D54-CC0EDBC9C0C2}"/>
              </a:ext>
            </a:extLst>
          </p:cNvPr>
          <p:cNvSpPr/>
          <p:nvPr/>
        </p:nvSpPr>
        <p:spPr>
          <a:xfrm>
            <a:off x="3514444" y="4297423"/>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p>
        </p:txBody>
      </p:sp>
      <p:sp>
        <p:nvSpPr>
          <p:cNvPr id="77" name="Rectangle 76">
            <a:extLst>
              <a:ext uri="{FF2B5EF4-FFF2-40B4-BE49-F238E27FC236}">
                <a16:creationId xmlns:a16="http://schemas.microsoft.com/office/drawing/2014/main" id="{36D3B4AE-A542-B3FF-5E8D-2A032D0E9422}"/>
              </a:ext>
            </a:extLst>
          </p:cNvPr>
          <p:cNvSpPr/>
          <p:nvPr/>
        </p:nvSpPr>
        <p:spPr>
          <a:xfrm>
            <a:off x="8064300" y="1076012"/>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2.6%</a:t>
            </a:r>
          </a:p>
        </p:txBody>
      </p:sp>
      <p:sp>
        <p:nvSpPr>
          <p:cNvPr id="78" name="Rectangle 77">
            <a:extLst>
              <a:ext uri="{FF2B5EF4-FFF2-40B4-BE49-F238E27FC236}">
                <a16:creationId xmlns:a16="http://schemas.microsoft.com/office/drawing/2014/main" id="{245BD7AC-869F-D24A-EC9D-002DAC2B2252}"/>
              </a:ext>
            </a:extLst>
          </p:cNvPr>
          <p:cNvSpPr/>
          <p:nvPr/>
        </p:nvSpPr>
        <p:spPr>
          <a:xfrm>
            <a:off x="8064300" y="215523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79" name="Rectangle 78">
            <a:extLst>
              <a:ext uri="{FF2B5EF4-FFF2-40B4-BE49-F238E27FC236}">
                <a16:creationId xmlns:a16="http://schemas.microsoft.com/office/drawing/2014/main" id="{CD06B2B7-9730-4578-D8BE-FEA3550F384E}"/>
              </a:ext>
            </a:extLst>
          </p:cNvPr>
          <p:cNvSpPr/>
          <p:nvPr/>
        </p:nvSpPr>
        <p:spPr>
          <a:xfrm>
            <a:off x="8064300" y="323289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80" name="Rectangle 79">
            <a:extLst>
              <a:ext uri="{FF2B5EF4-FFF2-40B4-BE49-F238E27FC236}">
                <a16:creationId xmlns:a16="http://schemas.microsoft.com/office/drawing/2014/main" id="{BDC4A033-336D-A099-A236-D77372804523}"/>
              </a:ext>
            </a:extLst>
          </p:cNvPr>
          <p:cNvSpPr/>
          <p:nvPr/>
        </p:nvSpPr>
        <p:spPr>
          <a:xfrm>
            <a:off x="8064300" y="4310550"/>
            <a:ext cx="756566" cy="107921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82" name="TextBox 81">
            <a:extLst>
              <a:ext uri="{FF2B5EF4-FFF2-40B4-BE49-F238E27FC236}">
                <a16:creationId xmlns:a16="http://schemas.microsoft.com/office/drawing/2014/main" id="{34BCF2A6-2226-B4EE-66EC-89ED2D31B190}"/>
              </a:ext>
            </a:extLst>
          </p:cNvPr>
          <p:cNvSpPr txBox="1"/>
          <p:nvPr/>
        </p:nvSpPr>
        <p:spPr>
          <a:xfrm>
            <a:off x="2523821" y="5982643"/>
            <a:ext cx="1632563" cy="369332"/>
          </a:xfrm>
          <a:prstGeom prst="rect">
            <a:avLst/>
          </a:prstGeom>
          <a:noFill/>
        </p:spPr>
        <p:txBody>
          <a:bodyPr wrap="none" rtlCol="0">
            <a:spAutoFit/>
          </a:bodyPr>
          <a:lstStyle/>
          <a:p>
            <a:r>
              <a:rPr lang="en-US" dirty="0"/>
              <a:t>Not transferred</a:t>
            </a:r>
          </a:p>
        </p:txBody>
      </p:sp>
      <p:sp>
        <p:nvSpPr>
          <p:cNvPr id="85" name="Rectangle 84">
            <a:extLst>
              <a:ext uri="{FF2B5EF4-FFF2-40B4-BE49-F238E27FC236}">
                <a16:creationId xmlns:a16="http://schemas.microsoft.com/office/drawing/2014/main" id="{6A9B940F-6A4F-64FB-AC40-8EA6067BAA7E}"/>
              </a:ext>
            </a:extLst>
          </p:cNvPr>
          <p:cNvSpPr/>
          <p:nvPr/>
        </p:nvSpPr>
        <p:spPr>
          <a:xfrm>
            <a:off x="5132175" y="214626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4.9%</a:t>
            </a:r>
          </a:p>
        </p:txBody>
      </p:sp>
      <p:sp>
        <p:nvSpPr>
          <p:cNvPr id="86" name="Rectangle 85">
            <a:extLst>
              <a:ext uri="{FF2B5EF4-FFF2-40B4-BE49-F238E27FC236}">
                <a16:creationId xmlns:a16="http://schemas.microsoft.com/office/drawing/2014/main" id="{4A6052D5-5116-2746-0639-B04494B33645}"/>
              </a:ext>
            </a:extLst>
          </p:cNvPr>
          <p:cNvSpPr/>
          <p:nvPr/>
        </p:nvSpPr>
        <p:spPr>
          <a:xfrm>
            <a:off x="5132175" y="322392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87" name="Rectangle 86">
            <a:extLst>
              <a:ext uri="{FF2B5EF4-FFF2-40B4-BE49-F238E27FC236}">
                <a16:creationId xmlns:a16="http://schemas.microsoft.com/office/drawing/2014/main" id="{3CCD4643-90F3-4CD4-6CCF-97D070C8CE24}"/>
              </a:ext>
            </a:extLst>
          </p:cNvPr>
          <p:cNvSpPr/>
          <p:nvPr/>
        </p:nvSpPr>
        <p:spPr>
          <a:xfrm>
            <a:off x="5132175" y="4301588"/>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sp>
        <p:nvSpPr>
          <p:cNvPr id="88" name="Rectangle 87">
            <a:extLst>
              <a:ext uri="{FF2B5EF4-FFF2-40B4-BE49-F238E27FC236}">
                <a16:creationId xmlns:a16="http://schemas.microsoft.com/office/drawing/2014/main" id="{1B580DAD-4AD2-CD10-7C47-B5948A9198F9}"/>
              </a:ext>
            </a:extLst>
          </p:cNvPr>
          <p:cNvSpPr/>
          <p:nvPr/>
        </p:nvSpPr>
        <p:spPr>
          <a:xfrm>
            <a:off x="5133540" y="1067050"/>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89" name="Rectangle 88">
            <a:extLst>
              <a:ext uri="{FF2B5EF4-FFF2-40B4-BE49-F238E27FC236}">
                <a16:creationId xmlns:a16="http://schemas.microsoft.com/office/drawing/2014/main" id="{AD231569-EBCD-8AB8-D8A7-2D1E0ED57FA4}"/>
              </a:ext>
            </a:extLst>
          </p:cNvPr>
          <p:cNvSpPr/>
          <p:nvPr/>
        </p:nvSpPr>
        <p:spPr>
          <a:xfrm>
            <a:off x="4753892" y="1066662"/>
            <a:ext cx="284535" cy="4313755"/>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90" name="Rectangle 89">
            <a:extLst>
              <a:ext uri="{FF2B5EF4-FFF2-40B4-BE49-F238E27FC236}">
                <a16:creationId xmlns:a16="http://schemas.microsoft.com/office/drawing/2014/main" id="{DED37245-1326-3A5B-2F05-1148BA97F8E5}"/>
              </a:ext>
            </a:extLst>
          </p:cNvPr>
          <p:cNvSpPr/>
          <p:nvPr/>
        </p:nvSpPr>
        <p:spPr>
          <a:xfrm>
            <a:off x="5960250" y="1066663"/>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3.9%</a:t>
            </a:r>
          </a:p>
        </p:txBody>
      </p:sp>
      <p:sp>
        <p:nvSpPr>
          <p:cNvPr id="91" name="Rectangle 90">
            <a:extLst>
              <a:ext uri="{FF2B5EF4-FFF2-40B4-BE49-F238E27FC236}">
                <a16:creationId xmlns:a16="http://schemas.microsoft.com/office/drawing/2014/main" id="{AA1A071D-A9BB-C7AE-7EF1-5B31A465B662}"/>
              </a:ext>
            </a:extLst>
          </p:cNvPr>
          <p:cNvSpPr/>
          <p:nvPr/>
        </p:nvSpPr>
        <p:spPr>
          <a:xfrm>
            <a:off x="5960250" y="2145881"/>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92" name="Rectangle 91">
            <a:extLst>
              <a:ext uri="{FF2B5EF4-FFF2-40B4-BE49-F238E27FC236}">
                <a16:creationId xmlns:a16="http://schemas.microsoft.com/office/drawing/2014/main" id="{D7185553-911B-DA96-0BBE-30DEB7E13C20}"/>
              </a:ext>
            </a:extLst>
          </p:cNvPr>
          <p:cNvSpPr/>
          <p:nvPr/>
        </p:nvSpPr>
        <p:spPr>
          <a:xfrm>
            <a:off x="5960250" y="3223541"/>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 name="Rectangle 1">
            <a:extLst>
              <a:ext uri="{FF2B5EF4-FFF2-40B4-BE49-F238E27FC236}">
                <a16:creationId xmlns:a16="http://schemas.microsoft.com/office/drawing/2014/main" id="{2988F9CC-BA68-FB3D-7EC4-55DB69E843DC}"/>
              </a:ext>
            </a:extLst>
          </p:cNvPr>
          <p:cNvSpPr/>
          <p:nvPr/>
        </p:nvSpPr>
        <p:spPr>
          <a:xfrm>
            <a:off x="9347120" y="1068219"/>
            <a:ext cx="284535" cy="4313755"/>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 name="Rectangle 2">
            <a:extLst>
              <a:ext uri="{FF2B5EF4-FFF2-40B4-BE49-F238E27FC236}">
                <a16:creationId xmlns:a16="http://schemas.microsoft.com/office/drawing/2014/main" id="{A3014AF7-CDCE-17E5-DF94-946515FFC2E3}"/>
              </a:ext>
            </a:extLst>
          </p:cNvPr>
          <p:cNvSpPr/>
          <p:nvPr/>
        </p:nvSpPr>
        <p:spPr>
          <a:xfrm>
            <a:off x="9719741" y="1061327"/>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6" name="Rectangle 5">
            <a:extLst>
              <a:ext uri="{FF2B5EF4-FFF2-40B4-BE49-F238E27FC236}">
                <a16:creationId xmlns:a16="http://schemas.microsoft.com/office/drawing/2014/main" id="{C7395B87-0561-8340-AA6B-9BF923E2F64E}"/>
              </a:ext>
            </a:extLst>
          </p:cNvPr>
          <p:cNvSpPr/>
          <p:nvPr/>
        </p:nvSpPr>
        <p:spPr>
          <a:xfrm>
            <a:off x="9719741" y="214054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7" name="Rectangle 6">
            <a:extLst>
              <a:ext uri="{FF2B5EF4-FFF2-40B4-BE49-F238E27FC236}">
                <a16:creationId xmlns:a16="http://schemas.microsoft.com/office/drawing/2014/main" id="{0CC3E336-CB75-4020-3395-4C2BFE2901F1}"/>
              </a:ext>
            </a:extLst>
          </p:cNvPr>
          <p:cNvSpPr/>
          <p:nvPr/>
        </p:nvSpPr>
        <p:spPr>
          <a:xfrm>
            <a:off x="9719741" y="321820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BF1CB714-6E3C-89F4-5EC5-82DA47A5760C}"/>
              </a:ext>
            </a:extLst>
          </p:cNvPr>
          <p:cNvSpPr/>
          <p:nvPr/>
        </p:nvSpPr>
        <p:spPr>
          <a:xfrm>
            <a:off x="9719741" y="4295865"/>
            <a:ext cx="756566" cy="10792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9" name="Rectangle 8">
            <a:extLst>
              <a:ext uri="{FF2B5EF4-FFF2-40B4-BE49-F238E27FC236}">
                <a16:creationId xmlns:a16="http://schemas.microsoft.com/office/drawing/2014/main" id="{1374AABE-8D1F-509C-F449-3F8CFE917B94}"/>
              </a:ext>
            </a:extLst>
          </p:cNvPr>
          <p:cNvSpPr/>
          <p:nvPr/>
        </p:nvSpPr>
        <p:spPr>
          <a:xfrm>
            <a:off x="10564393" y="1061327"/>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10" name="Rectangle 9">
            <a:extLst>
              <a:ext uri="{FF2B5EF4-FFF2-40B4-BE49-F238E27FC236}">
                <a16:creationId xmlns:a16="http://schemas.microsoft.com/office/drawing/2014/main" id="{B239FA35-440F-374C-64EA-10FFA793E23A}"/>
              </a:ext>
            </a:extLst>
          </p:cNvPr>
          <p:cNvSpPr/>
          <p:nvPr/>
        </p:nvSpPr>
        <p:spPr>
          <a:xfrm>
            <a:off x="10564393" y="2140545"/>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11" name="Rectangle 10">
            <a:extLst>
              <a:ext uri="{FF2B5EF4-FFF2-40B4-BE49-F238E27FC236}">
                <a16:creationId xmlns:a16="http://schemas.microsoft.com/office/drawing/2014/main" id="{3D96C3D2-EF5C-5D84-6B95-D37F467C46EF}"/>
              </a:ext>
            </a:extLst>
          </p:cNvPr>
          <p:cNvSpPr/>
          <p:nvPr/>
        </p:nvSpPr>
        <p:spPr>
          <a:xfrm>
            <a:off x="10564393" y="3218205"/>
            <a:ext cx="756566" cy="1079218"/>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2" name="TextBox 11">
            <a:extLst>
              <a:ext uri="{FF2B5EF4-FFF2-40B4-BE49-F238E27FC236}">
                <a16:creationId xmlns:a16="http://schemas.microsoft.com/office/drawing/2014/main" id="{135FAE80-5CF1-2ACC-9E2F-DA5117766B6F}"/>
              </a:ext>
            </a:extLst>
          </p:cNvPr>
          <p:cNvSpPr txBox="1"/>
          <p:nvPr/>
        </p:nvSpPr>
        <p:spPr>
          <a:xfrm>
            <a:off x="5047123" y="5982643"/>
            <a:ext cx="1252779" cy="369332"/>
          </a:xfrm>
          <a:prstGeom prst="rect">
            <a:avLst/>
          </a:prstGeom>
          <a:noFill/>
        </p:spPr>
        <p:txBody>
          <a:bodyPr wrap="none" rtlCol="0">
            <a:spAutoFit/>
          </a:bodyPr>
          <a:lstStyle/>
          <a:p>
            <a:r>
              <a:rPr lang="en-US" dirty="0"/>
              <a:t>Transferred</a:t>
            </a:r>
          </a:p>
        </p:txBody>
      </p:sp>
      <p:sp>
        <p:nvSpPr>
          <p:cNvPr id="13" name="TextBox 12">
            <a:extLst>
              <a:ext uri="{FF2B5EF4-FFF2-40B4-BE49-F238E27FC236}">
                <a16:creationId xmlns:a16="http://schemas.microsoft.com/office/drawing/2014/main" id="{44988D6B-CBB5-072E-52A5-141DED7D62DF}"/>
              </a:ext>
            </a:extLst>
          </p:cNvPr>
          <p:cNvSpPr txBox="1"/>
          <p:nvPr/>
        </p:nvSpPr>
        <p:spPr>
          <a:xfrm>
            <a:off x="4359096" y="3053100"/>
            <a:ext cx="284535"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F65A1461-E42D-E865-4C5C-ACD9494FE1EF}"/>
              </a:ext>
            </a:extLst>
          </p:cNvPr>
          <p:cNvSpPr txBox="1"/>
          <p:nvPr/>
        </p:nvSpPr>
        <p:spPr>
          <a:xfrm>
            <a:off x="7146742" y="5982643"/>
            <a:ext cx="1632563" cy="369332"/>
          </a:xfrm>
          <a:prstGeom prst="rect">
            <a:avLst/>
          </a:prstGeom>
          <a:noFill/>
        </p:spPr>
        <p:txBody>
          <a:bodyPr wrap="none" rtlCol="0">
            <a:spAutoFit/>
          </a:bodyPr>
          <a:lstStyle/>
          <a:p>
            <a:r>
              <a:rPr lang="en-US" dirty="0"/>
              <a:t>Not transferred</a:t>
            </a:r>
          </a:p>
        </p:txBody>
      </p:sp>
      <p:sp>
        <p:nvSpPr>
          <p:cNvPr id="17" name="TextBox 16">
            <a:extLst>
              <a:ext uri="{FF2B5EF4-FFF2-40B4-BE49-F238E27FC236}">
                <a16:creationId xmlns:a16="http://schemas.microsoft.com/office/drawing/2014/main" id="{D22E148B-12A5-3CCD-4080-FE6F782D8EF0}"/>
              </a:ext>
            </a:extLst>
          </p:cNvPr>
          <p:cNvSpPr txBox="1"/>
          <p:nvPr/>
        </p:nvSpPr>
        <p:spPr>
          <a:xfrm>
            <a:off x="9631655" y="5982643"/>
            <a:ext cx="1252779" cy="369332"/>
          </a:xfrm>
          <a:prstGeom prst="rect">
            <a:avLst/>
          </a:prstGeom>
          <a:noFill/>
        </p:spPr>
        <p:txBody>
          <a:bodyPr wrap="none" rtlCol="0">
            <a:spAutoFit/>
          </a:bodyPr>
          <a:lstStyle/>
          <a:p>
            <a:r>
              <a:rPr lang="en-US" dirty="0"/>
              <a:t>Transferred</a:t>
            </a:r>
          </a:p>
        </p:txBody>
      </p:sp>
      <p:sp>
        <p:nvSpPr>
          <p:cNvPr id="18" name="TextBox 17">
            <a:extLst>
              <a:ext uri="{FF2B5EF4-FFF2-40B4-BE49-F238E27FC236}">
                <a16:creationId xmlns:a16="http://schemas.microsoft.com/office/drawing/2014/main" id="{975EBDBB-C79C-08B9-FBB9-AA109A62F726}"/>
              </a:ext>
            </a:extLst>
          </p:cNvPr>
          <p:cNvSpPr txBox="1"/>
          <p:nvPr/>
        </p:nvSpPr>
        <p:spPr>
          <a:xfrm>
            <a:off x="6837675" y="3053100"/>
            <a:ext cx="284535"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89DCCFFB-57E5-CF3A-5697-DB4B52C68359}"/>
              </a:ext>
            </a:extLst>
          </p:cNvPr>
          <p:cNvSpPr txBox="1"/>
          <p:nvPr/>
        </p:nvSpPr>
        <p:spPr>
          <a:xfrm>
            <a:off x="8941725" y="3059668"/>
            <a:ext cx="284535"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5C461F9A-A83D-28BD-B3C1-E19DC1BF0D00}"/>
              </a:ext>
            </a:extLst>
          </p:cNvPr>
          <p:cNvSpPr txBox="1"/>
          <p:nvPr/>
        </p:nvSpPr>
        <p:spPr>
          <a:xfrm>
            <a:off x="2490214" y="5430111"/>
            <a:ext cx="1044617" cy="461665"/>
          </a:xfrm>
          <a:prstGeom prst="rect">
            <a:avLst/>
          </a:prstGeom>
          <a:noFill/>
        </p:spPr>
        <p:txBody>
          <a:bodyPr wrap="square" rtlCol="0">
            <a:spAutoFit/>
          </a:bodyPr>
          <a:lstStyle/>
          <a:p>
            <a:pPr algn="ctr"/>
            <a:r>
              <a:rPr lang="en-US" sz="1200" dirty="0"/>
              <a:t>MMR for high complications</a:t>
            </a:r>
          </a:p>
        </p:txBody>
      </p:sp>
      <p:sp>
        <p:nvSpPr>
          <p:cNvPr id="21" name="TextBox 20">
            <a:extLst>
              <a:ext uri="{FF2B5EF4-FFF2-40B4-BE49-F238E27FC236}">
                <a16:creationId xmlns:a16="http://schemas.microsoft.com/office/drawing/2014/main" id="{D8ECC3B9-DB93-94F0-CC1C-8E9BAA3E626D}"/>
              </a:ext>
            </a:extLst>
          </p:cNvPr>
          <p:cNvSpPr txBox="1"/>
          <p:nvPr/>
        </p:nvSpPr>
        <p:spPr>
          <a:xfrm>
            <a:off x="3422093" y="5512346"/>
            <a:ext cx="896711" cy="276999"/>
          </a:xfrm>
          <a:prstGeom prst="rect">
            <a:avLst/>
          </a:prstGeom>
          <a:noFill/>
        </p:spPr>
        <p:txBody>
          <a:bodyPr wrap="square" rtlCol="0">
            <a:spAutoFit/>
          </a:bodyPr>
          <a:lstStyle/>
          <a:p>
            <a:pPr algn="ctr"/>
            <a:r>
              <a:rPr lang="en-US" sz="1200" dirty="0"/>
              <a:t>% high </a:t>
            </a:r>
          </a:p>
        </p:txBody>
      </p:sp>
      <p:sp>
        <p:nvSpPr>
          <p:cNvPr id="22" name="TextBox 21">
            <a:extLst>
              <a:ext uri="{FF2B5EF4-FFF2-40B4-BE49-F238E27FC236}">
                <a16:creationId xmlns:a16="http://schemas.microsoft.com/office/drawing/2014/main" id="{AB4D7948-1168-8785-57A9-1A935A6CBA9D}"/>
              </a:ext>
            </a:extLst>
          </p:cNvPr>
          <p:cNvSpPr txBox="1"/>
          <p:nvPr/>
        </p:nvSpPr>
        <p:spPr>
          <a:xfrm>
            <a:off x="5065087" y="5426403"/>
            <a:ext cx="1044617" cy="461665"/>
          </a:xfrm>
          <a:prstGeom prst="rect">
            <a:avLst/>
          </a:prstGeom>
          <a:noFill/>
        </p:spPr>
        <p:txBody>
          <a:bodyPr wrap="square" rtlCol="0">
            <a:spAutoFit/>
          </a:bodyPr>
          <a:lstStyle/>
          <a:p>
            <a:pPr algn="ctr"/>
            <a:r>
              <a:rPr lang="en-US" sz="1200" dirty="0"/>
              <a:t>MMR for high complications</a:t>
            </a:r>
          </a:p>
        </p:txBody>
      </p:sp>
      <p:sp>
        <p:nvSpPr>
          <p:cNvPr id="23" name="TextBox 22">
            <a:extLst>
              <a:ext uri="{FF2B5EF4-FFF2-40B4-BE49-F238E27FC236}">
                <a16:creationId xmlns:a16="http://schemas.microsoft.com/office/drawing/2014/main" id="{D0E35CDD-8793-ECEB-3A31-2937156E7E01}"/>
              </a:ext>
            </a:extLst>
          </p:cNvPr>
          <p:cNvSpPr txBox="1"/>
          <p:nvPr/>
        </p:nvSpPr>
        <p:spPr>
          <a:xfrm>
            <a:off x="5871709" y="4372744"/>
            <a:ext cx="896711" cy="276999"/>
          </a:xfrm>
          <a:prstGeom prst="rect">
            <a:avLst/>
          </a:prstGeom>
          <a:noFill/>
        </p:spPr>
        <p:txBody>
          <a:bodyPr wrap="square" rtlCol="0">
            <a:spAutoFit/>
          </a:bodyPr>
          <a:lstStyle/>
          <a:p>
            <a:pPr algn="ctr"/>
            <a:r>
              <a:rPr lang="en-US" sz="1200" dirty="0"/>
              <a:t>% high </a:t>
            </a:r>
          </a:p>
        </p:txBody>
      </p:sp>
      <p:sp>
        <p:nvSpPr>
          <p:cNvPr id="24" name="TextBox 23">
            <a:extLst>
              <a:ext uri="{FF2B5EF4-FFF2-40B4-BE49-F238E27FC236}">
                <a16:creationId xmlns:a16="http://schemas.microsoft.com/office/drawing/2014/main" id="{D2821A76-943E-F897-E519-FF8CF4750209}"/>
              </a:ext>
            </a:extLst>
          </p:cNvPr>
          <p:cNvSpPr txBox="1"/>
          <p:nvPr/>
        </p:nvSpPr>
        <p:spPr>
          <a:xfrm>
            <a:off x="7141808" y="5422695"/>
            <a:ext cx="1044617" cy="461665"/>
          </a:xfrm>
          <a:prstGeom prst="rect">
            <a:avLst/>
          </a:prstGeom>
          <a:noFill/>
        </p:spPr>
        <p:txBody>
          <a:bodyPr wrap="square" rtlCol="0">
            <a:spAutoFit/>
          </a:bodyPr>
          <a:lstStyle/>
          <a:p>
            <a:pPr algn="ctr"/>
            <a:r>
              <a:rPr lang="en-US" sz="1200" dirty="0"/>
              <a:t>MMR for low complications</a:t>
            </a:r>
          </a:p>
        </p:txBody>
      </p:sp>
      <p:sp>
        <p:nvSpPr>
          <p:cNvPr id="25" name="TextBox 24">
            <a:extLst>
              <a:ext uri="{FF2B5EF4-FFF2-40B4-BE49-F238E27FC236}">
                <a16:creationId xmlns:a16="http://schemas.microsoft.com/office/drawing/2014/main" id="{ACF8894D-C8AF-FC23-45AF-9E2DEC515667}"/>
              </a:ext>
            </a:extLst>
          </p:cNvPr>
          <p:cNvSpPr txBox="1"/>
          <p:nvPr/>
        </p:nvSpPr>
        <p:spPr>
          <a:xfrm>
            <a:off x="8045014" y="5512346"/>
            <a:ext cx="896711" cy="276999"/>
          </a:xfrm>
          <a:prstGeom prst="rect">
            <a:avLst/>
          </a:prstGeom>
          <a:noFill/>
        </p:spPr>
        <p:txBody>
          <a:bodyPr wrap="square" rtlCol="0">
            <a:spAutoFit/>
          </a:bodyPr>
          <a:lstStyle/>
          <a:p>
            <a:pPr algn="ctr"/>
            <a:r>
              <a:rPr lang="en-US" sz="1200" dirty="0"/>
              <a:t>% low </a:t>
            </a:r>
          </a:p>
        </p:txBody>
      </p:sp>
      <p:sp>
        <p:nvSpPr>
          <p:cNvPr id="26" name="TextBox 25">
            <a:extLst>
              <a:ext uri="{FF2B5EF4-FFF2-40B4-BE49-F238E27FC236}">
                <a16:creationId xmlns:a16="http://schemas.microsoft.com/office/drawing/2014/main" id="{EFD29633-A84E-76A0-7C63-925F65D82888}"/>
              </a:ext>
            </a:extLst>
          </p:cNvPr>
          <p:cNvSpPr txBox="1"/>
          <p:nvPr/>
        </p:nvSpPr>
        <p:spPr>
          <a:xfrm>
            <a:off x="9575715" y="5420012"/>
            <a:ext cx="1044617" cy="461665"/>
          </a:xfrm>
          <a:prstGeom prst="rect">
            <a:avLst/>
          </a:prstGeom>
          <a:noFill/>
        </p:spPr>
        <p:txBody>
          <a:bodyPr wrap="square" rtlCol="0">
            <a:spAutoFit/>
          </a:bodyPr>
          <a:lstStyle/>
          <a:p>
            <a:pPr algn="ctr"/>
            <a:r>
              <a:rPr lang="en-US" sz="1200" dirty="0"/>
              <a:t>MMR for low complications</a:t>
            </a:r>
          </a:p>
        </p:txBody>
      </p:sp>
      <p:sp>
        <p:nvSpPr>
          <p:cNvPr id="27" name="TextBox 26">
            <a:extLst>
              <a:ext uri="{FF2B5EF4-FFF2-40B4-BE49-F238E27FC236}">
                <a16:creationId xmlns:a16="http://schemas.microsoft.com/office/drawing/2014/main" id="{C95BE816-BDED-1B7B-01E9-ADD6725CD33D}"/>
              </a:ext>
            </a:extLst>
          </p:cNvPr>
          <p:cNvSpPr txBox="1"/>
          <p:nvPr/>
        </p:nvSpPr>
        <p:spPr>
          <a:xfrm>
            <a:off x="10479600" y="4353231"/>
            <a:ext cx="896711" cy="276999"/>
          </a:xfrm>
          <a:prstGeom prst="rect">
            <a:avLst/>
          </a:prstGeom>
          <a:noFill/>
        </p:spPr>
        <p:txBody>
          <a:bodyPr wrap="square" rtlCol="0">
            <a:spAutoFit/>
          </a:bodyPr>
          <a:lstStyle/>
          <a:p>
            <a:pPr algn="ctr"/>
            <a:r>
              <a:rPr lang="en-US" sz="1200" dirty="0"/>
              <a:t>% low </a:t>
            </a:r>
          </a:p>
        </p:txBody>
      </p:sp>
      <p:sp>
        <p:nvSpPr>
          <p:cNvPr id="30" name="TextBox 29">
            <a:extLst>
              <a:ext uri="{FF2B5EF4-FFF2-40B4-BE49-F238E27FC236}">
                <a16:creationId xmlns:a16="http://schemas.microsoft.com/office/drawing/2014/main" id="{C6FC924B-EC28-2D39-4189-1B35F0FCE042}"/>
              </a:ext>
            </a:extLst>
          </p:cNvPr>
          <p:cNvSpPr txBox="1"/>
          <p:nvPr/>
        </p:nvSpPr>
        <p:spPr>
          <a:xfrm>
            <a:off x="440221" y="1502167"/>
            <a:ext cx="399468" cy="369332"/>
          </a:xfrm>
          <a:prstGeom prst="rect">
            <a:avLst/>
          </a:prstGeom>
          <a:noFill/>
        </p:spPr>
        <p:txBody>
          <a:bodyPr wrap="none" rtlCol="0">
            <a:spAutoFit/>
          </a:bodyPr>
          <a:lstStyle/>
          <a:p>
            <a:r>
              <a:rPr lang="en-US" dirty="0"/>
              <a:t>L5</a:t>
            </a:r>
          </a:p>
        </p:txBody>
      </p:sp>
      <p:sp>
        <p:nvSpPr>
          <p:cNvPr id="31" name="TextBox 30">
            <a:extLst>
              <a:ext uri="{FF2B5EF4-FFF2-40B4-BE49-F238E27FC236}">
                <a16:creationId xmlns:a16="http://schemas.microsoft.com/office/drawing/2014/main" id="{67568DD8-98CA-959B-1A44-23418E500AD2}"/>
              </a:ext>
            </a:extLst>
          </p:cNvPr>
          <p:cNvSpPr txBox="1"/>
          <p:nvPr/>
        </p:nvSpPr>
        <p:spPr>
          <a:xfrm>
            <a:off x="440223" y="2453040"/>
            <a:ext cx="399468" cy="369332"/>
          </a:xfrm>
          <a:prstGeom prst="rect">
            <a:avLst/>
          </a:prstGeom>
          <a:noFill/>
        </p:spPr>
        <p:txBody>
          <a:bodyPr wrap="none" rtlCol="0">
            <a:spAutoFit/>
          </a:bodyPr>
          <a:lstStyle/>
          <a:p>
            <a:r>
              <a:rPr lang="en-US" dirty="0"/>
              <a:t>L4</a:t>
            </a:r>
          </a:p>
        </p:txBody>
      </p:sp>
      <p:sp>
        <p:nvSpPr>
          <p:cNvPr id="32" name="TextBox 31">
            <a:extLst>
              <a:ext uri="{FF2B5EF4-FFF2-40B4-BE49-F238E27FC236}">
                <a16:creationId xmlns:a16="http://schemas.microsoft.com/office/drawing/2014/main" id="{18C73005-5AE5-20F8-0DFE-89D6948D4161}"/>
              </a:ext>
            </a:extLst>
          </p:cNvPr>
          <p:cNvSpPr txBox="1"/>
          <p:nvPr/>
        </p:nvSpPr>
        <p:spPr>
          <a:xfrm>
            <a:off x="236926" y="3573224"/>
            <a:ext cx="606256" cy="369332"/>
          </a:xfrm>
          <a:prstGeom prst="rect">
            <a:avLst/>
          </a:prstGeom>
          <a:noFill/>
        </p:spPr>
        <p:txBody>
          <a:bodyPr wrap="none" rtlCol="0">
            <a:spAutoFit/>
          </a:bodyPr>
          <a:lstStyle/>
          <a:p>
            <a:r>
              <a:rPr lang="en-US" dirty="0"/>
              <a:t>L2/3</a:t>
            </a:r>
          </a:p>
        </p:txBody>
      </p:sp>
      <p:sp>
        <p:nvSpPr>
          <p:cNvPr id="33" name="TextBox 32">
            <a:extLst>
              <a:ext uri="{FF2B5EF4-FFF2-40B4-BE49-F238E27FC236}">
                <a16:creationId xmlns:a16="http://schemas.microsoft.com/office/drawing/2014/main" id="{616F08EB-6EB5-2978-BF93-B42D486C982C}"/>
              </a:ext>
            </a:extLst>
          </p:cNvPr>
          <p:cNvSpPr txBox="1"/>
          <p:nvPr/>
        </p:nvSpPr>
        <p:spPr>
          <a:xfrm>
            <a:off x="89163" y="4696561"/>
            <a:ext cx="750526" cy="369332"/>
          </a:xfrm>
          <a:prstGeom prst="rect">
            <a:avLst/>
          </a:prstGeom>
          <a:noFill/>
        </p:spPr>
        <p:txBody>
          <a:bodyPr wrap="none" rtlCol="0">
            <a:spAutoFit/>
          </a:bodyPr>
          <a:lstStyle/>
          <a:p>
            <a:r>
              <a:rPr lang="en-US" dirty="0"/>
              <a:t>Home</a:t>
            </a:r>
          </a:p>
        </p:txBody>
      </p:sp>
    </p:spTree>
    <p:extLst>
      <p:ext uri="{BB962C8B-B14F-4D97-AF65-F5344CB8AC3E}">
        <p14:creationId xmlns:p14="http://schemas.microsoft.com/office/powerpoint/2010/main" val="1525311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2416624" cy="369332"/>
          </a:xfrm>
          <a:prstGeom prst="rect">
            <a:avLst/>
          </a:prstGeom>
          <a:noFill/>
        </p:spPr>
        <p:txBody>
          <a:bodyPr wrap="none" rtlCol="0">
            <a:spAutoFit/>
          </a:bodyPr>
          <a:lstStyle/>
          <a:p>
            <a:r>
              <a:rPr lang="en-US" b="1" dirty="0">
                <a:solidFill>
                  <a:schemeClr val="accent1">
                    <a:lumMod val="75000"/>
                  </a:schemeClr>
                </a:solidFill>
                <a:latin typeface="+mj-lt"/>
              </a:rPr>
              <a:t>REVIEW OF ABM PART 1</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3D314D-C521-F7E5-3E7A-E10667CA7515}"/>
              </a:ext>
            </a:extLst>
          </p:cNvPr>
          <p:cNvSpPr txBox="1"/>
          <p:nvPr/>
        </p:nvSpPr>
        <p:spPr>
          <a:xfrm>
            <a:off x="337457" y="979715"/>
            <a:ext cx="11473543" cy="5632311"/>
          </a:xfrm>
          <a:prstGeom prst="rect">
            <a:avLst/>
          </a:prstGeom>
          <a:noFill/>
        </p:spPr>
        <p:txBody>
          <a:bodyPr wrap="square" rtlCol="0">
            <a:spAutoFit/>
          </a:bodyPr>
          <a:lstStyle/>
          <a:p>
            <a:r>
              <a:rPr lang="en-US" dirty="0"/>
              <a:t>The model models pathways of the maternal care continuum in Kakamega County, Kenya, considering four components: </a:t>
            </a:r>
          </a:p>
          <a:p>
            <a:pPr marL="342900" indent="-342900">
              <a:buFont typeface="+mj-lt"/>
              <a:buAutoNum type="arabicPeriod"/>
            </a:pPr>
            <a:r>
              <a:rPr lang="en-US" dirty="0"/>
              <a:t>Choice of delivery facility </a:t>
            </a:r>
          </a:p>
          <a:p>
            <a:pPr marL="342900" indent="-342900">
              <a:buFont typeface="+mj-lt"/>
              <a:buAutoNum type="arabicPeriod"/>
            </a:pPr>
            <a:r>
              <a:rPr lang="en-US" dirty="0"/>
              <a:t>Mother’s health status</a:t>
            </a:r>
          </a:p>
          <a:p>
            <a:pPr marL="342900" indent="-342900">
              <a:buFont typeface="+mj-lt"/>
              <a:buAutoNum type="arabicPeriod"/>
            </a:pPr>
            <a:r>
              <a:rPr lang="en-US" dirty="0"/>
              <a:t>Transfer of mothers because of health status</a:t>
            </a:r>
          </a:p>
          <a:p>
            <a:pPr marL="342900" indent="-342900">
              <a:buFont typeface="+mj-lt"/>
              <a:buAutoNum type="arabicPeriod"/>
            </a:pPr>
            <a:r>
              <a:rPr lang="en-US" dirty="0"/>
              <a:t>Maternal mortality </a:t>
            </a:r>
          </a:p>
          <a:p>
            <a:pPr marL="342900" indent="-342900">
              <a:buFont typeface="+mj-lt"/>
              <a:buAutoNum type="arabicPeriod"/>
            </a:pPr>
            <a:endParaRPr lang="en-US" dirty="0"/>
          </a:p>
          <a:p>
            <a:r>
              <a:rPr lang="en-US" dirty="0"/>
              <a:t>Several parameters were required in the model, but not in the recorded data:</a:t>
            </a:r>
          </a:p>
          <a:p>
            <a:pPr marL="285750" indent="-285750">
              <a:buFont typeface="Arial" panose="020B0604020202020204" pitchFamily="34" charset="0"/>
              <a:buChar char="•"/>
            </a:pPr>
            <a:r>
              <a:rPr lang="en-US" dirty="0"/>
              <a:t>Proportion of low and high complications </a:t>
            </a:r>
          </a:p>
          <a:p>
            <a:pPr marL="285750" indent="-285750">
              <a:buFont typeface="Arial" panose="020B0604020202020204" pitchFamily="34" charset="0"/>
              <a:buChar char="•"/>
            </a:pPr>
            <a:r>
              <a:rPr lang="en-US" dirty="0"/>
              <a:t>Proportion of transferred and not transferred complications given severity </a:t>
            </a:r>
          </a:p>
          <a:p>
            <a:pPr marL="285750" indent="-285750">
              <a:buFont typeface="Arial" panose="020B0604020202020204" pitchFamily="34" charset="0"/>
              <a:buChar char="•"/>
            </a:pPr>
            <a:r>
              <a:rPr lang="en-US" dirty="0"/>
              <a:t>Mortality rates at facility levels </a:t>
            </a:r>
          </a:p>
          <a:p>
            <a:pPr marL="285750" indent="-285750">
              <a:buFont typeface="Arial" panose="020B0604020202020204" pitchFamily="34" charset="0"/>
              <a:buChar char="•"/>
            </a:pPr>
            <a:r>
              <a:rPr lang="en-US" dirty="0"/>
              <a:t>The effect of transfers on mortality rates</a:t>
            </a:r>
          </a:p>
          <a:p>
            <a:pPr marL="285750" indent="-285750">
              <a:buFont typeface="Arial" panose="020B0604020202020204" pitchFamily="34" charset="0"/>
              <a:buChar char="•"/>
            </a:pPr>
            <a:endParaRPr lang="en-US" dirty="0"/>
          </a:p>
          <a:p>
            <a:r>
              <a:rPr lang="en-US" dirty="0"/>
              <a:t>These parameters were calibrated by matching the recorded rates below with the rates determined by the model</a:t>
            </a:r>
          </a:p>
          <a:p>
            <a:pPr marL="285750" indent="-285750">
              <a:buFont typeface="Arial" panose="020B0604020202020204" pitchFamily="34" charset="0"/>
              <a:buChar char="•"/>
            </a:pPr>
            <a:r>
              <a:rPr lang="en-US" dirty="0"/>
              <a:t>Delivery at facility levels </a:t>
            </a:r>
          </a:p>
          <a:p>
            <a:pPr marL="285750" indent="-285750">
              <a:buFont typeface="Arial" panose="020B0604020202020204" pitchFamily="34" charset="0"/>
              <a:buChar char="•"/>
            </a:pPr>
            <a:r>
              <a:rPr lang="en-US" dirty="0"/>
              <a:t>Complications at facility levels </a:t>
            </a:r>
          </a:p>
          <a:p>
            <a:pPr marL="285750" indent="-285750">
              <a:buFont typeface="Arial" panose="020B0604020202020204" pitchFamily="34" charset="0"/>
              <a:buChar char="•"/>
            </a:pPr>
            <a:r>
              <a:rPr lang="en-US" dirty="0"/>
              <a:t>Mortality rates at facility levels </a:t>
            </a:r>
          </a:p>
          <a:p>
            <a:pPr marL="285750" indent="-285750">
              <a:buFont typeface="Arial" panose="020B0604020202020204" pitchFamily="34" charset="0"/>
              <a:buChar char="•"/>
            </a:pPr>
            <a:endParaRPr lang="en-US" dirty="0"/>
          </a:p>
          <a:p>
            <a:endParaRPr lang="en-US" dirty="0"/>
          </a:p>
          <a:p>
            <a:pPr marL="342900" indent="-342900">
              <a:buAutoNum type="arabicParenR"/>
            </a:pPr>
            <a:endParaRPr lang="en-US" dirty="0"/>
          </a:p>
          <a:p>
            <a:r>
              <a:rPr lang="en-US" dirty="0"/>
              <a:t> </a:t>
            </a:r>
          </a:p>
        </p:txBody>
      </p:sp>
    </p:spTree>
    <p:extLst>
      <p:ext uri="{BB962C8B-B14F-4D97-AF65-F5344CB8AC3E}">
        <p14:creationId xmlns:p14="http://schemas.microsoft.com/office/powerpoint/2010/main" val="235469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379432"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Tree>
    <p:extLst>
      <p:ext uri="{BB962C8B-B14F-4D97-AF65-F5344CB8AC3E}">
        <p14:creationId xmlns:p14="http://schemas.microsoft.com/office/powerpoint/2010/main" val="947934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96889FA-F630-DC82-362D-6F3D9CD346C0}"/>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t>2. Distribution of deliveries at different facility levels</a:t>
            </a:r>
          </a:p>
        </p:txBody>
      </p:sp>
      <p:sp>
        <p:nvSpPr>
          <p:cNvPr id="50" name="TextBox 49">
            <a:extLst>
              <a:ext uri="{FF2B5EF4-FFF2-40B4-BE49-F238E27FC236}">
                <a16:creationId xmlns:a16="http://schemas.microsoft.com/office/drawing/2014/main" id="{29D68DF1-A604-3C16-D98A-BDEE6681F210}"/>
              </a:ext>
            </a:extLst>
          </p:cNvPr>
          <p:cNvSpPr txBox="1"/>
          <p:nvPr/>
        </p:nvSpPr>
        <p:spPr>
          <a:xfrm>
            <a:off x="257170" y="854089"/>
            <a:ext cx="5253614" cy="369332"/>
          </a:xfrm>
          <a:prstGeom prst="rect">
            <a:avLst/>
          </a:prstGeom>
          <a:noFill/>
          <a:ln w="28575">
            <a:noFill/>
          </a:ln>
        </p:spPr>
        <p:txBody>
          <a:bodyPr wrap="square" rtlCol="0">
            <a:spAutoFit/>
          </a:bodyPr>
          <a:lstStyle/>
          <a:p>
            <a:r>
              <a:rPr lang="en-US" dirty="0"/>
              <a:t>1. Trends in maternal mortality without intervention</a:t>
            </a:r>
          </a:p>
        </p:txBody>
      </p:sp>
      <p:sp>
        <p:nvSpPr>
          <p:cNvPr id="51" name="TextBox 50">
            <a:extLst>
              <a:ext uri="{FF2B5EF4-FFF2-40B4-BE49-F238E27FC236}">
                <a16:creationId xmlns:a16="http://schemas.microsoft.com/office/drawing/2014/main" id="{079BEDAF-0E52-EC83-2CC6-93CCC569AA84}"/>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t>3. Effects of ANC visits</a:t>
            </a:r>
          </a:p>
        </p:txBody>
      </p:sp>
      <p:sp>
        <p:nvSpPr>
          <p:cNvPr id="52" name="TextBox 51">
            <a:extLst>
              <a:ext uri="{FF2B5EF4-FFF2-40B4-BE49-F238E27FC236}">
                <a16:creationId xmlns:a16="http://schemas.microsoft.com/office/drawing/2014/main" id="{9A7B24D4-DB46-5592-C1A2-17E25C9AC91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t>4. Effects of SDR on healthcare quality</a:t>
            </a:r>
          </a:p>
        </p:txBody>
      </p:sp>
      <p:sp>
        <p:nvSpPr>
          <p:cNvPr id="59" name="TextBox 58">
            <a:extLst>
              <a:ext uri="{FF2B5EF4-FFF2-40B4-BE49-F238E27FC236}">
                <a16:creationId xmlns:a16="http://schemas.microsoft.com/office/drawing/2014/main" id="{93A69F5C-3890-E56D-05B7-A6E758F2856C}"/>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t>5. DALY calculations</a:t>
            </a:r>
          </a:p>
        </p:txBody>
      </p:sp>
    </p:spTree>
    <p:extLst>
      <p:ext uri="{BB962C8B-B14F-4D97-AF65-F5344CB8AC3E}">
        <p14:creationId xmlns:p14="http://schemas.microsoft.com/office/powerpoint/2010/main" val="4287967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96889FA-F630-DC82-362D-6F3D9CD346C0}"/>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50" name="TextBox 49">
            <a:extLst>
              <a:ext uri="{FF2B5EF4-FFF2-40B4-BE49-F238E27FC236}">
                <a16:creationId xmlns:a16="http://schemas.microsoft.com/office/drawing/2014/main" id="{29D68DF1-A604-3C16-D98A-BDEE6681F210}"/>
              </a:ext>
            </a:extLst>
          </p:cNvPr>
          <p:cNvSpPr txBox="1"/>
          <p:nvPr/>
        </p:nvSpPr>
        <p:spPr>
          <a:xfrm>
            <a:off x="257170" y="854089"/>
            <a:ext cx="5253614" cy="369332"/>
          </a:xfrm>
          <a:prstGeom prst="rect">
            <a:avLst/>
          </a:prstGeom>
          <a:noFill/>
          <a:ln w="28575">
            <a:noFill/>
          </a:ln>
        </p:spPr>
        <p:txBody>
          <a:bodyPr wrap="square" rtlCol="0">
            <a:spAutoFit/>
          </a:bodyPr>
          <a:lstStyle/>
          <a:p>
            <a:r>
              <a:rPr lang="en-US" dirty="0"/>
              <a:t>1. Trends in maternal mortality without intervention</a:t>
            </a:r>
          </a:p>
        </p:txBody>
      </p:sp>
      <p:sp>
        <p:nvSpPr>
          <p:cNvPr id="51" name="TextBox 50">
            <a:extLst>
              <a:ext uri="{FF2B5EF4-FFF2-40B4-BE49-F238E27FC236}">
                <a16:creationId xmlns:a16="http://schemas.microsoft.com/office/drawing/2014/main" id="{079BEDAF-0E52-EC83-2CC6-93CCC569AA84}"/>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52" name="TextBox 51">
            <a:extLst>
              <a:ext uri="{FF2B5EF4-FFF2-40B4-BE49-F238E27FC236}">
                <a16:creationId xmlns:a16="http://schemas.microsoft.com/office/drawing/2014/main" id="{9A7B24D4-DB46-5592-C1A2-17E25C9AC91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54" name="TextBox 53">
            <a:extLst>
              <a:ext uri="{FF2B5EF4-FFF2-40B4-BE49-F238E27FC236}">
                <a16:creationId xmlns:a16="http://schemas.microsoft.com/office/drawing/2014/main" id="{5B5AD774-1882-EE30-645D-6EF5D28C6686}"/>
              </a:ext>
            </a:extLst>
          </p:cNvPr>
          <p:cNvSpPr txBox="1"/>
          <p:nvPr/>
        </p:nvSpPr>
        <p:spPr>
          <a:xfrm>
            <a:off x="5510784" y="854089"/>
            <a:ext cx="6753230" cy="646331"/>
          </a:xfrm>
          <a:prstGeom prst="rect">
            <a:avLst/>
          </a:prstGeom>
          <a:noFill/>
        </p:spPr>
        <p:txBody>
          <a:bodyPr wrap="square">
            <a:spAutoFit/>
          </a:bodyPr>
          <a:lstStyle/>
          <a:p>
            <a:r>
              <a:rPr lang="en-US" dirty="0">
                <a:effectLst/>
              </a:rPr>
              <a:t>We assume the natural decrease in maternal mortality over time is due to the shift to facility deliveries over time without intervention.</a:t>
            </a:r>
            <a:endParaRPr lang="en-US" dirty="0"/>
          </a:p>
        </p:txBody>
      </p:sp>
      <p:graphicFrame>
        <p:nvGraphicFramePr>
          <p:cNvPr id="55" name="Table 54">
            <a:extLst>
              <a:ext uri="{FF2B5EF4-FFF2-40B4-BE49-F238E27FC236}">
                <a16:creationId xmlns:a16="http://schemas.microsoft.com/office/drawing/2014/main" id="{D510D84E-6289-04EA-FEEC-81F3AD033BC5}"/>
              </a:ext>
            </a:extLst>
          </p:cNvPr>
          <p:cNvGraphicFramePr>
            <a:graphicFrameLocks noGrp="1"/>
          </p:cNvGraphicFramePr>
          <p:nvPr/>
        </p:nvGraphicFramePr>
        <p:xfrm>
          <a:off x="2119884" y="3239897"/>
          <a:ext cx="7952232" cy="731520"/>
        </p:xfrm>
        <a:graphic>
          <a:graphicData uri="http://schemas.openxmlformats.org/drawingml/2006/table">
            <a:tbl>
              <a:tblPr>
                <a:tableStyleId>{2D5ABB26-0587-4C30-8999-92F81FD0307C}</a:tableStyleId>
              </a:tblPr>
              <a:tblGrid>
                <a:gridCol w="1325372">
                  <a:extLst>
                    <a:ext uri="{9D8B030D-6E8A-4147-A177-3AD203B41FA5}">
                      <a16:colId xmlns:a16="http://schemas.microsoft.com/office/drawing/2014/main" val="1280686530"/>
                    </a:ext>
                  </a:extLst>
                </a:gridCol>
                <a:gridCol w="1325372">
                  <a:extLst>
                    <a:ext uri="{9D8B030D-6E8A-4147-A177-3AD203B41FA5}">
                      <a16:colId xmlns:a16="http://schemas.microsoft.com/office/drawing/2014/main" val="14413084"/>
                    </a:ext>
                  </a:extLst>
                </a:gridCol>
                <a:gridCol w="1325372">
                  <a:extLst>
                    <a:ext uri="{9D8B030D-6E8A-4147-A177-3AD203B41FA5}">
                      <a16:colId xmlns:a16="http://schemas.microsoft.com/office/drawing/2014/main" val="1590717026"/>
                    </a:ext>
                  </a:extLst>
                </a:gridCol>
                <a:gridCol w="1325372">
                  <a:extLst>
                    <a:ext uri="{9D8B030D-6E8A-4147-A177-3AD203B41FA5}">
                      <a16:colId xmlns:a16="http://schemas.microsoft.com/office/drawing/2014/main" val="1688599508"/>
                    </a:ext>
                  </a:extLst>
                </a:gridCol>
                <a:gridCol w="1325372">
                  <a:extLst>
                    <a:ext uri="{9D8B030D-6E8A-4147-A177-3AD203B41FA5}">
                      <a16:colId xmlns:a16="http://schemas.microsoft.com/office/drawing/2014/main" val="1449417234"/>
                    </a:ext>
                  </a:extLst>
                </a:gridCol>
                <a:gridCol w="1325372">
                  <a:extLst>
                    <a:ext uri="{9D8B030D-6E8A-4147-A177-3AD203B41FA5}">
                      <a16:colId xmlns:a16="http://schemas.microsoft.com/office/drawing/2014/main" val="1836597912"/>
                    </a:ext>
                  </a:extLst>
                </a:gridCol>
              </a:tblGrid>
              <a:tr h="0">
                <a:tc>
                  <a:txBody>
                    <a:bodyPr/>
                    <a:lstStyle/>
                    <a:p>
                      <a:pPr algn="ctr"/>
                      <a:r>
                        <a:rPr lang="en-US" b="0" dirty="0"/>
                        <a:t>2014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0" dirty="0"/>
                        <a:t>2019</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112503"/>
                  </a:ext>
                </a:extLst>
              </a:tr>
              <a:tr h="0">
                <a:tc>
                  <a:txBody>
                    <a:bodyPr/>
                    <a:lstStyle/>
                    <a:p>
                      <a:pPr algn="ctr"/>
                      <a:r>
                        <a:rPr lang="en-US" dirty="0"/>
                        <a:t>38732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42717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43563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t>38334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45348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46007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8114356"/>
                  </a:ext>
                </a:extLst>
              </a:tr>
            </a:tbl>
          </a:graphicData>
        </a:graphic>
      </p:graphicFrame>
      <p:sp>
        <p:nvSpPr>
          <p:cNvPr id="56" name="TextBox 55">
            <a:extLst>
              <a:ext uri="{FF2B5EF4-FFF2-40B4-BE49-F238E27FC236}">
                <a16:creationId xmlns:a16="http://schemas.microsoft.com/office/drawing/2014/main" id="{2E10349F-984D-0FB0-C637-DE47D18558A6}"/>
              </a:ext>
            </a:extLst>
          </p:cNvPr>
          <p:cNvSpPr txBox="1"/>
          <p:nvPr/>
        </p:nvSpPr>
        <p:spPr>
          <a:xfrm>
            <a:off x="252984" y="2763533"/>
            <a:ext cx="5585440" cy="369332"/>
          </a:xfrm>
          <a:prstGeom prst="rect">
            <a:avLst/>
          </a:prstGeom>
          <a:noFill/>
        </p:spPr>
        <p:txBody>
          <a:bodyPr wrap="none" rtlCol="0">
            <a:spAutoFit/>
          </a:bodyPr>
          <a:lstStyle/>
          <a:p>
            <a:r>
              <a:rPr lang="en-US" dirty="0"/>
              <a:t>According to the Kenya MOH: # of facility births over time</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EBA475-AAB9-5F5C-A43D-4777AA5E85D6}"/>
                  </a:ext>
                </a:extLst>
              </p:cNvPr>
              <p:cNvSpPr txBox="1"/>
              <p:nvPr/>
            </p:nvSpPr>
            <p:spPr>
              <a:xfrm>
                <a:off x="252984" y="4345636"/>
                <a:ext cx="11210544" cy="2308324"/>
              </a:xfrm>
              <a:prstGeom prst="rect">
                <a:avLst/>
              </a:prstGeom>
              <a:noFill/>
            </p:spPr>
            <p:txBody>
              <a:bodyPr wrap="square">
                <a:spAutoFit/>
              </a:bodyPr>
              <a:lstStyle/>
              <a:p>
                <a:r>
                  <a:rPr lang="en-US" dirty="0"/>
                  <a:t>Linear regression: % facility delivery =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year,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 1115.4</a:t>
                </a:r>
              </a:p>
              <a:p>
                <a:endParaRPr lang="en-US" dirty="0"/>
              </a:p>
              <a:p>
                <a:r>
                  <a:rPr lang="en-US" dirty="0"/>
                  <a:t>Given the number of live births in Kakamega County in 2022 was 66,366, this is 1115.4/66366 = 0.0168 </a:t>
                </a:r>
              </a:p>
              <a:p>
                <a:endParaRPr lang="en-US" dirty="0"/>
              </a:p>
              <a:p>
                <a:r>
                  <a:rPr lang="en-US" dirty="0"/>
                  <a:t>There is a 1.68% shift to facility delivery per year</a:t>
                </a:r>
              </a:p>
              <a:p>
                <a:endParaRPr lang="en-US" dirty="0"/>
              </a:p>
              <a:p>
                <a:r>
                  <a:rPr lang="en-US" dirty="0"/>
                  <a:t>If the initial distribution of deliveries in facilities is 0.35, 0.20, 0.45 for Home, L2/3, L4/5 respectively, the change in number of facility deliveries shifts as fit according to the calculated above.</a:t>
                </a:r>
              </a:p>
            </p:txBody>
          </p:sp>
        </mc:Choice>
        <mc:Fallback xmlns="">
          <p:sp>
            <p:nvSpPr>
              <p:cNvPr id="58" name="TextBox 57">
                <a:extLst>
                  <a:ext uri="{FF2B5EF4-FFF2-40B4-BE49-F238E27FC236}">
                    <a16:creationId xmlns:a16="http://schemas.microsoft.com/office/drawing/2014/main" id="{8FEBA475-AAB9-5F5C-A43D-4777AA5E85D6}"/>
                  </a:ext>
                </a:extLst>
              </p:cNvPr>
              <p:cNvSpPr txBox="1">
                <a:spLocks noRot="1" noChangeAspect="1" noMove="1" noResize="1" noEditPoints="1" noAdjustHandles="1" noChangeArrowheads="1" noChangeShapeType="1" noTextEdit="1"/>
              </p:cNvSpPr>
              <p:nvPr/>
            </p:nvSpPr>
            <p:spPr>
              <a:xfrm>
                <a:off x="252984" y="4345636"/>
                <a:ext cx="11210544" cy="2308324"/>
              </a:xfrm>
              <a:prstGeom prst="rect">
                <a:avLst/>
              </a:prstGeom>
              <a:blipFill>
                <a:blip r:embed="rId2"/>
                <a:stretch>
                  <a:fillRect l="-566" t="-1639" b="-2732"/>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93A69F5C-3890-E56D-05B7-A6E758F2856C}"/>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Tree>
    <p:extLst>
      <p:ext uri="{BB962C8B-B14F-4D97-AF65-F5344CB8AC3E}">
        <p14:creationId xmlns:p14="http://schemas.microsoft.com/office/powerpoint/2010/main" val="3650993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3C1A79-D259-3F48-CD8C-D6A3AFEC1144}"/>
              </a:ext>
            </a:extLst>
          </p:cNvPr>
          <p:cNvSpPr txBox="1"/>
          <p:nvPr/>
        </p:nvSpPr>
        <p:spPr>
          <a:xfrm>
            <a:off x="5949696" y="794332"/>
            <a:ext cx="5681472" cy="369332"/>
          </a:xfrm>
          <a:prstGeom prst="rect">
            <a:avLst/>
          </a:prstGeom>
          <a:noFill/>
        </p:spPr>
        <p:txBody>
          <a:bodyPr wrap="square">
            <a:spAutoFit/>
          </a:bodyPr>
          <a:lstStyle/>
          <a:p>
            <a:r>
              <a:rPr lang="en-US" dirty="0">
                <a:effectLst/>
              </a:rPr>
              <a:t>We consider the following scenarios for shifts in deliveries.</a:t>
            </a:r>
            <a:endParaRPr lang="en-US" dirty="0"/>
          </a:p>
        </p:txBody>
      </p:sp>
      <p:graphicFrame>
        <p:nvGraphicFramePr>
          <p:cNvPr id="3" name="Table 2">
            <a:extLst>
              <a:ext uri="{FF2B5EF4-FFF2-40B4-BE49-F238E27FC236}">
                <a16:creationId xmlns:a16="http://schemas.microsoft.com/office/drawing/2014/main" id="{10625654-6F39-05DC-0A68-2528BCC4F3D6}"/>
              </a:ext>
            </a:extLst>
          </p:cNvPr>
          <p:cNvGraphicFramePr>
            <a:graphicFrameLocks noGrp="1"/>
          </p:cNvGraphicFramePr>
          <p:nvPr/>
        </p:nvGraphicFramePr>
        <p:xfrm>
          <a:off x="5538630" y="1637442"/>
          <a:ext cx="6262405" cy="1458305"/>
        </p:xfrm>
        <a:graphic>
          <a:graphicData uri="http://schemas.openxmlformats.org/drawingml/2006/table">
            <a:tbl>
              <a:tblPr/>
              <a:tblGrid>
                <a:gridCol w="3049660">
                  <a:extLst>
                    <a:ext uri="{9D8B030D-6E8A-4147-A177-3AD203B41FA5}">
                      <a16:colId xmlns:a16="http://schemas.microsoft.com/office/drawing/2014/main" val="3277100905"/>
                    </a:ext>
                  </a:extLst>
                </a:gridCol>
                <a:gridCol w="603409">
                  <a:extLst>
                    <a:ext uri="{9D8B030D-6E8A-4147-A177-3AD203B41FA5}">
                      <a16:colId xmlns:a16="http://schemas.microsoft.com/office/drawing/2014/main" val="742902502"/>
                    </a:ext>
                  </a:extLst>
                </a:gridCol>
                <a:gridCol w="652334">
                  <a:extLst>
                    <a:ext uri="{9D8B030D-6E8A-4147-A177-3AD203B41FA5}">
                      <a16:colId xmlns:a16="http://schemas.microsoft.com/office/drawing/2014/main" val="3848071926"/>
                    </a:ext>
                  </a:extLst>
                </a:gridCol>
                <a:gridCol w="652334">
                  <a:extLst>
                    <a:ext uri="{9D8B030D-6E8A-4147-A177-3AD203B41FA5}">
                      <a16:colId xmlns:a16="http://schemas.microsoft.com/office/drawing/2014/main" val="2284447992"/>
                    </a:ext>
                  </a:extLst>
                </a:gridCol>
                <a:gridCol w="652334">
                  <a:extLst>
                    <a:ext uri="{9D8B030D-6E8A-4147-A177-3AD203B41FA5}">
                      <a16:colId xmlns:a16="http://schemas.microsoft.com/office/drawing/2014/main" val="2039919116"/>
                    </a:ext>
                  </a:extLst>
                </a:gridCol>
                <a:gridCol w="652334">
                  <a:extLst>
                    <a:ext uri="{9D8B030D-6E8A-4147-A177-3AD203B41FA5}">
                      <a16:colId xmlns:a16="http://schemas.microsoft.com/office/drawing/2014/main" val="3051437234"/>
                    </a:ext>
                  </a:extLst>
                </a:gridCol>
              </a:tblGrid>
              <a:tr h="37835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800" b="1" i="0" u="none" strike="noStrike" dirty="0">
                          <a:solidFill>
                            <a:srgbClr val="000000"/>
                          </a:solidFill>
                          <a:effectLst/>
                          <a:latin typeface="Arial" panose="020B0604020202020204" pitchFamily="34" charset="0"/>
                        </a:rPr>
                        <a:t>Conservative</a:t>
                      </a:r>
                      <a:endParaRPr lang="en-US" sz="1800" b="1" dirty="0">
                        <a:effectLst/>
                      </a:endParaRPr>
                    </a:p>
                  </a:txBody>
                  <a:tcPr marL="156560" marR="156560" marT="78280" marB="782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625374"/>
                  </a:ext>
                </a:extLst>
              </a:tr>
              <a:tr h="342475">
                <a:tc>
                  <a:txBody>
                    <a:bodyPr/>
                    <a:lstStyle/>
                    <a:p>
                      <a:pPr rtl="0" fontAlgn="b">
                        <a:spcBef>
                          <a:spcPts val="0"/>
                        </a:spcBef>
                        <a:spcAft>
                          <a:spcPts val="0"/>
                        </a:spcAft>
                      </a:pPr>
                      <a:r>
                        <a:rPr lang="en-US" sz="1700" b="0" i="0" u="none" strike="noStrike" dirty="0">
                          <a:solidFill>
                            <a:srgbClr val="000000"/>
                          </a:solidFill>
                          <a:effectLst/>
                          <a:latin typeface="Arial" panose="020B0604020202020204" pitchFamily="34" charset="0"/>
                        </a:rPr>
                        <a:t>% of births at home</a:t>
                      </a:r>
                      <a:endParaRPr lang="en-US" sz="3100" b="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0.33</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08202186"/>
                  </a:ext>
                </a:extLst>
              </a:tr>
              <a:tr h="342475">
                <a:tc>
                  <a:txBody>
                    <a:bodyPr/>
                    <a:lstStyle/>
                    <a:p>
                      <a:pPr rtl="0" fontAlgn="b">
                        <a:spcBef>
                          <a:spcPts val="0"/>
                        </a:spcBef>
                        <a:spcAft>
                          <a:spcPts val="0"/>
                        </a:spcAft>
                      </a:pPr>
                      <a:r>
                        <a:rPr lang="en-US" sz="1700" b="0" i="0" u="none" strike="noStrike">
                          <a:solidFill>
                            <a:srgbClr val="000000"/>
                          </a:solidFill>
                          <a:effectLst/>
                          <a:latin typeface="Arial" panose="020B0604020202020204" pitchFamily="34" charset="0"/>
                        </a:rPr>
                        <a:t>% of births at L2/L3 facilities</a:t>
                      </a:r>
                      <a:endParaRPr lang="en-US" sz="3100" b="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0.19</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0.18</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0.17</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847897"/>
                  </a:ext>
                </a:extLst>
              </a:tr>
              <a:tr h="342475">
                <a:tc>
                  <a:txBody>
                    <a:bodyPr/>
                    <a:lstStyle/>
                    <a:p>
                      <a:pPr rtl="0" fontAlgn="b">
                        <a:spcBef>
                          <a:spcPts val="0"/>
                        </a:spcBef>
                        <a:spcAft>
                          <a:spcPts val="0"/>
                        </a:spcAft>
                      </a:pPr>
                      <a:r>
                        <a:rPr lang="en-US" sz="1700" b="0" i="0" u="none" strike="noStrike" dirty="0">
                          <a:solidFill>
                            <a:srgbClr val="000000"/>
                          </a:solidFill>
                          <a:effectLst/>
                          <a:latin typeface="Arial" panose="020B0604020202020204" pitchFamily="34" charset="0"/>
                        </a:rPr>
                        <a:t>% of births at L4/L5 facilities</a:t>
                      </a:r>
                      <a:endParaRPr lang="en-US" sz="3100" b="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0.47</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0.50</a:t>
                      </a:r>
                      <a:endParaRPr lang="en-US" sz="310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0.53</a:t>
                      </a:r>
                      <a:endParaRPr lang="en-US" sz="3100" dirty="0">
                        <a:effectLst/>
                      </a:endParaRPr>
                    </a:p>
                  </a:txBody>
                  <a:tcPr marL="48925" marR="48925" marT="32617" marB="3261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18020"/>
                  </a:ext>
                </a:extLst>
              </a:tr>
            </a:tbl>
          </a:graphicData>
        </a:graphic>
      </p:graphicFrame>
      <p:graphicFrame>
        <p:nvGraphicFramePr>
          <p:cNvPr id="6" name="Table 5">
            <a:extLst>
              <a:ext uri="{FF2B5EF4-FFF2-40B4-BE49-F238E27FC236}">
                <a16:creationId xmlns:a16="http://schemas.microsoft.com/office/drawing/2014/main" id="{8A24899F-59D0-B52B-CDA9-7A2724B5F3AB}"/>
              </a:ext>
            </a:extLst>
          </p:cNvPr>
          <p:cNvGraphicFramePr>
            <a:graphicFrameLocks noGrp="1"/>
          </p:cNvGraphicFramePr>
          <p:nvPr/>
        </p:nvGraphicFramePr>
        <p:xfrm>
          <a:off x="5538630" y="5062117"/>
          <a:ext cx="6244647" cy="1439708"/>
        </p:xfrm>
        <a:graphic>
          <a:graphicData uri="http://schemas.openxmlformats.org/drawingml/2006/table">
            <a:tbl>
              <a:tblPr/>
              <a:tblGrid>
                <a:gridCol w="3041013">
                  <a:extLst>
                    <a:ext uri="{9D8B030D-6E8A-4147-A177-3AD203B41FA5}">
                      <a16:colId xmlns:a16="http://schemas.microsoft.com/office/drawing/2014/main" val="3329183800"/>
                    </a:ext>
                  </a:extLst>
                </a:gridCol>
                <a:gridCol w="601698">
                  <a:extLst>
                    <a:ext uri="{9D8B030D-6E8A-4147-A177-3AD203B41FA5}">
                      <a16:colId xmlns:a16="http://schemas.microsoft.com/office/drawing/2014/main" val="2086778766"/>
                    </a:ext>
                  </a:extLst>
                </a:gridCol>
                <a:gridCol w="650484">
                  <a:extLst>
                    <a:ext uri="{9D8B030D-6E8A-4147-A177-3AD203B41FA5}">
                      <a16:colId xmlns:a16="http://schemas.microsoft.com/office/drawing/2014/main" val="1896010658"/>
                    </a:ext>
                  </a:extLst>
                </a:gridCol>
                <a:gridCol w="650484">
                  <a:extLst>
                    <a:ext uri="{9D8B030D-6E8A-4147-A177-3AD203B41FA5}">
                      <a16:colId xmlns:a16="http://schemas.microsoft.com/office/drawing/2014/main" val="1098968252"/>
                    </a:ext>
                  </a:extLst>
                </a:gridCol>
                <a:gridCol w="650484">
                  <a:extLst>
                    <a:ext uri="{9D8B030D-6E8A-4147-A177-3AD203B41FA5}">
                      <a16:colId xmlns:a16="http://schemas.microsoft.com/office/drawing/2014/main" val="1007426110"/>
                    </a:ext>
                  </a:extLst>
                </a:gridCol>
                <a:gridCol w="650484">
                  <a:extLst>
                    <a:ext uri="{9D8B030D-6E8A-4147-A177-3AD203B41FA5}">
                      <a16:colId xmlns:a16="http://schemas.microsoft.com/office/drawing/2014/main" val="2551101324"/>
                    </a:ext>
                  </a:extLst>
                </a:gridCol>
              </a:tblGrid>
              <a:tr h="377281">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700" b="1" i="0" u="none" strike="noStrike" dirty="0">
                          <a:solidFill>
                            <a:srgbClr val="000000"/>
                          </a:solidFill>
                          <a:effectLst/>
                          <a:latin typeface="Arial" panose="020B0604020202020204" pitchFamily="34" charset="0"/>
                        </a:rPr>
                        <a:t>Aggressive</a:t>
                      </a:r>
                      <a:endParaRPr lang="en-US" sz="1700" b="1" dirty="0">
                        <a:effectLst/>
                      </a:endParaRPr>
                    </a:p>
                  </a:txBody>
                  <a:tcPr marL="156116" marR="156116" marT="78058" marB="7805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5142438"/>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home</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0.35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34832021"/>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L2/L3 facilities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0.16</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0.11</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0.04</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0.05</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22220899"/>
                  </a:ext>
                </a:extLst>
              </a:tr>
              <a:tr h="341504">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L4/L5 facilities</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0.49</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0.60</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0.76</a:t>
                      </a:r>
                      <a:endParaRPr lang="en-US" sz="170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0.90</a:t>
                      </a:r>
                      <a:endParaRPr lang="en-US" sz="1700" dirty="0">
                        <a:effectLst/>
                      </a:endParaRPr>
                    </a:p>
                  </a:txBody>
                  <a:tcPr marL="48786" marR="48786" marT="32524" marB="325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9023219"/>
                  </a:ext>
                </a:extLst>
              </a:tr>
            </a:tbl>
          </a:graphicData>
        </a:graphic>
      </p:graphicFrame>
      <p:graphicFrame>
        <p:nvGraphicFramePr>
          <p:cNvPr id="7" name="Table 6">
            <a:extLst>
              <a:ext uri="{FF2B5EF4-FFF2-40B4-BE49-F238E27FC236}">
                <a16:creationId xmlns:a16="http://schemas.microsoft.com/office/drawing/2014/main" id="{6BADE302-2822-BB33-AEE1-9B56D7882EA6}"/>
              </a:ext>
            </a:extLst>
          </p:cNvPr>
          <p:cNvGraphicFramePr>
            <a:graphicFrameLocks noGrp="1"/>
          </p:cNvGraphicFramePr>
          <p:nvPr/>
        </p:nvGraphicFramePr>
        <p:xfrm>
          <a:off x="5538630" y="3401086"/>
          <a:ext cx="6262406" cy="1485427"/>
        </p:xfrm>
        <a:graphic>
          <a:graphicData uri="http://schemas.openxmlformats.org/drawingml/2006/table">
            <a:tbl>
              <a:tblPr/>
              <a:tblGrid>
                <a:gridCol w="3049661">
                  <a:extLst>
                    <a:ext uri="{9D8B030D-6E8A-4147-A177-3AD203B41FA5}">
                      <a16:colId xmlns:a16="http://schemas.microsoft.com/office/drawing/2014/main" val="4089687482"/>
                    </a:ext>
                  </a:extLst>
                </a:gridCol>
                <a:gridCol w="603409">
                  <a:extLst>
                    <a:ext uri="{9D8B030D-6E8A-4147-A177-3AD203B41FA5}">
                      <a16:colId xmlns:a16="http://schemas.microsoft.com/office/drawing/2014/main" val="2210376302"/>
                    </a:ext>
                  </a:extLst>
                </a:gridCol>
                <a:gridCol w="652334">
                  <a:extLst>
                    <a:ext uri="{9D8B030D-6E8A-4147-A177-3AD203B41FA5}">
                      <a16:colId xmlns:a16="http://schemas.microsoft.com/office/drawing/2014/main" val="3167260099"/>
                    </a:ext>
                  </a:extLst>
                </a:gridCol>
                <a:gridCol w="652334">
                  <a:extLst>
                    <a:ext uri="{9D8B030D-6E8A-4147-A177-3AD203B41FA5}">
                      <a16:colId xmlns:a16="http://schemas.microsoft.com/office/drawing/2014/main" val="4072144418"/>
                    </a:ext>
                  </a:extLst>
                </a:gridCol>
                <a:gridCol w="652334">
                  <a:extLst>
                    <a:ext uri="{9D8B030D-6E8A-4147-A177-3AD203B41FA5}">
                      <a16:colId xmlns:a16="http://schemas.microsoft.com/office/drawing/2014/main" val="618928803"/>
                    </a:ext>
                  </a:extLst>
                </a:gridCol>
                <a:gridCol w="652334">
                  <a:extLst>
                    <a:ext uri="{9D8B030D-6E8A-4147-A177-3AD203B41FA5}">
                      <a16:colId xmlns:a16="http://schemas.microsoft.com/office/drawing/2014/main" val="3420409313"/>
                    </a:ext>
                  </a:extLst>
                </a:gridCol>
              </a:tblGrid>
              <a:tr h="399790">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Percent births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CB9C"/>
                    </a:solidFill>
                  </a:tcPr>
                </a:tc>
                <a:tc gridSpan="5">
                  <a:txBody>
                    <a:bodyPr/>
                    <a:lstStyle/>
                    <a:p>
                      <a:pPr algn="ctr" rtl="0" fontAlgn="b">
                        <a:spcBef>
                          <a:spcPts val="0"/>
                        </a:spcBef>
                        <a:spcAft>
                          <a:spcPts val="0"/>
                        </a:spcAft>
                      </a:pPr>
                      <a:r>
                        <a:rPr lang="en-US" sz="1700" b="1" i="0" u="none" strike="noStrike" dirty="0">
                          <a:solidFill>
                            <a:srgbClr val="000000"/>
                          </a:solidFill>
                          <a:effectLst/>
                          <a:latin typeface="Arial" panose="020B0604020202020204" pitchFamily="34" charset="0"/>
                        </a:rPr>
                        <a:t>Moderate</a:t>
                      </a:r>
                      <a:endParaRPr lang="en-US" sz="1700" b="1"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2312729"/>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home</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0.30</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0.20</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19292244"/>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L2/L3 facilities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0.20</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0.18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0.12</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08384712"/>
                  </a:ext>
                </a:extLst>
              </a:tr>
              <a:tr h="361879">
                <a:tc>
                  <a:txBody>
                    <a:bodyPr/>
                    <a:lstStyle/>
                    <a:p>
                      <a:pPr rtl="0" fontAlgn="b">
                        <a:spcBef>
                          <a:spcPts val="0"/>
                        </a:spcBef>
                        <a:spcAft>
                          <a:spcPts val="0"/>
                        </a:spcAft>
                      </a:pPr>
                      <a:r>
                        <a:rPr lang="en-US" sz="1700" b="1" i="0" u="none" strike="noStrike" dirty="0">
                          <a:solidFill>
                            <a:srgbClr val="000000"/>
                          </a:solidFill>
                          <a:effectLst/>
                          <a:latin typeface="Arial" panose="020B0604020202020204" pitchFamily="34" charset="0"/>
                        </a:rPr>
                        <a:t>% of births at L4/L5 facilities</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0.45</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a:solidFill>
                            <a:srgbClr val="000000"/>
                          </a:solidFill>
                          <a:effectLst/>
                          <a:latin typeface="Calibri" panose="020F0502020204030204" pitchFamily="34" charset="0"/>
                        </a:rPr>
                        <a:t>0.47</a:t>
                      </a:r>
                      <a:endParaRPr lang="en-US" sz="17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0.53</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0.60</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700" b="0" i="0" u="none" strike="noStrike" dirty="0">
                          <a:solidFill>
                            <a:srgbClr val="000000"/>
                          </a:solidFill>
                          <a:effectLst/>
                          <a:latin typeface="Calibri" panose="020F0502020204030204" pitchFamily="34" charset="0"/>
                        </a:rPr>
                        <a:t>0.68</a:t>
                      </a:r>
                      <a:endParaRPr lang="en-US" sz="1700" dirty="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39965423"/>
                  </a:ext>
                </a:extLst>
              </a:tr>
            </a:tbl>
          </a:graphicData>
        </a:graphic>
      </p:graphicFrame>
      <p:sp>
        <p:nvSpPr>
          <p:cNvPr id="8" name="TextBox 7">
            <a:extLst>
              <a:ext uri="{FF2B5EF4-FFF2-40B4-BE49-F238E27FC236}">
                <a16:creationId xmlns:a16="http://schemas.microsoft.com/office/drawing/2014/main" id="{A501205D-0A27-EF89-5C0B-36D05BA7452D}"/>
              </a:ext>
            </a:extLst>
          </p:cNvPr>
          <p:cNvSpPr txBox="1"/>
          <p:nvPr/>
        </p:nvSpPr>
        <p:spPr>
          <a:xfrm>
            <a:off x="8582030" y="1223421"/>
            <a:ext cx="3352800" cy="369332"/>
          </a:xfrm>
          <a:prstGeom prst="rect">
            <a:avLst/>
          </a:prstGeom>
          <a:noFill/>
        </p:spPr>
        <p:txBody>
          <a:bodyPr wrap="square">
            <a:spAutoFit/>
          </a:bodyPr>
          <a:lstStyle/>
          <a:p>
            <a:pPr rtl="0">
              <a:spcBef>
                <a:spcPts val="0"/>
              </a:spcBef>
              <a:spcAft>
                <a:spcPts val="600"/>
              </a:spcAft>
            </a:pPr>
            <a:r>
              <a:rPr lang="en-US" sz="1800" b="0" i="0" u="none" strike="noStrike" dirty="0">
                <a:solidFill>
                  <a:srgbClr val="000000"/>
                </a:solidFill>
                <a:effectLst/>
                <a:latin typeface="Arial" panose="020B0604020202020204" pitchFamily="34" charset="0"/>
              </a:rPr>
              <a:t>2021  2022  2023  2024  2025</a:t>
            </a:r>
            <a:endParaRPr lang="en-US" b="0" dirty="0">
              <a:effectLst/>
            </a:endParaRPr>
          </a:p>
        </p:txBody>
      </p:sp>
      <p:sp>
        <p:nvSpPr>
          <p:cNvPr id="9" name="TextBox 8">
            <a:extLst>
              <a:ext uri="{FF2B5EF4-FFF2-40B4-BE49-F238E27FC236}">
                <a16:creationId xmlns:a16="http://schemas.microsoft.com/office/drawing/2014/main" id="{BBE1CA29-F80B-D57B-360E-56EFC8A2E652}"/>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t>2. Distribution of deliveries at different facility levels</a:t>
            </a:r>
          </a:p>
        </p:txBody>
      </p:sp>
      <p:sp>
        <p:nvSpPr>
          <p:cNvPr id="10" name="TextBox 9">
            <a:extLst>
              <a:ext uri="{FF2B5EF4-FFF2-40B4-BE49-F238E27FC236}">
                <a16:creationId xmlns:a16="http://schemas.microsoft.com/office/drawing/2014/main" id="{E0957C48-E583-D540-31DE-16469017EB3C}"/>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11" name="TextBox 10">
            <a:extLst>
              <a:ext uri="{FF2B5EF4-FFF2-40B4-BE49-F238E27FC236}">
                <a16:creationId xmlns:a16="http://schemas.microsoft.com/office/drawing/2014/main" id="{02EC89FE-C3E7-DA3C-EAE3-4EADE12C5041}"/>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12" name="TextBox 11">
            <a:extLst>
              <a:ext uri="{FF2B5EF4-FFF2-40B4-BE49-F238E27FC236}">
                <a16:creationId xmlns:a16="http://schemas.microsoft.com/office/drawing/2014/main" id="{73318A84-0113-AEBA-03DB-A151CC299246}"/>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13" name="TextBox 12">
            <a:extLst>
              <a:ext uri="{FF2B5EF4-FFF2-40B4-BE49-F238E27FC236}">
                <a16:creationId xmlns:a16="http://schemas.microsoft.com/office/drawing/2014/main" id="{9FD6C90C-2A30-F9C8-25B1-B9F634ED5CEE}"/>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Tree>
    <p:extLst>
      <p:ext uri="{BB962C8B-B14F-4D97-AF65-F5344CB8AC3E}">
        <p14:creationId xmlns:p14="http://schemas.microsoft.com/office/powerpoint/2010/main" val="3888811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9AF8E5-3061-9FBA-BEC7-7BB5367BD4AC}"/>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13294296-840A-68B5-228C-6BCE15E230CB}"/>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408BC6A3-528E-E1ED-F6B3-250408C25FDE}"/>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t>3. Effects of ANC visits</a:t>
            </a:r>
          </a:p>
        </p:txBody>
      </p:sp>
      <p:sp>
        <p:nvSpPr>
          <p:cNvPr id="7" name="TextBox 6">
            <a:extLst>
              <a:ext uri="{FF2B5EF4-FFF2-40B4-BE49-F238E27FC236}">
                <a16:creationId xmlns:a16="http://schemas.microsoft.com/office/drawing/2014/main" id="{5029CBFE-7AB0-F521-070A-1C5E39362962}"/>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8" name="TextBox 7">
            <a:extLst>
              <a:ext uri="{FF2B5EF4-FFF2-40B4-BE49-F238E27FC236}">
                <a16:creationId xmlns:a16="http://schemas.microsoft.com/office/drawing/2014/main" id="{9306928A-B96D-2C3E-6EB8-A8447EF78F2D}"/>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
        <p:nvSpPr>
          <p:cNvPr id="14" name="TextBox 13">
            <a:extLst>
              <a:ext uri="{FF2B5EF4-FFF2-40B4-BE49-F238E27FC236}">
                <a16:creationId xmlns:a16="http://schemas.microsoft.com/office/drawing/2014/main" id="{BDE33063-C14C-4964-0363-1EE03D89CA65}"/>
              </a:ext>
            </a:extLst>
          </p:cNvPr>
          <p:cNvSpPr txBox="1"/>
          <p:nvPr/>
        </p:nvSpPr>
        <p:spPr>
          <a:xfrm>
            <a:off x="5669280" y="822053"/>
            <a:ext cx="6108192" cy="923330"/>
          </a:xfrm>
          <a:prstGeom prst="rect">
            <a:avLst/>
          </a:prstGeom>
          <a:noFill/>
        </p:spPr>
        <p:txBody>
          <a:bodyPr wrap="square">
            <a:spAutoFit/>
          </a:bodyPr>
          <a:lstStyle/>
          <a:p>
            <a:r>
              <a:rPr lang="en-US" dirty="0"/>
              <a:t>We assume ANC reduces complications, so the calculated below is incorporated into the model as a reduction of complications by 8.7%.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010DD4-4883-E5C4-EC87-0E4AA2A25455}"/>
                  </a:ext>
                </a:extLst>
              </p:cNvPr>
              <p:cNvSpPr txBox="1"/>
              <p:nvPr/>
            </p:nvSpPr>
            <p:spPr>
              <a:xfrm>
                <a:off x="257170" y="2973846"/>
                <a:ext cx="11678798" cy="2031325"/>
              </a:xfrm>
              <a:prstGeom prst="rect">
                <a:avLst/>
              </a:prstGeom>
              <a:noFill/>
            </p:spPr>
            <p:txBody>
              <a:bodyPr wrap="square" rtlCol="0">
                <a:spAutoFit/>
              </a:bodyPr>
              <a:lstStyle/>
              <a:p>
                <a:r>
                  <a:rPr lang="en-US" dirty="0"/>
                  <a:t>We fit a linear random effects model as shown below on panel data from the Global Finance Fund and the Kenya MOH: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𝑀𝑎𝑡𝑒𝑟𝑛𝑎𝑙</m:t>
                      </m:r>
                      <m:r>
                        <a:rPr lang="en-US" b="0" i="1" smtClean="0">
                          <a:latin typeface="Cambria Math" panose="02040503050406030204" pitchFamily="18" charset="0"/>
                        </a:rPr>
                        <m:t> </m:t>
                      </m:r>
                      <m:r>
                        <a:rPr lang="en-US" b="0" i="1" smtClean="0">
                          <a:latin typeface="Cambria Math" panose="02040503050406030204" pitchFamily="18" charset="0"/>
                        </a:rPr>
                        <m:t>𝑚𝑜𝑟𝑡𝑎𝑙𝑖𝑡𝑦</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=1+</m:t>
                      </m:r>
                      <m:r>
                        <a:rPr lang="en-US" b="0" i="1" smtClean="0">
                          <a:latin typeface="Cambria Math" panose="02040503050406030204" pitchFamily="18" charset="0"/>
                        </a:rPr>
                        <m:t>𝑆𝑘𝑖𝑙𝑙𝑒𝑑</m:t>
                      </m:r>
                      <m:r>
                        <a:rPr lang="en-US" b="0" i="1" smtClean="0">
                          <a:latin typeface="Cambria Math" panose="02040503050406030204" pitchFamily="18" charset="0"/>
                        </a:rPr>
                        <m:t> </m:t>
                      </m:r>
                      <m:r>
                        <a:rPr lang="en-US" b="0" i="1" smtClean="0">
                          <a:latin typeface="Cambria Math" panose="02040503050406030204" pitchFamily="18" charset="0"/>
                        </a:rPr>
                        <m:t>𝐵𝑖𝑟𝑡h</m:t>
                      </m:r>
                      <m:r>
                        <a:rPr lang="en-US" b="0" i="1" smtClean="0">
                          <a:latin typeface="Cambria Math" panose="02040503050406030204" pitchFamily="18" charset="0"/>
                        </a:rPr>
                        <m:t> </m:t>
                      </m:r>
                      <m:r>
                        <a:rPr lang="en-US" b="0" i="1" smtClean="0">
                          <a:latin typeface="Cambria Math" panose="02040503050406030204" pitchFamily="18" charset="0"/>
                        </a:rPr>
                        <m:t>𝐴𝑡𝑡𝑒𝑛𝑑𝑎𝑛𝑐𝑒</m:t>
                      </m:r>
                      <m:r>
                        <a:rPr lang="en-US" b="0" i="1" smtClean="0">
                          <a:latin typeface="Cambria Math" panose="02040503050406030204" pitchFamily="18" charset="0"/>
                        </a:rPr>
                        <m:t>+</m:t>
                      </m:r>
                      <m:r>
                        <a:rPr lang="en-US" b="0" i="1" smtClean="0">
                          <a:latin typeface="Cambria Math" panose="02040503050406030204" pitchFamily="18" charset="0"/>
                        </a:rPr>
                        <m:t>𝐴𝑁𝐶</m:t>
                      </m:r>
                      <m:r>
                        <a:rPr lang="en-US" b="0" i="1" smtClean="0">
                          <a:latin typeface="Cambria Math" panose="02040503050406030204" pitchFamily="18" charset="0"/>
                        </a:rPr>
                        <m:t>+</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1 </m:t>
                          </m:r>
                        </m:e>
                      </m:d>
                      <m:r>
                        <a:rPr lang="en-US" b="0" i="1" smtClean="0">
                          <a:latin typeface="Cambria Math" panose="02040503050406030204" pitchFamily="18" charset="0"/>
                        </a:rPr>
                        <m:t> </m:t>
                      </m:r>
                      <m:r>
                        <a:rPr lang="en-US" b="0" i="1" smtClean="0">
                          <a:latin typeface="Cambria Math" panose="02040503050406030204" pitchFamily="18" charset="0"/>
                        </a:rPr>
                        <m:t>𝐶𝑜𝑢𝑛𝑡𝑦</m:t>
                      </m:r>
                      <m:r>
                        <a:rPr lang="en-US" b="0" i="1" smtClean="0">
                          <a:latin typeface="Cambria Math" panose="02040503050406030204" pitchFamily="18" charset="0"/>
                        </a:rPr>
                        <m:t>)</m:t>
                      </m:r>
                    </m:oMath>
                  </m:oMathPara>
                </a14:m>
                <a:endParaRPr lang="en-US" dirty="0"/>
              </a:p>
              <a:p>
                <a:endParaRPr lang="en-US" dirty="0"/>
              </a:p>
              <a:p>
                <a:r>
                  <a:rPr lang="en-US" dirty="0"/>
                  <a:t>The model coefficient fit for ANC was -0.0663%. A 10% increase in ANC reduces the MMR by 0.00663. </a:t>
                </a:r>
              </a:p>
              <a:p>
                <a:endParaRPr lang="en-US" dirty="0"/>
              </a:p>
              <a:p>
                <a:r>
                  <a:rPr lang="en-US" dirty="0"/>
                  <a:t>With a starting maternal mortality rate of 0.076%, a 0.0663% reduction is an 8.7% reduction of the maternal mortality rate. </a:t>
                </a:r>
              </a:p>
            </p:txBody>
          </p:sp>
        </mc:Choice>
        <mc:Fallback xmlns="">
          <p:sp>
            <p:nvSpPr>
              <p:cNvPr id="15" name="TextBox 14">
                <a:extLst>
                  <a:ext uri="{FF2B5EF4-FFF2-40B4-BE49-F238E27FC236}">
                    <a16:creationId xmlns:a16="http://schemas.microsoft.com/office/drawing/2014/main" id="{CF010DD4-4883-E5C4-EC87-0E4AA2A25455}"/>
                  </a:ext>
                </a:extLst>
              </p:cNvPr>
              <p:cNvSpPr txBox="1">
                <a:spLocks noRot="1" noChangeAspect="1" noMove="1" noResize="1" noEditPoints="1" noAdjustHandles="1" noChangeArrowheads="1" noChangeShapeType="1" noTextEdit="1"/>
              </p:cNvSpPr>
              <p:nvPr/>
            </p:nvSpPr>
            <p:spPr>
              <a:xfrm>
                <a:off x="257170" y="2973846"/>
                <a:ext cx="11678798" cy="2031325"/>
              </a:xfrm>
              <a:prstGeom prst="rect">
                <a:avLst/>
              </a:prstGeom>
              <a:blipFill>
                <a:blip r:embed="rId2"/>
                <a:stretch>
                  <a:fillRect l="-435" t="-1863" r="-109" b="-3106"/>
                </a:stretch>
              </a:blipFill>
            </p:spPr>
            <p:txBody>
              <a:bodyPr/>
              <a:lstStyle/>
              <a:p>
                <a:r>
                  <a:rPr lang="en-US">
                    <a:noFill/>
                  </a:rPr>
                  <a:t> </a:t>
                </a:r>
              </a:p>
            </p:txBody>
          </p:sp>
        </mc:Fallback>
      </mc:AlternateContent>
    </p:spTree>
    <p:extLst>
      <p:ext uri="{BB962C8B-B14F-4D97-AF65-F5344CB8AC3E}">
        <p14:creationId xmlns:p14="http://schemas.microsoft.com/office/powerpoint/2010/main" val="554548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CCA5C0-1C2A-7941-6754-E6B7DA6CC813}"/>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FDD22F80-2CEE-BB5C-750B-6370563A6446}"/>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91973E53-6C90-2D9C-452A-A60F0E531D86}"/>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7" name="TextBox 6">
            <a:extLst>
              <a:ext uri="{FF2B5EF4-FFF2-40B4-BE49-F238E27FC236}">
                <a16:creationId xmlns:a16="http://schemas.microsoft.com/office/drawing/2014/main" id="{D5E47CBF-2B31-A83A-45C7-631796325438}"/>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t>4. Effects of SDR on healthcare quality</a:t>
            </a:r>
          </a:p>
        </p:txBody>
      </p:sp>
      <p:sp>
        <p:nvSpPr>
          <p:cNvPr id="8" name="TextBox 7">
            <a:extLst>
              <a:ext uri="{FF2B5EF4-FFF2-40B4-BE49-F238E27FC236}">
                <a16:creationId xmlns:a16="http://schemas.microsoft.com/office/drawing/2014/main" id="{94CE508E-9060-413B-FFE8-F9D1EA4E2719}"/>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solidFill>
                  <a:schemeClr val="bg2">
                    <a:lumMod val="90000"/>
                  </a:schemeClr>
                </a:solidFill>
              </a:rPr>
              <a:t>5. DALY calculations</a:t>
            </a:r>
          </a:p>
        </p:txBody>
      </p:sp>
      <p:sp>
        <p:nvSpPr>
          <p:cNvPr id="14" name="TextBox 13">
            <a:extLst>
              <a:ext uri="{FF2B5EF4-FFF2-40B4-BE49-F238E27FC236}">
                <a16:creationId xmlns:a16="http://schemas.microsoft.com/office/drawing/2014/main" id="{62D47588-2C31-2C2A-0BC9-15F8A5C69E0A}"/>
              </a:ext>
            </a:extLst>
          </p:cNvPr>
          <p:cNvSpPr txBox="1"/>
          <p:nvPr/>
        </p:nvSpPr>
        <p:spPr>
          <a:xfrm>
            <a:off x="5664200" y="1003300"/>
            <a:ext cx="6375400" cy="646331"/>
          </a:xfrm>
          <a:prstGeom prst="rect">
            <a:avLst/>
          </a:prstGeom>
          <a:noFill/>
        </p:spPr>
        <p:txBody>
          <a:bodyPr wrap="square" rtlCol="0">
            <a:spAutoFit/>
          </a:bodyPr>
          <a:lstStyle/>
          <a:p>
            <a:r>
              <a:rPr lang="en-US" dirty="0"/>
              <a:t>No current data on effects of SDR on healthcare quality, so assumption is that SDR reduces maternal mortality directly.</a:t>
            </a:r>
          </a:p>
        </p:txBody>
      </p:sp>
    </p:spTree>
    <p:extLst>
      <p:ext uri="{BB962C8B-B14F-4D97-AF65-F5344CB8AC3E}">
        <p14:creationId xmlns:p14="http://schemas.microsoft.com/office/powerpoint/2010/main" val="2175981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4991944" cy="369332"/>
          </a:xfrm>
          <a:prstGeom prst="rect">
            <a:avLst/>
          </a:prstGeom>
          <a:noFill/>
        </p:spPr>
        <p:txBody>
          <a:bodyPr wrap="none" rtlCol="0">
            <a:spAutoFit/>
          </a:bodyPr>
          <a:lstStyle/>
          <a:p>
            <a:r>
              <a:rPr lang="en-US" b="1" dirty="0">
                <a:solidFill>
                  <a:schemeClr val="accent1">
                    <a:lumMod val="75000"/>
                  </a:schemeClr>
                </a:solidFill>
                <a:latin typeface="+mj-lt"/>
              </a:rPr>
              <a:t>OVERVIEW OF ABM - Part 2: Simulation of scenarios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CCA5C0-1C2A-7941-6754-E6B7DA6CC813}"/>
              </a:ext>
            </a:extLst>
          </p:cNvPr>
          <p:cNvSpPr txBox="1"/>
          <p:nvPr/>
        </p:nvSpPr>
        <p:spPr>
          <a:xfrm>
            <a:off x="257170" y="1212486"/>
            <a:ext cx="5253614" cy="369332"/>
          </a:xfrm>
          <a:prstGeom prst="rect">
            <a:avLst/>
          </a:prstGeom>
          <a:noFill/>
          <a:ln w="28575">
            <a:noFill/>
          </a:ln>
        </p:spPr>
        <p:txBody>
          <a:bodyPr wrap="square" rtlCol="0">
            <a:spAutoFit/>
          </a:bodyPr>
          <a:lstStyle/>
          <a:p>
            <a:r>
              <a:rPr lang="en-US" dirty="0">
                <a:solidFill>
                  <a:schemeClr val="bg2">
                    <a:lumMod val="90000"/>
                  </a:schemeClr>
                </a:solidFill>
              </a:rPr>
              <a:t>2. Distribution of deliveries at different facility levels</a:t>
            </a:r>
          </a:p>
        </p:txBody>
      </p:sp>
      <p:sp>
        <p:nvSpPr>
          <p:cNvPr id="3" name="TextBox 2">
            <a:extLst>
              <a:ext uri="{FF2B5EF4-FFF2-40B4-BE49-F238E27FC236}">
                <a16:creationId xmlns:a16="http://schemas.microsoft.com/office/drawing/2014/main" id="{FDD22F80-2CEE-BB5C-750B-6370563A6446}"/>
              </a:ext>
            </a:extLst>
          </p:cNvPr>
          <p:cNvSpPr txBox="1"/>
          <p:nvPr/>
        </p:nvSpPr>
        <p:spPr>
          <a:xfrm>
            <a:off x="257170" y="854089"/>
            <a:ext cx="5253614" cy="369332"/>
          </a:xfrm>
          <a:prstGeom prst="rect">
            <a:avLst/>
          </a:prstGeom>
          <a:noFill/>
          <a:ln w="28575">
            <a:noFill/>
          </a:ln>
        </p:spPr>
        <p:txBody>
          <a:bodyPr wrap="square" rtlCol="0">
            <a:spAutoFit/>
          </a:bodyPr>
          <a:lstStyle/>
          <a:p>
            <a:r>
              <a:rPr lang="en-US" dirty="0">
                <a:solidFill>
                  <a:schemeClr val="bg2">
                    <a:lumMod val="90000"/>
                  </a:schemeClr>
                </a:solidFill>
              </a:rPr>
              <a:t>1. Trends in maternal mortality without intervention</a:t>
            </a:r>
          </a:p>
        </p:txBody>
      </p:sp>
      <p:sp>
        <p:nvSpPr>
          <p:cNvPr id="6" name="TextBox 5">
            <a:extLst>
              <a:ext uri="{FF2B5EF4-FFF2-40B4-BE49-F238E27FC236}">
                <a16:creationId xmlns:a16="http://schemas.microsoft.com/office/drawing/2014/main" id="{91973E53-6C90-2D9C-452A-A60F0E531D86}"/>
              </a:ext>
            </a:extLst>
          </p:cNvPr>
          <p:cNvSpPr txBox="1"/>
          <p:nvPr/>
        </p:nvSpPr>
        <p:spPr>
          <a:xfrm>
            <a:off x="257170" y="1560717"/>
            <a:ext cx="5253614" cy="369332"/>
          </a:xfrm>
          <a:prstGeom prst="rect">
            <a:avLst/>
          </a:prstGeom>
          <a:noFill/>
          <a:ln w="28575">
            <a:noFill/>
          </a:ln>
        </p:spPr>
        <p:txBody>
          <a:bodyPr wrap="square" rtlCol="0">
            <a:spAutoFit/>
          </a:bodyPr>
          <a:lstStyle/>
          <a:p>
            <a:r>
              <a:rPr lang="en-US" dirty="0">
                <a:solidFill>
                  <a:schemeClr val="bg2">
                    <a:lumMod val="90000"/>
                  </a:schemeClr>
                </a:solidFill>
              </a:rPr>
              <a:t>3. Effects of ANC visits</a:t>
            </a:r>
          </a:p>
        </p:txBody>
      </p:sp>
      <p:sp>
        <p:nvSpPr>
          <p:cNvPr id="7" name="TextBox 6">
            <a:extLst>
              <a:ext uri="{FF2B5EF4-FFF2-40B4-BE49-F238E27FC236}">
                <a16:creationId xmlns:a16="http://schemas.microsoft.com/office/drawing/2014/main" id="{D5E47CBF-2B31-A83A-45C7-631796325438}"/>
              </a:ext>
            </a:extLst>
          </p:cNvPr>
          <p:cNvSpPr txBox="1"/>
          <p:nvPr/>
        </p:nvSpPr>
        <p:spPr>
          <a:xfrm>
            <a:off x="257170" y="1920094"/>
            <a:ext cx="4680590" cy="369332"/>
          </a:xfrm>
          <a:prstGeom prst="rect">
            <a:avLst/>
          </a:prstGeom>
          <a:noFill/>
          <a:ln w="28575">
            <a:noFill/>
          </a:ln>
        </p:spPr>
        <p:txBody>
          <a:bodyPr wrap="square" rtlCol="0">
            <a:spAutoFit/>
          </a:bodyPr>
          <a:lstStyle/>
          <a:p>
            <a:r>
              <a:rPr lang="en-US" dirty="0">
                <a:solidFill>
                  <a:schemeClr val="bg2">
                    <a:lumMod val="90000"/>
                  </a:schemeClr>
                </a:solidFill>
              </a:rPr>
              <a:t>4. Effects of SDR on healthcare quality</a:t>
            </a:r>
          </a:p>
        </p:txBody>
      </p:sp>
      <p:sp>
        <p:nvSpPr>
          <p:cNvPr id="8" name="TextBox 7">
            <a:extLst>
              <a:ext uri="{FF2B5EF4-FFF2-40B4-BE49-F238E27FC236}">
                <a16:creationId xmlns:a16="http://schemas.microsoft.com/office/drawing/2014/main" id="{94CE508E-9060-413B-FFE8-F9D1EA4E2719}"/>
              </a:ext>
            </a:extLst>
          </p:cNvPr>
          <p:cNvSpPr txBox="1"/>
          <p:nvPr/>
        </p:nvSpPr>
        <p:spPr>
          <a:xfrm>
            <a:off x="257170" y="2291869"/>
            <a:ext cx="4680590" cy="369332"/>
          </a:xfrm>
          <a:prstGeom prst="rect">
            <a:avLst/>
          </a:prstGeom>
          <a:noFill/>
          <a:ln w="28575">
            <a:noFill/>
          </a:ln>
        </p:spPr>
        <p:txBody>
          <a:bodyPr wrap="square" rtlCol="0">
            <a:spAutoFit/>
          </a:bodyPr>
          <a:lstStyle/>
          <a:p>
            <a:r>
              <a:rPr lang="en-US" dirty="0"/>
              <a:t>5. DALY calculations</a:t>
            </a:r>
          </a:p>
        </p:txBody>
      </p:sp>
      <p:sp>
        <p:nvSpPr>
          <p:cNvPr id="11" name="TextBox 10">
            <a:extLst>
              <a:ext uri="{FF2B5EF4-FFF2-40B4-BE49-F238E27FC236}">
                <a16:creationId xmlns:a16="http://schemas.microsoft.com/office/drawing/2014/main" id="{AF603D01-80BE-BB19-6D84-850F9E69CD5E}"/>
              </a:ext>
            </a:extLst>
          </p:cNvPr>
          <p:cNvSpPr txBox="1"/>
          <p:nvPr/>
        </p:nvSpPr>
        <p:spPr>
          <a:xfrm>
            <a:off x="1207008" y="3011424"/>
            <a:ext cx="9790176" cy="2862322"/>
          </a:xfrm>
          <a:prstGeom prst="rect">
            <a:avLst/>
          </a:prstGeom>
          <a:noFill/>
        </p:spPr>
        <p:txBody>
          <a:bodyPr wrap="square" rtlCol="0">
            <a:spAutoFit/>
          </a:bodyPr>
          <a:lstStyle/>
          <a:p>
            <a:r>
              <a:rPr lang="en-US" dirty="0"/>
              <a:t>DALY averted = </a:t>
            </a:r>
          </a:p>
          <a:p>
            <a:pPr marL="285750" indent="-285750">
              <a:buFont typeface="Arial" panose="020B0604020202020204" pitchFamily="34" charset="0"/>
              <a:buChar char="•"/>
            </a:pPr>
            <a:r>
              <a:rPr lang="en-US" dirty="0"/>
              <a:t>66 for maternal mortalities </a:t>
            </a:r>
          </a:p>
          <a:p>
            <a:pPr marL="285750" indent="-285750">
              <a:buFont typeface="Arial" panose="020B0604020202020204" pitchFamily="34" charset="0"/>
              <a:buChar char="•"/>
            </a:pPr>
            <a:r>
              <a:rPr lang="en-US" dirty="0"/>
              <a:t>21.77 for maternal near miss</a:t>
            </a:r>
          </a:p>
          <a:p>
            <a:pPr marL="285750" indent="-285750">
              <a:buFont typeface="Arial" panose="020B0604020202020204" pitchFamily="34" charset="0"/>
              <a:buChar char="•"/>
            </a:pPr>
            <a:endParaRPr lang="en-US" dirty="0"/>
          </a:p>
          <a:p>
            <a:r>
              <a:rPr lang="en-US" dirty="0"/>
              <a:t>Frequency of maternal near miss to maternal mortalities: 12.35:1</a:t>
            </a:r>
          </a:p>
          <a:p>
            <a:endParaRPr lang="en-US" dirty="0"/>
          </a:p>
          <a:p>
            <a:r>
              <a:rPr lang="en-US" dirty="0"/>
              <a:t> If 76.5 additional lives were saved because of a shift in deliveries according to the moderate scenario, 76.5*66 + 76.5*12.35*21.77 = 25,616 DALY averted </a:t>
            </a:r>
          </a:p>
          <a:p>
            <a:endParaRPr lang="en-US" dirty="0"/>
          </a:p>
          <a:p>
            <a:endParaRPr lang="en-US" dirty="0"/>
          </a:p>
        </p:txBody>
      </p:sp>
    </p:spTree>
    <p:extLst>
      <p:ext uri="{BB962C8B-B14F-4D97-AF65-F5344CB8AC3E}">
        <p14:creationId xmlns:p14="http://schemas.microsoft.com/office/powerpoint/2010/main" val="4086945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038978" cy="369332"/>
          </a:xfrm>
          <a:prstGeom prst="rect">
            <a:avLst/>
          </a:prstGeom>
          <a:noFill/>
        </p:spPr>
        <p:txBody>
          <a:bodyPr wrap="none" rtlCol="0">
            <a:spAutoFit/>
          </a:bodyPr>
          <a:lstStyle/>
          <a:p>
            <a:r>
              <a:rPr lang="en-US" b="1" dirty="0">
                <a:solidFill>
                  <a:schemeClr val="accent1">
                    <a:lumMod val="75000"/>
                  </a:schemeClr>
                </a:solidFill>
                <a:latin typeface="+mj-lt"/>
              </a:rPr>
              <a:t>Scenario Outputs: Distribution of Deliveries and Maternal Mortalities [1,2]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8434" name="Picture 2">
            <a:extLst>
              <a:ext uri="{FF2B5EF4-FFF2-40B4-BE49-F238E27FC236}">
                <a16:creationId xmlns:a16="http://schemas.microsoft.com/office/drawing/2014/main" id="{C8970EDD-36C1-B391-DD28-07CE717F9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21" y="643360"/>
            <a:ext cx="10738757" cy="2947565"/>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E5BC91DA-E8F9-1FC3-422F-D0931321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21" y="3690233"/>
            <a:ext cx="10738757" cy="294756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AD019A7-F093-CC81-EC63-C5DD778F5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352" y="3310732"/>
            <a:ext cx="1397648" cy="101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213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9584740" cy="369332"/>
          </a:xfrm>
          <a:prstGeom prst="rect">
            <a:avLst/>
          </a:prstGeom>
          <a:noFill/>
        </p:spPr>
        <p:txBody>
          <a:bodyPr wrap="none" rtlCol="0">
            <a:spAutoFit/>
          </a:bodyPr>
          <a:lstStyle/>
          <a:p>
            <a:r>
              <a:rPr lang="en-US" b="1" dirty="0">
                <a:solidFill>
                  <a:schemeClr val="accent1">
                    <a:lumMod val="75000"/>
                  </a:schemeClr>
                </a:solidFill>
                <a:latin typeface="+mj-lt"/>
              </a:rPr>
              <a:t>Scenario Outputs: Distribution of Deliveries and Maternal Mortalities, Extension to National Scale [1,2]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5602" name="Picture 2">
            <a:extLst>
              <a:ext uri="{FF2B5EF4-FFF2-40B4-BE49-F238E27FC236}">
                <a16:creationId xmlns:a16="http://schemas.microsoft.com/office/drawing/2014/main" id="{71721C24-085D-1C48-5EA7-7C99F98F7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52" y="672005"/>
            <a:ext cx="11078677" cy="304086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AD019A7-F093-CC81-EC63-C5DD778F5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352" y="672005"/>
            <a:ext cx="1397648" cy="101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98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43542" y="56825"/>
            <a:ext cx="11948395" cy="646331"/>
          </a:xfrm>
          <a:prstGeom prst="rect">
            <a:avLst/>
          </a:prstGeom>
          <a:noFill/>
        </p:spPr>
        <p:txBody>
          <a:bodyPr wrap="square" rtlCol="0">
            <a:spAutoFit/>
          </a:bodyPr>
          <a:lstStyle/>
          <a:p>
            <a:r>
              <a:rPr lang="en-US" b="1" dirty="0">
                <a:solidFill>
                  <a:schemeClr val="accent1">
                    <a:lumMod val="75000"/>
                  </a:schemeClr>
                </a:solidFill>
                <a:latin typeface="+mj-lt"/>
              </a:rPr>
              <a:t>Scenario Outputs: Moderate SDR with </a:t>
            </a:r>
            <a:r>
              <a:rPr lang="en-US" b="1" i="0" u="none" strike="noStrike" dirty="0">
                <a:solidFill>
                  <a:schemeClr val="accent1">
                    <a:lumMod val="75000"/>
                  </a:schemeClr>
                </a:solidFill>
                <a:effectLst/>
                <a:latin typeface="+mj-lt"/>
              </a:rPr>
              <a:t>Reduced Complications Due to Increased ANC Visits vs. Mortalities for Moderate SDR with Increased ANC Visits and SDR Impacts on Health Services Quality [1,2,3 vs. 1,2,3,4]</a:t>
            </a:r>
            <a:endParaRPr lang="en-US" b="1" dirty="0">
              <a:solidFill>
                <a:schemeClr val="accent1">
                  <a:lumMod val="75000"/>
                </a:schemeClr>
              </a:solidFill>
              <a:latin typeface="+mj-lt"/>
            </a:endParaRP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743644"/>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3554" name="Picture 2">
            <a:extLst>
              <a:ext uri="{FF2B5EF4-FFF2-40B4-BE49-F238E27FC236}">
                <a16:creationId xmlns:a16="http://schemas.microsoft.com/office/drawing/2014/main" id="{340CFA79-0927-7BBE-03FF-AF3B3E5C8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968" y="822589"/>
            <a:ext cx="10504713" cy="288264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E9705C04-5A21-D9D5-95FC-FF18DC149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968" y="3904583"/>
            <a:ext cx="10504714" cy="28826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0256B3D4-2C4F-F8AB-CC71-EC17821DC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352" y="3705231"/>
            <a:ext cx="1397648" cy="1017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BF9CB6-2352-7F1D-F82D-298EC5D81280}"/>
              </a:ext>
            </a:extLst>
          </p:cNvPr>
          <p:cNvSpPr txBox="1"/>
          <p:nvPr/>
        </p:nvSpPr>
        <p:spPr>
          <a:xfrm>
            <a:off x="87087" y="2179358"/>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No SDR + ANC effect</a:t>
            </a:r>
            <a:endParaRPr lang="en-US" b="0" dirty="0">
              <a:effectLst/>
            </a:endParaRPr>
          </a:p>
        </p:txBody>
      </p:sp>
      <p:sp>
        <p:nvSpPr>
          <p:cNvPr id="6" name="TextBox 5">
            <a:extLst>
              <a:ext uri="{FF2B5EF4-FFF2-40B4-BE49-F238E27FC236}">
                <a16:creationId xmlns:a16="http://schemas.microsoft.com/office/drawing/2014/main" id="{F2A0DB0D-448F-C6FE-D4AC-7C2B74E21620}"/>
              </a:ext>
            </a:extLst>
          </p:cNvPr>
          <p:cNvSpPr txBox="1"/>
          <p:nvPr/>
        </p:nvSpPr>
        <p:spPr>
          <a:xfrm>
            <a:off x="104276" y="5058052"/>
            <a:ext cx="1372746" cy="646331"/>
          </a:xfrm>
          <a:prstGeom prst="rect">
            <a:avLst/>
          </a:prstGeom>
          <a:noFill/>
        </p:spPr>
        <p:txBody>
          <a:bodyPr wrap="square">
            <a:spAutoFit/>
          </a:bodyPr>
          <a:lstStyle/>
          <a:p>
            <a:pPr rtl="0">
              <a:spcBef>
                <a:spcPts val="0"/>
              </a:spcBef>
              <a:spcAft>
                <a:spcPts val="0"/>
              </a:spcAft>
            </a:pPr>
            <a:r>
              <a:rPr lang="en-US" sz="1800" b="0" i="0" u="none" strike="noStrike" dirty="0">
                <a:solidFill>
                  <a:srgbClr val="073663"/>
                </a:solidFill>
                <a:effectLst/>
                <a:latin typeface="Arial" panose="020B0604020202020204" pitchFamily="34" charset="0"/>
              </a:rPr>
              <a:t>SDR + ANC effect</a:t>
            </a:r>
            <a:endParaRPr lang="en-US" b="0" dirty="0">
              <a:effectLst/>
            </a:endParaRPr>
          </a:p>
        </p:txBody>
      </p:sp>
    </p:spTree>
    <p:extLst>
      <p:ext uri="{BB962C8B-B14F-4D97-AF65-F5344CB8AC3E}">
        <p14:creationId xmlns:p14="http://schemas.microsoft.com/office/powerpoint/2010/main" val="1233560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121802" y="92121"/>
            <a:ext cx="11948395" cy="369332"/>
          </a:xfrm>
          <a:prstGeom prst="rect">
            <a:avLst/>
          </a:prstGeom>
          <a:noFill/>
        </p:spPr>
        <p:txBody>
          <a:bodyPr wrap="square" rtlCol="0">
            <a:spAutoFit/>
          </a:bodyPr>
          <a:lstStyle/>
          <a:p>
            <a:r>
              <a:rPr lang="en-US" b="1" dirty="0">
                <a:solidFill>
                  <a:schemeClr val="accent1">
                    <a:lumMod val="75000"/>
                  </a:schemeClr>
                </a:solidFill>
                <a:latin typeface="+mj-lt"/>
              </a:rPr>
              <a:t>Scenario Outputs: Cost of Sustaining SDR for each DALY Averted in Kakamega County, Kenya [5]</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1" y="51992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46B7B35E-BCA8-64E0-7579-313CC33B1EFB}"/>
              </a:ext>
            </a:extLst>
          </p:cNvPr>
          <p:cNvGraphicFramePr>
            <a:graphicFrameLocks noGrp="1"/>
          </p:cNvGraphicFramePr>
          <p:nvPr/>
        </p:nvGraphicFramePr>
        <p:xfrm>
          <a:off x="1822087" y="1658793"/>
          <a:ext cx="8547823" cy="3540414"/>
        </p:xfrm>
        <a:graphic>
          <a:graphicData uri="http://schemas.openxmlformats.org/drawingml/2006/table">
            <a:tbl>
              <a:tblPr/>
              <a:tblGrid>
                <a:gridCol w="2072512">
                  <a:extLst>
                    <a:ext uri="{9D8B030D-6E8A-4147-A177-3AD203B41FA5}">
                      <a16:colId xmlns:a16="http://schemas.microsoft.com/office/drawing/2014/main" val="1135623083"/>
                    </a:ext>
                  </a:extLst>
                </a:gridCol>
                <a:gridCol w="2969569">
                  <a:extLst>
                    <a:ext uri="{9D8B030D-6E8A-4147-A177-3AD203B41FA5}">
                      <a16:colId xmlns:a16="http://schemas.microsoft.com/office/drawing/2014/main" val="1606411706"/>
                    </a:ext>
                  </a:extLst>
                </a:gridCol>
                <a:gridCol w="1825048">
                  <a:extLst>
                    <a:ext uri="{9D8B030D-6E8A-4147-A177-3AD203B41FA5}">
                      <a16:colId xmlns:a16="http://schemas.microsoft.com/office/drawing/2014/main" val="4198020017"/>
                    </a:ext>
                  </a:extLst>
                </a:gridCol>
                <a:gridCol w="1680694">
                  <a:extLst>
                    <a:ext uri="{9D8B030D-6E8A-4147-A177-3AD203B41FA5}">
                      <a16:colId xmlns:a16="http://schemas.microsoft.com/office/drawing/2014/main" val="4206121900"/>
                    </a:ext>
                  </a:extLst>
                </a:gridCol>
              </a:tblGrid>
              <a:tr h="575474">
                <a:tc rowSpan="2">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Scenario</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DALYs averted</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gridSpan="2">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Cost per DALYs averted</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hMerge="1">
                  <a:txBody>
                    <a:bodyPr/>
                    <a:lstStyle/>
                    <a:p>
                      <a:endParaRPr lang="en-US"/>
                    </a:p>
                  </a:txBody>
                  <a:tcPr/>
                </a:tc>
                <a:extLst>
                  <a:ext uri="{0D108BD9-81ED-4DB2-BD59-A6C34878D82A}">
                    <a16:rowId xmlns:a16="http://schemas.microsoft.com/office/drawing/2014/main" val="629214612"/>
                  </a:ext>
                </a:extLst>
              </a:tr>
              <a:tr h="788149">
                <a:tc vMerge="1">
                  <a:txBody>
                    <a:bodyPr/>
                    <a:lstStyle/>
                    <a:p>
                      <a:endParaRPr lang="en-US"/>
                    </a:p>
                  </a:txBody>
                  <a:tcPr/>
                </a:tc>
                <a:tc>
                  <a:txBody>
                    <a:bodyPr/>
                    <a:lstStyle/>
                    <a:p>
                      <a:pPr algn="ctr" rtl="0" fontAlgn="t">
                        <a:spcBef>
                          <a:spcPts val="0"/>
                        </a:spcBef>
                        <a:spcAft>
                          <a:spcPts val="0"/>
                        </a:spcAft>
                      </a:pPr>
                      <a:r>
                        <a:rPr lang="en-US" sz="1700" b="1" i="0" u="none" strike="noStrike" dirty="0">
                          <a:solidFill>
                            <a:srgbClr val="000000"/>
                          </a:solidFill>
                          <a:effectLst/>
                          <a:latin typeface="Arial" panose="020B0604020202020204" pitchFamily="34" charset="0"/>
                        </a:rPr>
                        <a:t>Maternal mortalities and near-misses</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KSh</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USD</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extLst>
                  <a:ext uri="{0D108BD9-81ED-4DB2-BD59-A6C34878D82A}">
                    <a16:rowId xmlns:a16="http://schemas.microsoft.com/office/drawing/2014/main" val="41169168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conservative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10,103</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err="1">
                          <a:solidFill>
                            <a:srgbClr val="000000"/>
                          </a:solidFill>
                          <a:effectLst/>
                          <a:latin typeface="Arial" panose="020B0604020202020204" pitchFamily="34" charset="0"/>
                        </a:rPr>
                        <a:t>KSh</a:t>
                      </a:r>
                      <a:r>
                        <a:rPr lang="en-US" sz="1700" b="0" i="0" u="none" strike="noStrike" dirty="0">
                          <a:solidFill>
                            <a:srgbClr val="000000"/>
                          </a:solidFill>
                          <a:effectLst/>
                          <a:latin typeface="Arial" panose="020B0604020202020204" pitchFamily="34" charset="0"/>
                        </a:rPr>
                        <a:t> 190,000</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$1541</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94357172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moderate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25,616</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dirty="0" err="1">
                          <a:solidFill>
                            <a:srgbClr val="000000"/>
                          </a:solidFill>
                          <a:effectLst/>
                          <a:latin typeface="Arial" panose="020B0604020202020204" pitchFamily="34" charset="0"/>
                        </a:rPr>
                        <a:t>KSh</a:t>
                      </a:r>
                      <a:r>
                        <a:rPr lang="en-US" sz="1700" b="0" i="0" u="none" strike="noStrike" dirty="0">
                          <a:solidFill>
                            <a:srgbClr val="000000"/>
                          </a:solidFill>
                          <a:effectLst/>
                          <a:latin typeface="Arial" panose="020B0604020202020204" pitchFamily="34" charset="0"/>
                        </a:rPr>
                        <a:t> 80,000</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$645</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499999769"/>
                  </a:ext>
                </a:extLst>
              </a:tr>
              <a:tr h="725597">
                <a:tc>
                  <a:txBody>
                    <a:bodyPr/>
                    <a:lstStyle/>
                    <a:p>
                      <a:pPr algn="ctr" rtl="0" fontAlgn="t">
                        <a:spcBef>
                          <a:spcPts val="0"/>
                        </a:spcBef>
                        <a:spcAft>
                          <a:spcPts val="0"/>
                        </a:spcAft>
                      </a:pPr>
                      <a:r>
                        <a:rPr lang="en-US" sz="1700" b="1" i="0" u="none" strike="noStrike">
                          <a:solidFill>
                            <a:srgbClr val="000000"/>
                          </a:solidFill>
                          <a:effectLst/>
                          <a:latin typeface="Arial" panose="020B0604020202020204" pitchFamily="34" charset="0"/>
                        </a:rPr>
                        <a:t>aggressive</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51,112</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0" i="0" u="none" strike="noStrike">
                          <a:solidFill>
                            <a:srgbClr val="000000"/>
                          </a:solidFill>
                          <a:effectLst/>
                          <a:latin typeface="Arial" panose="020B0604020202020204" pitchFamily="34" charset="0"/>
                        </a:rPr>
                        <a:t>KSh 45,000</a:t>
                      </a:r>
                      <a:endParaRPr lang="en-US" sz="17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700" b="0" i="0" u="none" strike="noStrike" dirty="0">
                          <a:solidFill>
                            <a:srgbClr val="000000"/>
                          </a:solidFill>
                          <a:effectLst/>
                          <a:latin typeface="Arial" panose="020B0604020202020204" pitchFamily="34" charset="0"/>
                        </a:rPr>
                        <a:t>$367</a:t>
                      </a:r>
                      <a:endParaRPr lang="en-US" sz="17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480792412"/>
                  </a:ext>
                </a:extLst>
              </a:tr>
            </a:tbl>
          </a:graphicData>
        </a:graphic>
      </p:graphicFrame>
      <p:sp>
        <p:nvSpPr>
          <p:cNvPr id="6" name="Rectangle 1">
            <a:extLst>
              <a:ext uri="{FF2B5EF4-FFF2-40B4-BE49-F238E27FC236}">
                <a16:creationId xmlns:a16="http://schemas.microsoft.com/office/drawing/2014/main" id="{54DD8014-24BA-EFF5-4F1F-BE5659E4A48A}"/>
              </a:ext>
            </a:extLst>
          </p:cNvPr>
          <p:cNvSpPr>
            <a:spLocks noChangeArrowheads="1"/>
          </p:cNvSpPr>
          <p:nvPr/>
        </p:nvSpPr>
        <p:spPr bwMode="auto">
          <a:xfrm>
            <a:off x="2104345" y="10561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4020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7253973" cy="369332"/>
          </a:xfrm>
          <a:prstGeom prst="rect">
            <a:avLst/>
          </a:prstGeom>
          <a:noFill/>
        </p:spPr>
        <p:txBody>
          <a:bodyPr wrap="none" rtlCol="0">
            <a:spAutoFit/>
          </a:bodyPr>
          <a:lstStyle/>
          <a:p>
            <a:r>
              <a:rPr lang="en-US" b="1" dirty="0">
                <a:solidFill>
                  <a:schemeClr val="accent1">
                    <a:lumMod val="75000"/>
                  </a:schemeClr>
                </a:solidFill>
                <a:latin typeface="+mj-lt"/>
              </a:rPr>
              <a:t>MOTHERS WITH COMPLICATIONS TRANSFERRED: Example of home transfers</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9C92B6-1707-2561-E5A9-661FBBB820DA}"/>
              </a:ext>
            </a:extLst>
          </p:cNvPr>
          <p:cNvSpPr/>
          <p:nvPr/>
        </p:nvSpPr>
        <p:spPr>
          <a:xfrm>
            <a:off x="266702" y="214330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14" name="Rectangle 13">
            <a:extLst>
              <a:ext uri="{FF2B5EF4-FFF2-40B4-BE49-F238E27FC236}">
                <a16:creationId xmlns:a16="http://schemas.microsoft.com/office/drawing/2014/main" id="{CF5E8146-3E43-AE2D-DED3-BEC460988B94}"/>
              </a:ext>
            </a:extLst>
          </p:cNvPr>
          <p:cNvSpPr/>
          <p:nvPr/>
        </p:nvSpPr>
        <p:spPr>
          <a:xfrm>
            <a:off x="266702" y="3049552"/>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18" name="Rectangle 17">
            <a:extLst>
              <a:ext uri="{FF2B5EF4-FFF2-40B4-BE49-F238E27FC236}">
                <a16:creationId xmlns:a16="http://schemas.microsoft.com/office/drawing/2014/main" id="{44C08DE4-36BC-53C5-C505-8F0216CABF57}"/>
              </a:ext>
            </a:extLst>
          </p:cNvPr>
          <p:cNvSpPr/>
          <p:nvPr/>
        </p:nvSpPr>
        <p:spPr>
          <a:xfrm>
            <a:off x="266702" y="3965494"/>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22" name="Rectangle 21">
            <a:extLst>
              <a:ext uri="{FF2B5EF4-FFF2-40B4-BE49-F238E27FC236}">
                <a16:creationId xmlns:a16="http://schemas.microsoft.com/office/drawing/2014/main" id="{74CE0571-E43B-78B3-A413-E44175981249}"/>
              </a:ext>
            </a:extLst>
          </p:cNvPr>
          <p:cNvSpPr/>
          <p:nvPr/>
        </p:nvSpPr>
        <p:spPr>
          <a:xfrm>
            <a:off x="266702" y="4881436"/>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62" name="TextBox 61">
            <a:extLst>
              <a:ext uri="{FF2B5EF4-FFF2-40B4-BE49-F238E27FC236}">
                <a16:creationId xmlns:a16="http://schemas.microsoft.com/office/drawing/2014/main" id="{A43B6391-D7A2-1984-9F42-2C01153AA315}"/>
              </a:ext>
            </a:extLst>
          </p:cNvPr>
          <p:cNvSpPr txBox="1"/>
          <p:nvPr/>
        </p:nvSpPr>
        <p:spPr>
          <a:xfrm>
            <a:off x="492745" y="5849340"/>
            <a:ext cx="2362205" cy="830997"/>
          </a:xfrm>
          <a:prstGeom prst="rect">
            <a:avLst/>
          </a:prstGeom>
          <a:noFill/>
        </p:spPr>
        <p:txBody>
          <a:bodyPr wrap="square" rtlCol="0">
            <a:spAutoFit/>
          </a:bodyPr>
          <a:lstStyle/>
          <a:p>
            <a:pPr algn="ctr"/>
            <a:r>
              <a:rPr lang="en-US" sz="1600" dirty="0">
                <a:solidFill>
                  <a:srgbClr val="FFC000"/>
                </a:solidFill>
              </a:rPr>
              <a:t>low-severity </a:t>
            </a:r>
          </a:p>
          <a:p>
            <a:pPr algn="ctr"/>
            <a:r>
              <a:rPr lang="en-US" sz="1600" dirty="0">
                <a:solidFill>
                  <a:srgbClr val="C00000"/>
                </a:solidFill>
              </a:rPr>
              <a:t>high-severity</a:t>
            </a:r>
            <a:r>
              <a:rPr lang="en-US" sz="1600" dirty="0"/>
              <a:t> </a:t>
            </a:r>
          </a:p>
          <a:p>
            <a:pPr algn="ctr"/>
            <a:r>
              <a:rPr lang="en-US" sz="1600" dirty="0"/>
              <a:t>complication transfers</a:t>
            </a:r>
          </a:p>
        </p:txBody>
      </p:sp>
      <p:sp>
        <p:nvSpPr>
          <p:cNvPr id="67" name="Freeform 66">
            <a:extLst>
              <a:ext uri="{FF2B5EF4-FFF2-40B4-BE49-F238E27FC236}">
                <a16:creationId xmlns:a16="http://schemas.microsoft.com/office/drawing/2014/main" id="{348D046E-5C90-9AE7-1352-B961DE4D3C58}"/>
              </a:ext>
            </a:extLst>
          </p:cNvPr>
          <p:cNvSpPr/>
          <p:nvPr/>
        </p:nvSpPr>
        <p:spPr>
          <a:xfrm>
            <a:off x="1034154" y="4455413"/>
            <a:ext cx="1186543" cy="1099457"/>
          </a:xfrm>
          <a:custGeom>
            <a:avLst/>
            <a:gdLst>
              <a:gd name="connsiteX0" fmla="*/ 0 w 1186543"/>
              <a:gd name="connsiteY0" fmla="*/ 1099457 h 1099457"/>
              <a:gd name="connsiteX1" fmla="*/ 511628 w 1186543"/>
              <a:gd name="connsiteY1" fmla="*/ 533400 h 1099457"/>
              <a:gd name="connsiteX2" fmla="*/ 849086 w 1186543"/>
              <a:gd name="connsiteY2" fmla="*/ 108857 h 1099457"/>
              <a:gd name="connsiteX3" fmla="*/ 1186543 w 1186543"/>
              <a:gd name="connsiteY3" fmla="*/ 0 h 1099457"/>
              <a:gd name="connsiteX0" fmla="*/ 0 w 1186543"/>
              <a:gd name="connsiteY0" fmla="*/ 1099457 h 1099457"/>
              <a:gd name="connsiteX1" fmla="*/ 413656 w 1186543"/>
              <a:gd name="connsiteY1" fmla="*/ 533400 h 1099457"/>
              <a:gd name="connsiteX2" fmla="*/ 849086 w 1186543"/>
              <a:gd name="connsiteY2" fmla="*/ 108857 h 1099457"/>
              <a:gd name="connsiteX3" fmla="*/ 1186543 w 1186543"/>
              <a:gd name="connsiteY3" fmla="*/ 0 h 1099457"/>
            </a:gdLst>
            <a:ahLst/>
            <a:cxnLst>
              <a:cxn ang="0">
                <a:pos x="connsiteX0" y="connsiteY0"/>
              </a:cxn>
              <a:cxn ang="0">
                <a:pos x="connsiteX1" y="connsiteY1"/>
              </a:cxn>
              <a:cxn ang="0">
                <a:pos x="connsiteX2" y="connsiteY2"/>
              </a:cxn>
              <a:cxn ang="0">
                <a:pos x="connsiteX3" y="connsiteY3"/>
              </a:cxn>
            </a:cxnLst>
            <a:rect l="l" t="t" r="r" b="b"/>
            <a:pathLst>
              <a:path w="1186543" h="1099457">
                <a:moveTo>
                  <a:pt x="0" y="1099457"/>
                </a:moveTo>
                <a:cubicBezTo>
                  <a:pt x="185057" y="898978"/>
                  <a:pt x="272142" y="698500"/>
                  <a:pt x="413656" y="533400"/>
                </a:cubicBezTo>
                <a:cubicBezTo>
                  <a:pt x="555170" y="368300"/>
                  <a:pt x="736600" y="197757"/>
                  <a:pt x="849086" y="108857"/>
                </a:cubicBezTo>
                <a:cubicBezTo>
                  <a:pt x="961572" y="19957"/>
                  <a:pt x="1074057" y="9978"/>
                  <a:pt x="1186543" y="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1B86336E-0852-7CC7-0930-3152CA77FA36}"/>
              </a:ext>
            </a:extLst>
          </p:cNvPr>
          <p:cNvSpPr/>
          <p:nvPr/>
        </p:nvSpPr>
        <p:spPr>
          <a:xfrm>
            <a:off x="1045040" y="3299259"/>
            <a:ext cx="1153885" cy="2212069"/>
          </a:xfrm>
          <a:custGeom>
            <a:avLst/>
            <a:gdLst>
              <a:gd name="connsiteX0" fmla="*/ 0 w 1153885"/>
              <a:gd name="connsiteY0" fmla="*/ 2212069 h 2212069"/>
              <a:gd name="connsiteX1" fmla="*/ 457200 w 1153885"/>
              <a:gd name="connsiteY1" fmla="*/ 720726 h 2212069"/>
              <a:gd name="connsiteX2" fmla="*/ 772885 w 1153885"/>
              <a:gd name="connsiteY2" fmla="*/ 111126 h 2212069"/>
              <a:gd name="connsiteX3" fmla="*/ 1153885 w 1153885"/>
              <a:gd name="connsiteY3" fmla="*/ 2269 h 2212069"/>
            </a:gdLst>
            <a:ahLst/>
            <a:cxnLst>
              <a:cxn ang="0">
                <a:pos x="connsiteX0" y="connsiteY0"/>
              </a:cxn>
              <a:cxn ang="0">
                <a:pos x="connsiteX1" y="connsiteY1"/>
              </a:cxn>
              <a:cxn ang="0">
                <a:pos x="connsiteX2" y="connsiteY2"/>
              </a:cxn>
              <a:cxn ang="0">
                <a:pos x="connsiteX3" y="connsiteY3"/>
              </a:cxn>
            </a:cxnLst>
            <a:rect l="l" t="t" r="r" b="b"/>
            <a:pathLst>
              <a:path w="1153885" h="2212069">
                <a:moveTo>
                  <a:pt x="0" y="2212069"/>
                </a:moveTo>
                <a:cubicBezTo>
                  <a:pt x="164193" y="1641476"/>
                  <a:pt x="328386" y="1070883"/>
                  <a:pt x="457200" y="720726"/>
                </a:cubicBezTo>
                <a:cubicBezTo>
                  <a:pt x="586014" y="370569"/>
                  <a:pt x="656771" y="230869"/>
                  <a:pt x="772885" y="111126"/>
                </a:cubicBezTo>
                <a:cubicBezTo>
                  <a:pt x="888999" y="-8617"/>
                  <a:pt x="1021442" y="-3174"/>
                  <a:pt x="1153885" y="2269"/>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E90DE2CC-C977-B570-C57B-53FE52763F09}"/>
              </a:ext>
            </a:extLst>
          </p:cNvPr>
          <p:cNvSpPr/>
          <p:nvPr/>
        </p:nvSpPr>
        <p:spPr>
          <a:xfrm>
            <a:off x="1037705" y="2322285"/>
            <a:ext cx="1161220" cy="3200400"/>
          </a:xfrm>
          <a:custGeom>
            <a:avLst/>
            <a:gdLst>
              <a:gd name="connsiteX0" fmla="*/ 0 w 1099457"/>
              <a:gd name="connsiteY0" fmla="*/ 3200400 h 3200400"/>
              <a:gd name="connsiteX1" fmla="*/ 576943 w 1099457"/>
              <a:gd name="connsiteY1" fmla="*/ 533400 h 3200400"/>
              <a:gd name="connsiteX2" fmla="*/ 1099457 w 1099457"/>
              <a:gd name="connsiteY2" fmla="*/ 0 h 3200400"/>
            </a:gdLst>
            <a:ahLst/>
            <a:cxnLst>
              <a:cxn ang="0">
                <a:pos x="connsiteX0" y="connsiteY0"/>
              </a:cxn>
              <a:cxn ang="0">
                <a:pos x="connsiteX1" y="connsiteY1"/>
              </a:cxn>
              <a:cxn ang="0">
                <a:pos x="connsiteX2" y="connsiteY2"/>
              </a:cxn>
            </a:cxnLst>
            <a:rect l="l" t="t" r="r" b="b"/>
            <a:pathLst>
              <a:path w="1099457" h="3200400">
                <a:moveTo>
                  <a:pt x="0" y="3200400"/>
                </a:moveTo>
                <a:cubicBezTo>
                  <a:pt x="196850" y="2133600"/>
                  <a:pt x="393700" y="1066800"/>
                  <a:pt x="576943" y="533400"/>
                </a:cubicBezTo>
                <a:cubicBezTo>
                  <a:pt x="760186" y="0"/>
                  <a:pt x="929821" y="0"/>
                  <a:pt x="1099457"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BDC9F297-DEA9-87DE-A1DA-A42DE6B58B71}"/>
              </a:ext>
            </a:extLst>
          </p:cNvPr>
          <p:cNvSpPr/>
          <p:nvPr/>
        </p:nvSpPr>
        <p:spPr>
          <a:xfrm>
            <a:off x="1077697" y="3715185"/>
            <a:ext cx="1077685" cy="1752600"/>
          </a:xfrm>
          <a:custGeom>
            <a:avLst/>
            <a:gdLst>
              <a:gd name="connsiteX0" fmla="*/ 0 w 1077685"/>
              <a:gd name="connsiteY0" fmla="*/ 1752600 h 1752600"/>
              <a:gd name="connsiteX1" fmla="*/ 696685 w 1077685"/>
              <a:gd name="connsiteY1" fmla="*/ 359228 h 1752600"/>
              <a:gd name="connsiteX2" fmla="*/ 1077685 w 1077685"/>
              <a:gd name="connsiteY2" fmla="*/ 0 h 1752600"/>
            </a:gdLst>
            <a:ahLst/>
            <a:cxnLst>
              <a:cxn ang="0">
                <a:pos x="connsiteX0" y="connsiteY0"/>
              </a:cxn>
              <a:cxn ang="0">
                <a:pos x="connsiteX1" y="connsiteY1"/>
              </a:cxn>
              <a:cxn ang="0">
                <a:pos x="connsiteX2" y="connsiteY2"/>
              </a:cxn>
            </a:cxnLst>
            <a:rect l="l" t="t" r="r" b="b"/>
            <a:pathLst>
              <a:path w="1077685" h="1752600">
                <a:moveTo>
                  <a:pt x="0" y="1752600"/>
                </a:moveTo>
                <a:cubicBezTo>
                  <a:pt x="258535" y="1201964"/>
                  <a:pt x="517071" y="651328"/>
                  <a:pt x="696685" y="359228"/>
                </a:cubicBezTo>
                <a:cubicBezTo>
                  <a:pt x="876299" y="67128"/>
                  <a:pt x="976992" y="33564"/>
                  <a:pt x="1077685" y="0"/>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DB1CC1B-71E5-CBB8-A1D4-FEE1DD72A19C}"/>
              </a:ext>
            </a:extLst>
          </p:cNvPr>
          <p:cNvGrpSpPr/>
          <p:nvPr/>
        </p:nvGrpSpPr>
        <p:grpSpPr>
          <a:xfrm>
            <a:off x="244111" y="753866"/>
            <a:ext cx="2740488" cy="1175034"/>
            <a:chOff x="259893" y="899692"/>
            <a:chExt cx="2271903" cy="2016020"/>
          </a:xfrm>
        </p:grpSpPr>
        <p:sp>
          <p:nvSpPr>
            <p:cNvPr id="94" name="Rectangle 93">
              <a:extLst>
                <a:ext uri="{FF2B5EF4-FFF2-40B4-BE49-F238E27FC236}">
                  <a16:creationId xmlns:a16="http://schemas.microsoft.com/office/drawing/2014/main" id="{8CBE400C-BD28-65B5-BACD-D4863235C07E}"/>
                </a:ext>
              </a:extLst>
            </p:cNvPr>
            <p:cNvSpPr/>
            <p:nvPr/>
          </p:nvSpPr>
          <p:spPr>
            <a:xfrm>
              <a:off x="1247278" y="899692"/>
              <a:ext cx="1284518" cy="1079218"/>
            </a:xfrm>
            <a:prstGeom prst="rect">
              <a:avLst/>
            </a:prstGeom>
            <a:solidFill>
              <a:schemeClr val="accent2">
                <a:lumMod val="75000"/>
                <a:alpha val="8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3.5%</a:t>
              </a:r>
            </a:p>
          </p:txBody>
        </p:sp>
        <p:sp>
          <p:nvSpPr>
            <p:cNvPr id="95" name="Rectangle 94">
              <a:extLst>
                <a:ext uri="{FF2B5EF4-FFF2-40B4-BE49-F238E27FC236}">
                  <a16:creationId xmlns:a16="http://schemas.microsoft.com/office/drawing/2014/main" id="{1EE9F7D9-3E1B-4AF7-DFDD-9BB80922805C}"/>
                </a:ext>
              </a:extLst>
            </p:cNvPr>
            <p:cNvSpPr/>
            <p:nvPr/>
          </p:nvSpPr>
          <p:spPr>
            <a:xfrm>
              <a:off x="259893" y="911969"/>
              <a:ext cx="893993" cy="2003743"/>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96" name="Rectangle 95">
              <a:extLst>
                <a:ext uri="{FF2B5EF4-FFF2-40B4-BE49-F238E27FC236}">
                  <a16:creationId xmlns:a16="http://schemas.microsoft.com/office/drawing/2014/main" id="{C932CDC9-5C62-9C3F-6247-931E89761875}"/>
                </a:ext>
              </a:extLst>
            </p:cNvPr>
            <p:cNvSpPr/>
            <p:nvPr/>
          </p:nvSpPr>
          <p:spPr>
            <a:xfrm>
              <a:off x="1247278" y="2074728"/>
              <a:ext cx="458390"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7" name="Rectangle 96">
              <a:extLst>
                <a:ext uri="{FF2B5EF4-FFF2-40B4-BE49-F238E27FC236}">
                  <a16:creationId xmlns:a16="http://schemas.microsoft.com/office/drawing/2014/main" id="{F627158D-BEB9-E7F5-9F80-AD71EF8610EF}"/>
                </a:ext>
              </a:extLst>
            </p:cNvPr>
            <p:cNvSpPr/>
            <p:nvPr/>
          </p:nvSpPr>
          <p:spPr>
            <a:xfrm>
              <a:off x="1750350" y="2074728"/>
              <a:ext cx="781445" cy="838788"/>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sp>
        <p:nvSpPr>
          <p:cNvPr id="6" name="Rectangle 5">
            <a:extLst>
              <a:ext uri="{FF2B5EF4-FFF2-40B4-BE49-F238E27FC236}">
                <a16:creationId xmlns:a16="http://schemas.microsoft.com/office/drawing/2014/main" id="{FF06DC72-CAC6-B2D4-0876-10994D6E591B}"/>
              </a:ext>
            </a:extLst>
          </p:cNvPr>
          <p:cNvSpPr/>
          <p:nvPr/>
        </p:nvSpPr>
        <p:spPr>
          <a:xfrm>
            <a:off x="2228032" y="214498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L5</a:t>
            </a:r>
          </a:p>
        </p:txBody>
      </p:sp>
      <p:sp>
        <p:nvSpPr>
          <p:cNvPr id="7" name="Rectangle 6">
            <a:extLst>
              <a:ext uri="{FF2B5EF4-FFF2-40B4-BE49-F238E27FC236}">
                <a16:creationId xmlns:a16="http://schemas.microsoft.com/office/drawing/2014/main" id="{346392A8-7E31-BE9A-9286-9709B89073D5}"/>
              </a:ext>
            </a:extLst>
          </p:cNvPr>
          <p:cNvSpPr/>
          <p:nvPr/>
        </p:nvSpPr>
        <p:spPr>
          <a:xfrm>
            <a:off x="2228032" y="3051236"/>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L4</a:t>
            </a:r>
          </a:p>
        </p:txBody>
      </p:sp>
      <p:sp>
        <p:nvSpPr>
          <p:cNvPr id="8" name="Rectangle 7">
            <a:extLst>
              <a:ext uri="{FF2B5EF4-FFF2-40B4-BE49-F238E27FC236}">
                <a16:creationId xmlns:a16="http://schemas.microsoft.com/office/drawing/2014/main" id="{9F3CF3CD-B6B4-E309-39CA-A84C2D0B4EAA}"/>
              </a:ext>
            </a:extLst>
          </p:cNvPr>
          <p:cNvSpPr/>
          <p:nvPr/>
        </p:nvSpPr>
        <p:spPr>
          <a:xfrm>
            <a:off x="2228032" y="3967178"/>
            <a:ext cx="756566" cy="90625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L2/L3</a:t>
            </a:r>
          </a:p>
        </p:txBody>
      </p:sp>
      <p:sp>
        <p:nvSpPr>
          <p:cNvPr id="9" name="Rectangle 8">
            <a:extLst>
              <a:ext uri="{FF2B5EF4-FFF2-40B4-BE49-F238E27FC236}">
                <a16:creationId xmlns:a16="http://schemas.microsoft.com/office/drawing/2014/main" id="{73AE395E-6ECA-7F03-1064-3C6645C6C6D1}"/>
              </a:ext>
            </a:extLst>
          </p:cNvPr>
          <p:cNvSpPr/>
          <p:nvPr/>
        </p:nvSpPr>
        <p:spPr>
          <a:xfrm>
            <a:off x="2228032" y="4883120"/>
            <a:ext cx="756566" cy="923330"/>
          </a:xfrm>
          <a:prstGeom prst="rect">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6" name="TextBox 15">
            <a:extLst>
              <a:ext uri="{FF2B5EF4-FFF2-40B4-BE49-F238E27FC236}">
                <a16:creationId xmlns:a16="http://schemas.microsoft.com/office/drawing/2014/main" id="{264B01AF-7940-4605-93A6-808C9355E10D}"/>
              </a:ext>
            </a:extLst>
          </p:cNvPr>
          <p:cNvSpPr txBox="1"/>
          <p:nvPr/>
        </p:nvSpPr>
        <p:spPr>
          <a:xfrm>
            <a:off x="1491343" y="2808514"/>
            <a:ext cx="292068" cy="369332"/>
          </a:xfrm>
          <a:prstGeom prst="rect">
            <a:avLst/>
          </a:prstGeom>
          <a:solidFill>
            <a:schemeClr val="bg1"/>
          </a:solid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6CB9D0B-89EC-67EA-F5FF-06F6CCDC31F2}"/>
              </a:ext>
            </a:extLst>
          </p:cNvPr>
          <p:cNvSpPr txBox="1"/>
          <p:nvPr/>
        </p:nvSpPr>
        <p:spPr>
          <a:xfrm>
            <a:off x="1627425" y="3287902"/>
            <a:ext cx="292068" cy="369332"/>
          </a:xfrm>
          <a:prstGeom prst="rect">
            <a:avLst/>
          </a:prstGeom>
          <a:solidFill>
            <a:schemeClr val="bg1"/>
          </a:solid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3B457F6-9DF1-BF16-24E4-C03B635D85D6}"/>
              </a:ext>
            </a:extLst>
          </p:cNvPr>
          <p:cNvSpPr txBox="1"/>
          <p:nvPr/>
        </p:nvSpPr>
        <p:spPr>
          <a:xfrm>
            <a:off x="1589330" y="3950008"/>
            <a:ext cx="292068" cy="369332"/>
          </a:xfrm>
          <a:prstGeom prst="rect">
            <a:avLst/>
          </a:prstGeom>
          <a:solidFill>
            <a:schemeClr val="bg1"/>
          </a:solid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8361C410-C1AB-59CA-3748-A7C31E37209E}"/>
              </a:ext>
            </a:extLst>
          </p:cNvPr>
          <p:cNvSpPr txBox="1"/>
          <p:nvPr/>
        </p:nvSpPr>
        <p:spPr>
          <a:xfrm>
            <a:off x="1589330" y="4550600"/>
            <a:ext cx="292068" cy="369332"/>
          </a:xfrm>
          <a:prstGeom prst="rect">
            <a:avLst/>
          </a:prstGeom>
          <a:solidFill>
            <a:schemeClr val="bg1"/>
          </a:solidFill>
        </p:spPr>
        <p:txBody>
          <a:bodyPr wrap="none" rtlCol="0">
            <a:spAutoFit/>
          </a:bodyPr>
          <a:lstStyle/>
          <a:p>
            <a:r>
              <a:rPr lang="en-US" dirty="0"/>
              <a:t>?</a:t>
            </a:r>
          </a:p>
        </p:txBody>
      </p:sp>
      <p:graphicFrame>
        <p:nvGraphicFramePr>
          <p:cNvPr id="2" name="Table 1">
            <a:extLst>
              <a:ext uri="{FF2B5EF4-FFF2-40B4-BE49-F238E27FC236}">
                <a16:creationId xmlns:a16="http://schemas.microsoft.com/office/drawing/2014/main" id="{6FC3FE14-0B47-0C77-E7B3-C83806DC2487}"/>
              </a:ext>
            </a:extLst>
          </p:cNvPr>
          <p:cNvGraphicFramePr>
            <a:graphicFrameLocks noGrp="1"/>
          </p:cNvGraphicFramePr>
          <p:nvPr/>
        </p:nvGraphicFramePr>
        <p:xfrm>
          <a:off x="3595485" y="1076485"/>
          <a:ext cx="3530140" cy="851535"/>
        </p:xfrm>
        <a:graphic>
          <a:graphicData uri="http://schemas.openxmlformats.org/drawingml/2006/table">
            <a:tbl>
              <a:tblPr>
                <a:tableStyleId>{073A0DAA-6AF3-43AB-8588-CEC1D06C72B9}</a:tableStyleId>
              </a:tblPr>
              <a:tblGrid>
                <a:gridCol w="706028">
                  <a:extLst>
                    <a:ext uri="{9D8B030D-6E8A-4147-A177-3AD203B41FA5}">
                      <a16:colId xmlns:a16="http://schemas.microsoft.com/office/drawing/2014/main" val="3459101302"/>
                    </a:ext>
                  </a:extLst>
                </a:gridCol>
                <a:gridCol w="706028">
                  <a:extLst>
                    <a:ext uri="{9D8B030D-6E8A-4147-A177-3AD203B41FA5}">
                      <a16:colId xmlns:a16="http://schemas.microsoft.com/office/drawing/2014/main" val="2089697226"/>
                    </a:ext>
                  </a:extLst>
                </a:gridCol>
                <a:gridCol w="706028">
                  <a:extLst>
                    <a:ext uri="{9D8B030D-6E8A-4147-A177-3AD203B41FA5}">
                      <a16:colId xmlns:a16="http://schemas.microsoft.com/office/drawing/2014/main" val="1503602173"/>
                    </a:ext>
                  </a:extLst>
                </a:gridCol>
                <a:gridCol w="706028">
                  <a:extLst>
                    <a:ext uri="{9D8B030D-6E8A-4147-A177-3AD203B41FA5}">
                      <a16:colId xmlns:a16="http://schemas.microsoft.com/office/drawing/2014/main" val="2603990525"/>
                    </a:ext>
                  </a:extLst>
                </a:gridCol>
                <a:gridCol w="706028">
                  <a:extLst>
                    <a:ext uri="{9D8B030D-6E8A-4147-A177-3AD203B41FA5}">
                      <a16:colId xmlns:a16="http://schemas.microsoft.com/office/drawing/2014/main" val="369396598"/>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L2/3</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L4</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L5</a:t>
                      </a:r>
                      <a:endParaRPr lang="en-US" sz="18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Total</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759200"/>
                  </a:ext>
                </a:extLst>
              </a:tr>
              <a:tr h="203200">
                <a:tc>
                  <a:txBody>
                    <a:bodyPr/>
                    <a:lstStyle/>
                    <a:p>
                      <a:pPr algn="ctr" fontAlgn="b"/>
                      <a:r>
                        <a:rPr lang="en-US" sz="1800" u="none" strike="noStrike" dirty="0">
                          <a:effectLst/>
                        </a:rPr>
                        <a:t>high</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112</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56</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chemeClr val="tx1"/>
                          </a:solidFill>
                          <a:effectLst/>
                          <a:latin typeface="Calibri" panose="020F0502020204030204" pitchFamily="34" charset="0"/>
                        </a:rPr>
                        <a:t>168</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8502647"/>
                  </a:ext>
                </a:extLst>
              </a:tr>
              <a:tr h="203200">
                <a:tc>
                  <a:txBody>
                    <a:bodyPr/>
                    <a:lstStyle/>
                    <a:p>
                      <a:pPr algn="ctr" fontAlgn="b"/>
                      <a:r>
                        <a:rPr lang="en-US" sz="1800" u="none" strike="noStrike" dirty="0">
                          <a:effectLst/>
                        </a:rPr>
                        <a:t>low</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37</a:t>
                      </a:r>
                      <a:endParaRPr lang="en-US" sz="1800" b="0" i="0" u="none" strike="noStrike" dirty="0">
                        <a:solidFill>
                          <a:srgbClr val="FF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94</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07500"/>
                  </a:ext>
                </a:extLst>
              </a:tr>
            </a:tbl>
          </a:graphicData>
        </a:graphic>
      </p:graphicFrame>
      <p:sp>
        <p:nvSpPr>
          <p:cNvPr id="3" name="TextBox 2">
            <a:extLst>
              <a:ext uri="{FF2B5EF4-FFF2-40B4-BE49-F238E27FC236}">
                <a16:creationId xmlns:a16="http://schemas.microsoft.com/office/drawing/2014/main" id="{E61AB1C1-BB79-CD16-9DBF-052161BF61A0}"/>
              </a:ext>
            </a:extLst>
          </p:cNvPr>
          <p:cNvSpPr txBox="1"/>
          <p:nvPr/>
        </p:nvSpPr>
        <p:spPr>
          <a:xfrm>
            <a:off x="3584992" y="688559"/>
            <a:ext cx="2589555" cy="369332"/>
          </a:xfrm>
          <a:prstGeom prst="rect">
            <a:avLst/>
          </a:prstGeom>
          <a:noFill/>
        </p:spPr>
        <p:txBody>
          <a:bodyPr wrap="none" rtlCol="0">
            <a:spAutoFit/>
          </a:bodyPr>
          <a:lstStyle/>
          <a:p>
            <a:r>
              <a:rPr lang="en-US" dirty="0"/>
              <a:t>Referral data</a:t>
            </a:r>
            <a:r>
              <a:rPr lang="en-US" baseline="30000" dirty="0"/>
              <a:t>3</a:t>
            </a:r>
            <a:r>
              <a:rPr lang="en-US" dirty="0"/>
              <a:t> from Home</a:t>
            </a:r>
          </a:p>
        </p:txBody>
      </p:sp>
      <p:sp>
        <p:nvSpPr>
          <p:cNvPr id="11" name="TextBox 10">
            <a:extLst>
              <a:ext uri="{FF2B5EF4-FFF2-40B4-BE49-F238E27FC236}">
                <a16:creationId xmlns:a16="http://schemas.microsoft.com/office/drawing/2014/main" id="{ABE05560-E55E-F0EB-4AF6-4088A778D4C2}"/>
              </a:ext>
            </a:extLst>
          </p:cNvPr>
          <p:cNvSpPr txBox="1"/>
          <p:nvPr/>
        </p:nvSpPr>
        <p:spPr>
          <a:xfrm>
            <a:off x="3584993" y="2131789"/>
            <a:ext cx="4297136" cy="523220"/>
          </a:xfrm>
          <a:prstGeom prst="rect">
            <a:avLst/>
          </a:prstGeom>
          <a:noFill/>
        </p:spPr>
        <p:txBody>
          <a:bodyPr wrap="square" rtlCol="0">
            <a:spAutoFit/>
          </a:bodyPr>
          <a:lstStyle/>
          <a:p>
            <a:r>
              <a:rPr lang="en-US" sz="1400" dirty="0"/>
              <a:t>From the referral data, we can see the distribution of transfers from home to the different facility levels</a:t>
            </a:r>
          </a:p>
        </p:txBody>
      </p:sp>
      <p:sp>
        <p:nvSpPr>
          <p:cNvPr id="10" name="TextBox 9">
            <a:extLst>
              <a:ext uri="{FF2B5EF4-FFF2-40B4-BE49-F238E27FC236}">
                <a16:creationId xmlns:a16="http://schemas.microsoft.com/office/drawing/2014/main" id="{920C5017-EDBE-9798-5A31-14C17370FC32}"/>
              </a:ext>
            </a:extLst>
          </p:cNvPr>
          <p:cNvSpPr txBox="1"/>
          <p:nvPr/>
        </p:nvSpPr>
        <p:spPr>
          <a:xfrm>
            <a:off x="3595485" y="2747086"/>
            <a:ext cx="6755523" cy="2893100"/>
          </a:xfrm>
          <a:prstGeom prst="rect">
            <a:avLst/>
          </a:prstGeom>
          <a:noFill/>
        </p:spPr>
        <p:txBody>
          <a:bodyPr wrap="square" rtlCol="0">
            <a:spAutoFit/>
          </a:bodyPr>
          <a:lstStyle/>
          <a:p>
            <a:r>
              <a:rPr lang="en-US" sz="1400" dirty="0"/>
              <a:t>We can attach these to percentages with assumptions: </a:t>
            </a:r>
          </a:p>
          <a:p>
            <a:endParaRPr lang="en-US" sz="1400" dirty="0"/>
          </a:p>
          <a:p>
            <a:r>
              <a:rPr lang="en-US" sz="1400" dirty="0"/>
              <a:t>3.6% of mothers who want to deliver at </a:t>
            </a:r>
            <a:r>
              <a:rPr lang="en-US" sz="1400" i="1" dirty="0"/>
              <a:t>L2/3</a:t>
            </a:r>
            <a:r>
              <a:rPr lang="en-US" sz="1400" dirty="0"/>
              <a:t> are transferred </a:t>
            </a:r>
          </a:p>
          <a:p>
            <a:r>
              <a:rPr lang="en-US" sz="1400" dirty="0"/>
              <a:t> At L2/3 facilities, transfers occur for</a:t>
            </a:r>
          </a:p>
          <a:p>
            <a:pPr marL="285750" indent="-285750">
              <a:buFont typeface="Arial" panose="020B0604020202020204" pitchFamily="34" charset="0"/>
              <a:buChar char="•"/>
            </a:pPr>
            <a:r>
              <a:rPr lang="en-US" sz="1400" dirty="0"/>
              <a:t>100% of high-severity complications* </a:t>
            </a:r>
          </a:p>
          <a:p>
            <a:pPr marL="285750" indent="-285750">
              <a:buFont typeface="Arial" panose="020B0604020202020204" pitchFamily="34" charset="0"/>
              <a:buChar char="•"/>
            </a:pPr>
            <a:r>
              <a:rPr lang="en-US" sz="1400" dirty="0"/>
              <a:t>50% of low-severity complications*</a:t>
            </a:r>
          </a:p>
          <a:p>
            <a:endParaRPr lang="en-US" sz="1400" dirty="0"/>
          </a:p>
          <a:p>
            <a:r>
              <a:rPr lang="en-US" sz="1400" dirty="0"/>
              <a:t>1.1% of mothers who want to deliver at </a:t>
            </a:r>
            <a:r>
              <a:rPr lang="en-US" sz="1400" i="1" dirty="0"/>
              <a:t>home</a:t>
            </a:r>
            <a:r>
              <a:rPr lang="en-US" sz="1400" dirty="0"/>
              <a:t> are transferred </a:t>
            </a:r>
          </a:p>
          <a:p>
            <a:r>
              <a:rPr lang="en-US" sz="1400" dirty="0"/>
              <a:t>Proportionally, this is equal to </a:t>
            </a:r>
          </a:p>
          <a:p>
            <a:pPr marL="285750" indent="-285750">
              <a:buFont typeface="Arial" panose="020B0604020202020204" pitchFamily="34" charset="0"/>
              <a:buChar char="•"/>
            </a:pPr>
            <a:r>
              <a:rPr lang="en-US" sz="1400" dirty="0"/>
              <a:t>31% of high-severity complications </a:t>
            </a:r>
          </a:p>
          <a:p>
            <a:pPr marL="285750" indent="-285750">
              <a:buFont typeface="Arial" panose="020B0604020202020204" pitchFamily="34" charset="0"/>
              <a:buChar char="•"/>
            </a:pPr>
            <a:r>
              <a:rPr lang="en-US" sz="1400" dirty="0"/>
              <a:t>16% of low-severity complications</a:t>
            </a:r>
          </a:p>
          <a:p>
            <a:endParaRPr lang="en-US" sz="1400" dirty="0"/>
          </a:p>
          <a:p>
            <a:endParaRPr lang="en-US" sz="1400" dirty="0"/>
          </a:p>
        </p:txBody>
      </p:sp>
    </p:spTree>
    <p:extLst>
      <p:ext uri="{BB962C8B-B14F-4D97-AF65-F5344CB8AC3E}">
        <p14:creationId xmlns:p14="http://schemas.microsoft.com/office/powerpoint/2010/main" val="1507182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5C1BB8-1DAF-6466-569E-4C93749FED8A}"/>
              </a:ext>
            </a:extLst>
          </p:cNvPr>
          <p:cNvSpPr txBox="1"/>
          <p:nvPr/>
        </p:nvSpPr>
        <p:spPr>
          <a:xfrm>
            <a:off x="87086" y="97313"/>
            <a:ext cx="2416624" cy="369332"/>
          </a:xfrm>
          <a:prstGeom prst="rect">
            <a:avLst/>
          </a:prstGeom>
          <a:noFill/>
        </p:spPr>
        <p:txBody>
          <a:bodyPr wrap="none" rtlCol="0">
            <a:spAutoFit/>
          </a:bodyPr>
          <a:lstStyle/>
          <a:p>
            <a:r>
              <a:rPr lang="en-US" b="1" dirty="0">
                <a:solidFill>
                  <a:schemeClr val="accent1">
                    <a:lumMod val="75000"/>
                  </a:schemeClr>
                </a:solidFill>
                <a:latin typeface="+mj-lt"/>
              </a:rPr>
              <a:t>REVIEW OF ABM PART 2</a:t>
            </a:r>
          </a:p>
        </p:txBody>
      </p:sp>
      <p:cxnSp>
        <p:nvCxnSpPr>
          <p:cNvPr id="5" name="Straight Connector 4">
            <a:extLst>
              <a:ext uri="{FF2B5EF4-FFF2-40B4-BE49-F238E27FC236}">
                <a16:creationId xmlns:a16="http://schemas.microsoft.com/office/drawing/2014/main" id="{C93A4F98-56C1-465F-955A-7A7114A56F7B}"/>
              </a:ext>
            </a:extLst>
          </p:cNvPr>
          <p:cNvCxnSpPr/>
          <p:nvPr/>
        </p:nvCxnSpPr>
        <p:spPr>
          <a:xfrm>
            <a:off x="0" y="593161"/>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3D314D-C521-F7E5-3E7A-E10667CA7515}"/>
              </a:ext>
            </a:extLst>
          </p:cNvPr>
          <p:cNvSpPr txBox="1"/>
          <p:nvPr/>
        </p:nvSpPr>
        <p:spPr>
          <a:xfrm>
            <a:off x="337457" y="979715"/>
            <a:ext cx="11473543" cy="3416320"/>
          </a:xfrm>
          <a:prstGeom prst="rect">
            <a:avLst/>
          </a:prstGeom>
          <a:noFill/>
        </p:spPr>
        <p:txBody>
          <a:bodyPr wrap="square" rtlCol="0">
            <a:spAutoFit/>
          </a:bodyPr>
          <a:lstStyle/>
          <a:p>
            <a:r>
              <a:rPr lang="en-US" dirty="0"/>
              <a:t>We consider 4 scenarios and present the effects of the scenarios through our model using 2 outcome measures</a:t>
            </a:r>
          </a:p>
          <a:p>
            <a:endParaRPr lang="en-US" dirty="0"/>
          </a:p>
          <a:p>
            <a:r>
              <a:rPr lang="en-US" dirty="0"/>
              <a:t>Four scenarios: </a:t>
            </a:r>
          </a:p>
          <a:p>
            <a:pPr marL="342900" indent="-342900">
              <a:buAutoNum type="arabicParenR"/>
            </a:pPr>
            <a:r>
              <a:rPr lang="en-US" dirty="0"/>
              <a:t>Trends in maternal mortality without intervention </a:t>
            </a:r>
          </a:p>
          <a:p>
            <a:pPr marL="342900" indent="-342900">
              <a:buAutoNum type="arabicParenR"/>
            </a:pPr>
            <a:r>
              <a:rPr lang="en-US" dirty="0"/>
              <a:t>Changes in the distribution of deliveries at different facility levels </a:t>
            </a:r>
          </a:p>
          <a:p>
            <a:pPr marL="342900" indent="-342900">
              <a:buAutoNum type="arabicParenR"/>
            </a:pPr>
            <a:r>
              <a:rPr lang="en-US" dirty="0"/>
              <a:t>Changes in ANC behavior on reducing complications </a:t>
            </a:r>
          </a:p>
          <a:p>
            <a:pPr marL="342900" indent="-342900">
              <a:buAutoNum type="arabicParenR"/>
            </a:pPr>
            <a:r>
              <a:rPr lang="en-US" dirty="0"/>
              <a:t>Changes in healthcare quality because of SDR </a:t>
            </a:r>
          </a:p>
          <a:p>
            <a:pPr marL="342900" indent="-342900">
              <a:buAutoNum type="arabicParenR"/>
            </a:pPr>
            <a:endParaRPr lang="en-US" dirty="0"/>
          </a:p>
          <a:p>
            <a:r>
              <a:rPr lang="en-US" dirty="0"/>
              <a:t>Two outcome measures: </a:t>
            </a:r>
          </a:p>
          <a:p>
            <a:pPr marL="342900" indent="-342900">
              <a:buAutoNum type="arabicParenR"/>
            </a:pPr>
            <a:r>
              <a:rPr lang="en-US" dirty="0"/>
              <a:t>Maternal mortalities </a:t>
            </a:r>
          </a:p>
          <a:p>
            <a:pPr marL="342900" indent="-342900">
              <a:buAutoNum type="arabicParenR"/>
            </a:pPr>
            <a:r>
              <a:rPr lang="en-US" dirty="0"/>
              <a:t>Disability-adjusted life years averted</a:t>
            </a:r>
          </a:p>
          <a:p>
            <a:r>
              <a:rPr lang="en-US" dirty="0"/>
              <a:t> </a:t>
            </a:r>
          </a:p>
        </p:txBody>
      </p:sp>
    </p:spTree>
    <p:extLst>
      <p:ext uri="{BB962C8B-B14F-4D97-AF65-F5344CB8AC3E}">
        <p14:creationId xmlns:p14="http://schemas.microsoft.com/office/powerpoint/2010/main" val="2716595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TotalTime>
  <Words>8669</Words>
  <Application>Microsoft Macintosh PowerPoint</Application>
  <PresentationFormat>Widescreen</PresentationFormat>
  <Paragraphs>2293</Paragraphs>
  <Slides>90</Slides>
  <Notes>17</Notes>
  <HiddenSlides>25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HelveticaNeueLTStd</vt:lpstr>
      <vt:lpstr>Arial</vt:lpstr>
      <vt:lpstr>Calibri</vt:lpstr>
      <vt:lpstr>Calibri Light</vt:lpstr>
      <vt:lpstr>Cambria Math</vt:lpstr>
      <vt:lpstr>Office Theme</vt:lpstr>
      <vt:lpstr>ABM Version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Program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Combined LP and Choice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Meibin Chen</dc:creator>
  <cp:lastModifiedBy>Meibin Chen</cp:lastModifiedBy>
  <cp:revision>152</cp:revision>
  <dcterms:created xsi:type="dcterms:W3CDTF">2023-06-27T22:35:05Z</dcterms:created>
  <dcterms:modified xsi:type="dcterms:W3CDTF">2023-09-07T17:52:27Z</dcterms:modified>
</cp:coreProperties>
</file>